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64" r:id="rId7"/>
    <p:sldId id="268" r:id="rId8"/>
    <p:sldId id="261" r:id="rId9"/>
    <p:sldId id="269" r:id="rId10"/>
    <p:sldId id="263" r:id="rId11"/>
    <p:sldId id="273" r:id="rId12"/>
    <p:sldId id="260" r:id="rId13"/>
    <p:sldId id="262" r:id="rId14"/>
    <p:sldId id="267" r:id="rId15"/>
    <p:sldId id="270" r:id="rId16"/>
    <p:sldId id="272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719667" y="1511300"/>
            <a:ext cx="10653184" cy="0"/>
          </a:xfrm>
          <a:prstGeom prst="line">
            <a:avLst/>
          </a:prstGeom>
          <a:noFill/>
          <a:ln w="9525">
            <a:solidFill>
              <a:srgbClr val="ACA0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55667" y="466725"/>
            <a:ext cx="1991784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9667" y="1978025"/>
            <a:ext cx="10653184" cy="10795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9667" y="3130551"/>
            <a:ext cx="10653184" cy="1800225"/>
          </a:xfrm>
        </p:spPr>
        <p:txBody>
          <a:bodyPr/>
          <a:lstStyle>
            <a:lvl1pPr>
              <a:lnSpc>
                <a:spcPct val="70000"/>
              </a:lnSpc>
              <a:defRPr sz="3200">
                <a:solidFill>
                  <a:srgbClr val="ACA095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9667" y="1042988"/>
            <a:ext cx="4798484" cy="360362"/>
          </a:xfrm>
        </p:spPr>
        <p:txBody>
          <a:bodyPr/>
          <a:lstStyle>
            <a:lvl1pPr>
              <a:defRPr sz="2400">
                <a:solidFill>
                  <a:srgbClr val="ACA095"/>
                </a:solidFill>
              </a:defRPr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1129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23070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8700" y="682625"/>
            <a:ext cx="2218267" cy="5075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668" y="682625"/>
            <a:ext cx="6455833" cy="5075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62085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7" y="682625"/>
            <a:ext cx="7677151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719667" y="2159001"/>
            <a:ext cx="8877300" cy="3598863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35394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88949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24867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667" y="2159001"/>
            <a:ext cx="4337051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9918" y="2159001"/>
            <a:ext cx="4337049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996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17209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79485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10470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22855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3170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667" y="682625"/>
            <a:ext cx="7677151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667" y="2159001"/>
            <a:ext cx="8877300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667" y="6477001"/>
            <a:ext cx="24003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aseline="0">
                <a:latin typeface="+mn-lt"/>
              </a:defRPr>
            </a:lvl1pPr>
          </a:lstStyle>
          <a:p>
            <a:fld id="{5C330EDA-C709-4D4D-9D77-A3D959CCED11}" type="datetimeFigureOut">
              <a:rPr lang="en-GB" smtClean="0"/>
              <a:t>01/04/2016</a:t>
            </a:fld>
            <a:endParaRPr lang="en-GB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355667" y="466725"/>
            <a:ext cx="1991784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6" name="Line 6"/>
          <p:cNvSpPr>
            <a:spLocks noChangeShapeType="1"/>
          </p:cNvSpPr>
          <p:nvPr/>
        </p:nvSpPr>
        <p:spPr bwMode="auto">
          <a:xfrm>
            <a:off x="719667" y="1511300"/>
            <a:ext cx="10653184" cy="0"/>
          </a:xfrm>
          <a:prstGeom prst="line">
            <a:avLst/>
          </a:prstGeom>
          <a:noFill/>
          <a:ln w="9525">
            <a:solidFill>
              <a:srgbClr val="ACA0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02401" y="6477001"/>
            <a:ext cx="4798484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baseline="0">
                <a:latin typeface="+mn-lt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57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68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68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68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68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68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68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190500" indent="2667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Blip>
          <a:blip r:embed="rId15"/>
        </a:buBlip>
        <a:defRPr sz="2000">
          <a:solidFill>
            <a:schemeClr val="tx2"/>
          </a:solidFill>
          <a:latin typeface="+mn-lt"/>
        </a:defRPr>
      </a:lvl2pPr>
      <a:lvl3pPr marL="381000" indent="5334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library.wiley.com/doi/10.1111/jcn.1997.6.issue-2/issueto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Supporting coaches and coaching in clinical practice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David Huggins</a:t>
            </a:r>
          </a:p>
          <a:p>
            <a:r>
              <a:rPr lang="en-GB" dirty="0" smtClean="0"/>
              <a:t>Mentorship lead – University of East Anglia</a:t>
            </a:r>
          </a:p>
          <a:p>
            <a:r>
              <a:rPr lang="en-GB" dirty="0" smtClean="0"/>
              <a:t>School of Health Sciences</a:t>
            </a:r>
          </a:p>
          <a:p>
            <a:r>
              <a:rPr lang="en-GB" dirty="0" smtClean="0"/>
              <a:t>February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2676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Educational theory. A reminder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2009105"/>
            <a:ext cx="8877300" cy="37487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Domains of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Blooms (1956) taxonomy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Andragogy and pedagogy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Educational theories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Learning styles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Teaching </a:t>
            </a:r>
            <a:r>
              <a:rPr lang="en-GB" dirty="0" smtClean="0"/>
              <a:t>methods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81794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Nursing curriculum 2011 </a:t>
            </a:r>
            <a:br>
              <a:rPr lang="en-GB" dirty="0" smtClean="0"/>
            </a:br>
            <a:r>
              <a:rPr lang="en-GB" dirty="0" smtClean="0"/>
              <a:t>Bronfenbrenner’s </a:t>
            </a:r>
            <a:r>
              <a:rPr lang="en-GB" dirty="0"/>
              <a:t>Bio-Ecological </a:t>
            </a:r>
            <a:r>
              <a:rPr lang="en-GB" dirty="0" smtClean="0"/>
              <a:t>Model (2005)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524" y="2159000"/>
            <a:ext cx="6272528" cy="35988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29684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Skills development and competency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Helping coachee’s reach competency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altLang="en-US" dirty="0" smtClean="0"/>
              <a:t>Difference </a:t>
            </a:r>
            <a:r>
              <a:rPr lang="en-GB" altLang="en-US" dirty="0"/>
              <a:t>between </a:t>
            </a:r>
            <a:r>
              <a:rPr lang="en-GB" altLang="en-US" i="1" dirty="0"/>
              <a:t>confidence</a:t>
            </a:r>
            <a:r>
              <a:rPr lang="en-GB" altLang="en-US" dirty="0"/>
              <a:t>, </a:t>
            </a:r>
            <a:r>
              <a:rPr lang="en-GB" altLang="en-US" i="1" dirty="0"/>
              <a:t>competent </a:t>
            </a:r>
            <a:r>
              <a:rPr lang="en-GB" altLang="en-US" dirty="0"/>
              <a:t>and </a:t>
            </a:r>
            <a:r>
              <a:rPr lang="en-GB" altLang="en-US" i="1" dirty="0"/>
              <a:t>competency</a:t>
            </a:r>
            <a:r>
              <a:rPr lang="en-GB" altLang="en-US" i="1" dirty="0" smtClean="0"/>
              <a:t>?</a:t>
            </a:r>
          </a:p>
          <a:p>
            <a:pPr>
              <a:lnSpc>
                <a:spcPct val="80000"/>
              </a:lnSpc>
            </a:pPr>
            <a:r>
              <a:rPr lang="en-GB" altLang="en-US" dirty="0" smtClean="0"/>
              <a:t>	Confidence </a:t>
            </a:r>
            <a:r>
              <a:rPr lang="en-GB" altLang="en-US" dirty="0"/>
              <a:t>is generally described as a state of being certain either that a hypothesis or prediction is correct or that a chosen course of action is the best or most effective. </a:t>
            </a:r>
          </a:p>
          <a:p>
            <a:pPr>
              <a:lnSpc>
                <a:spcPct val="80000"/>
              </a:lnSpc>
            </a:pPr>
            <a:r>
              <a:rPr lang="en-GB" altLang="en-US" dirty="0" smtClean="0"/>
              <a:t>	Self-confidence </a:t>
            </a:r>
            <a:r>
              <a:rPr lang="en-GB" altLang="en-US" dirty="0"/>
              <a:t>is having confidence in oneself.</a:t>
            </a:r>
          </a:p>
          <a:p>
            <a:pPr>
              <a:lnSpc>
                <a:spcPct val="80000"/>
              </a:lnSpc>
            </a:pPr>
            <a:r>
              <a:rPr lang="en-GB" altLang="en-US" dirty="0" smtClean="0"/>
              <a:t>	Overall </a:t>
            </a:r>
            <a:r>
              <a:rPr lang="en-GB" altLang="en-US" dirty="0"/>
              <a:t>knowledge, skills and attitude. (Their </a:t>
            </a:r>
            <a:r>
              <a:rPr lang="en-GB" altLang="en-US" i="1" dirty="0"/>
              <a:t>Fitness to Practice</a:t>
            </a:r>
            <a:r>
              <a:rPr lang="en-GB" altLang="en-US" dirty="0"/>
              <a:t>)</a:t>
            </a:r>
          </a:p>
          <a:p>
            <a:pPr>
              <a:lnSpc>
                <a:spcPct val="80000"/>
              </a:lnSpc>
            </a:pPr>
            <a:r>
              <a:rPr lang="en-GB" altLang="en-US" dirty="0" smtClean="0"/>
              <a:t>	NMC </a:t>
            </a:r>
            <a:r>
              <a:rPr lang="en-GB" altLang="en-US" dirty="0"/>
              <a:t>(2004) see a competent nurse as one who consistently demonstrates </a:t>
            </a:r>
            <a:r>
              <a:rPr lang="en-GB" altLang="en-US" i="1" dirty="0"/>
              <a:t>fitness to practice.</a:t>
            </a:r>
            <a:endParaRPr lang="en-GB" altLang="en-US" dirty="0"/>
          </a:p>
          <a:p>
            <a:pPr>
              <a:lnSpc>
                <a:spcPct val="80000"/>
              </a:lnSpc>
            </a:pPr>
            <a:r>
              <a:rPr lang="en-GB" altLang="en-US" dirty="0" smtClean="0"/>
              <a:t>	Specific </a:t>
            </a:r>
            <a:r>
              <a:rPr lang="en-GB" altLang="en-US" dirty="0"/>
              <a:t>clinical skills indicate competency.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Dreyfus (1980)model, Benner (1984) and Millers (1990)pyramid.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5487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Reflecting and giving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1661375"/>
            <a:ext cx="8877300" cy="40964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Fluffy process?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Model to use?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 smtClean="0"/>
              <a:t>Schon</a:t>
            </a:r>
            <a:r>
              <a:rPr lang="en-GB" dirty="0" smtClean="0"/>
              <a:t> (1983)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Gibbs (1998), Driscoll (2003), Rolfe (1997), Johns (2006), De Bono (1987)…</a:t>
            </a:r>
            <a:r>
              <a:rPr lang="en-GB" dirty="0" err="1" smtClean="0"/>
              <a:t>etc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Constructive feedback and feed forward essential but often poorly done.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Students want this on ALL aspects of their performance.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Use a model I.e.  Pendleton's rules of 4 steps ( Benson 2005)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What has gone right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What are the coachee’s strengths followed by coaches views on this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What needs to be improved (coachee’s and coaches views)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Develop an action plan.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59171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M</a:t>
            </a:r>
            <a:r>
              <a:rPr lang="en-GB" altLang="en-US" dirty="0" smtClean="0"/>
              <a:t>otivation </a:t>
            </a:r>
            <a:r>
              <a:rPr lang="en-GB" altLang="en-US" dirty="0"/>
              <a:t>is goal-directed </a:t>
            </a:r>
            <a:r>
              <a:rPr lang="en-GB" altLang="en-US" dirty="0" smtClean="0"/>
              <a:t>behaviour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altLang="en-US" dirty="0" smtClean="0"/>
              <a:t>Motivational influences </a:t>
            </a:r>
            <a:r>
              <a:rPr lang="en-GB" altLang="en-US" dirty="0"/>
              <a:t>(</a:t>
            </a:r>
            <a:r>
              <a:rPr lang="en-GB" altLang="en-US" dirty="0" smtClean="0"/>
              <a:t>good and bad)</a:t>
            </a:r>
          </a:p>
          <a:p>
            <a:pPr>
              <a:buFontTx/>
              <a:buChar char="-"/>
            </a:pPr>
            <a:r>
              <a:rPr lang="en-GB" altLang="en-US" dirty="0" smtClean="0"/>
              <a:t>Maslow (1943)</a:t>
            </a:r>
            <a:endParaRPr lang="en-GB" altLang="en-US" dirty="0"/>
          </a:p>
          <a:p>
            <a:pPr>
              <a:buFontTx/>
              <a:buChar char="-"/>
            </a:pPr>
            <a:r>
              <a:rPr lang="en-GB" altLang="en-US" dirty="0" smtClean="0"/>
              <a:t>Herzberg </a:t>
            </a:r>
            <a:r>
              <a:rPr lang="en-GB" altLang="en-US" i="1" dirty="0" smtClean="0"/>
              <a:t>et al </a:t>
            </a:r>
            <a:r>
              <a:rPr lang="en-GB" altLang="en-US" dirty="0" smtClean="0"/>
              <a:t>(1959)</a:t>
            </a:r>
            <a:endParaRPr lang="en-GB" altLang="en-US" dirty="0"/>
          </a:p>
          <a:p>
            <a:pPr>
              <a:buFontTx/>
              <a:buChar char="-"/>
            </a:pPr>
            <a:r>
              <a:rPr lang="en-GB" altLang="en-US" dirty="0" smtClean="0"/>
              <a:t>McClelland (1987)</a:t>
            </a:r>
            <a:endParaRPr lang="en-GB" altLang="en-US" dirty="0"/>
          </a:p>
          <a:p>
            <a:pPr>
              <a:buFontTx/>
              <a:buChar char="-"/>
            </a:pPr>
            <a:r>
              <a:rPr lang="en-GB" altLang="en-US" dirty="0"/>
              <a:t>McGregor’s theory x and </a:t>
            </a:r>
            <a:r>
              <a:rPr lang="en-GB" altLang="en-US" dirty="0" smtClean="0"/>
              <a:t>y (1960)</a:t>
            </a:r>
            <a:endParaRPr lang="en-GB" altLang="en-US" dirty="0"/>
          </a:p>
          <a:p>
            <a:pPr>
              <a:buFontTx/>
              <a:buChar char="-"/>
            </a:pPr>
            <a:r>
              <a:rPr lang="en-GB" altLang="en-US" dirty="0" smtClean="0"/>
              <a:t>Vroom (1964)</a:t>
            </a:r>
            <a:endParaRPr lang="en-GB" altLang="en-US" dirty="0"/>
          </a:p>
          <a:p>
            <a:pPr>
              <a:buFont typeface="Arial" panose="020B0604020202020204" pitchFamily="34" charset="0"/>
              <a:buChar char="•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843960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Clinical Educators play a vital role in supporting learning in clinical practice.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Challenges exist!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Be aware of support available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Keep updated on education theory and put theory into practice.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Have a good understanding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Use good communication skills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Keep your self motivated and be a role model (6 C’s)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465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0269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References/reading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1777285"/>
            <a:ext cx="10652378" cy="4443211"/>
          </a:xfrm>
        </p:spPr>
        <p:txBody>
          <a:bodyPr/>
          <a:lstStyle/>
          <a:p>
            <a:r>
              <a:rPr lang="en-GB" sz="1000" dirty="0" smtClean="0"/>
              <a:t>Benson BJ (2005) Medicine Paediatrics Residency Programme: Ward feedback</a:t>
            </a:r>
          </a:p>
          <a:p>
            <a:r>
              <a:rPr lang="en-GB" sz="1000" dirty="0" smtClean="0"/>
              <a:t>Benner P (1984) From Novice to Expert: Excellence and power in clinical nursing practice. Addison Wesley. Menlo Park. CA.</a:t>
            </a:r>
          </a:p>
          <a:p>
            <a:r>
              <a:rPr lang="en-GB" sz="1000" dirty="0" smtClean="0"/>
              <a:t>Bloom BS, </a:t>
            </a:r>
            <a:r>
              <a:rPr lang="en-GB" sz="1000" dirty="0" err="1" smtClean="0"/>
              <a:t>Englehard</a:t>
            </a:r>
            <a:r>
              <a:rPr lang="en-GB" sz="1000" dirty="0" smtClean="0"/>
              <a:t> MD, </a:t>
            </a:r>
            <a:r>
              <a:rPr lang="en-GB" sz="1000" dirty="0" err="1" smtClean="0"/>
              <a:t>Furst</a:t>
            </a:r>
            <a:r>
              <a:rPr lang="en-GB" sz="1000" dirty="0" smtClean="0"/>
              <a:t> EJ, Hill WH, </a:t>
            </a:r>
            <a:r>
              <a:rPr lang="en-GB" sz="1000" dirty="0" err="1"/>
              <a:t>Krathwohl</a:t>
            </a:r>
            <a:r>
              <a:rPr lang="en-GB" sz="1000" dirty="0"/>
              <a:t> </a:t>
            </a:r>
            <a:r>
              <a:rPr lang="en-GB" sz="1000" dirty="0" smtClean="0"/>
              <a:t>DR(1956) </a:t>
            </a:r>
            <a:r>
              <a:rPr lang="en-GB" sz="1000" dirty="0"/>
              <a:t>Taxonomy of educational objectives: The classification of educational goals. </a:t>
            </a:r>
            <a:r>
              <a:rPr lang="en-GB" sz="1000" dirty="0" smtClean="0"/>
              <a:t>Handbook Cognitive </a:t>
            </a:r>
            <a:r>
              <a:rPr lang="en-GB" sz="1000" dirty="0"/>
              <a:t>domain, David McKay, New York </a:t>
            </a:r>
            <a:endParaRPr lang="en-GB" sz="1000" dirty="0" smtClean="0"/>
          </a:p>
          <a:p>
            <a:r>
              <a:rPr lang="en-GB" sz="1000" dirty="0" smtClean="0"/>
              <a:t>Bronfenbrenner’s </a:t>
            </a:r>
            <a:r>
              <a:rPr lang="en-GB" sz="1000" dirty="0"/>
              <a:t>Bio-Ecological </a:t>
            </a:r>
            <a:r>
              <a:rPr lang="en-GB" sz="1000" dirty="0" smtClean="0"/>
              <a:t>Model (2005)</a:t>
            </a:r>
            <a:r>
              <a:rPr lang="en-GB" sz="1000" i="1" dirty="0" smtClean="0"/>
              <a:t> </a:t>
            </a:r>
            <a:r>
              <a:rPr lang="en-GB" sz="1000" dirty="0" smtClean="0"/>
              <a:t>Making </a:t>
            </a:r>
            <a:r>
              <a:rPr lang="en-GB" sz="1000" dirty="0"/>
              <a:t>human beings human: Bioecological perspectives on human development. Thousand Oaks, CA: Sage </a:t>
            </a:r>
            <a:r>
              <a:rPr lang="en-GB" sz="1000" dirty="0" smtClean="0"/>
              <a:t>Publications.</a:t>
            </a:r>
          </a:p>
          <a:p>
            <a:r>
              <a:rPr lang="en-GB" sz="1000" dirty="0" smtClean="0"/>
              <a:t>Comte-</a:t>
            </a:r>
            <a:r>
              <a:rPr lang="en-GB" sz="1000" dirty="0" err="1" smtClean="0"/>
              <a:t>Sponville</a:t>
            </a:r>
            <a:r>
              <a:rPr lang="en-GB" sz="1000" dirty="0" smtClean="0"/>
              <a:t> A (2003) A Short Treatise on the Great Virtues: The use of philosophy in everyday life. Vintage. London.</a:t>
            </a:r>
          </a:p>
          <a:p>
            <a:r>
              <a:rPr lang="en-GB" sz="1000" dirty="0" err="1" smtClean="0"/>
              <a:t>DeBono</a:t>
            </a:r>
            <a:r>
              <a:rPr lang="en-GB" sz="1000" dirty="0" smtClean="0"/>
              <a:t> E (1987) 6 Thinking hats: Penguin books. London.</a:t>
            </a:r>
          </a:p>
          <a:p>
            <a:r>
              <a:rPr lang="en-GB" sz="1000" dirty="0" smtClean="0"/>
              <a:t>Dreyfus S and Dreyfus H (</a:t>
            </a:r>
            <a:r>
              <a:rPr lang="en-GB" sz="1000" dirty="0"/>
              <a:t>1980) A Five-Stage Model of the Mental Activities Involved in Directed Skill Acquisition. </a:t>
            </a:r>
            <a:r>
              <a:rPr lang="en-GB" sz="1000" dirty="0" smtClean="0"/>
              <a:t>California.</a:t>
            </a:r>
          </a:p>
          <a:p>
            <a:r>
              <a:rPr lang="en-GB" sz="1000" dirty="0" smtClean="0"/>
              <a:t>Driscoll MP (2003) Psychology of Learning for instruction. </a:t>
            </a:r>
            <a:r>
              <a:rPr lang="en-GB" sz="1000" dirty="0" err="1" smtClean="0"/>
              <a:t>Allyn</a:t>
            </a:r>
            <a:r>
              <a:rPr lang="en-GB" sz="1000" dirty="0" smtClean="0"/>
              <a:t> and Bacon. Needham. MA.</a:t>
            </a:r>
          </a:p>
          <a:p>
            <a:r>
              <a:rPr lang="en-GB" sz="1000" dirty="0" smtClean="0"/>
              <a:t>Duffy K (2015) Integrating the 6 C’s of nursing into mentorship practice. Nursing Standard. 29, 50, 49-58.</a:t>
            </a:r>
          </a:p>
          <a:p>
            <a:r>
              <a:rPr lang="en-GB" sz="1000" dirty="0" smtClean="0"/>
              <a:t>Egan G (1998) The Skilled Helper: A problem management approach to helping. 6</a:t>
            </a:r>
            <a:r>
              <a:rPr lang="en-GB" sz="1000" baseline="30000" dirty="0" smtClean="0"/>
              <a:t>th</a:t>
            </a:r>
            <a:r>
              <a:rPr lang="en-GB" sz="1000" dirty="0" smtClean="0"/>
              <a:t> Ed. Brookes Cole .London.</a:t>
            </a:r>
          </a:p>
          <a:p>
            <a:r>
              <a:rPr lang="en-GB" sz="1000" dirty="0" smtClean="0"/>
              <a:t>Gibbs </a:t>
            </a:r>
            <a:r>
              <a:rPr lang="en-GB" sz="1000" dirty="0"/>
              <a:t>G (1988) </a:t>
            </a:r>
            <a:r>
              <a:rPr lang="en-GB" sz="1000" dirty="0" smtClean="0"/>
              <a:t>Learning </a:t>
            </a:r>
            <a:r>
              <a:rPr lang="en-GB" sz="1000" dirty="0"/>
              <a:t>By Doing: A Guide to Teaching </a:t>
            </a:r>
            <a:r>
              <a:rPr lang="en-GB" sz="1000" dirty="0" smtClean="0"/>
              <a:t>and </a:t>
            </a:r>
            <a:r>
              <a:rPr lang="en-GB" sz="1000" dirty="0"/>
              <a:t>Learning Methods</a:t>
            </a:r>
            <a:r>
              <a:rPr lang="en-GB" sz="1000" dirty="0" smtClean="0"/>
              <a:t>. FEU. London</a:t>
            </a:r>
            <a:endParaRPr lang="en-GB" sz="1000" dirty="0"/>
          </a:p>
          <a:p>
            <a:r>
              <a:rPr lang="en-GB" sz="1000" dirty="0" err="1" smtClean="0"/>
              <a:t>Gopee</a:t>
            </a:r>
            <a:r>
              <a:rPr lang="en-GB" sz="1000" dirty="0" smtClean="0"/>
              <a:t> N (2015) Mentoring and Supervision in Healthcare. Sage. London.</a:t>
            </a:r>
          </a:p>
          <a:p>
            <a:r>
              <a:rPr lang="en-GB" sz="1000" dirty="0" smtClean="0"/>
              <a:t>Herzberg</a:t>
            </a:r>
            <a:r>
              <a:rPr lang="en-GB" sz="1000" dirty="0"/>
              <a:t>, </a:t>
            </a:r>
            <a:r>
              <a:rPr lang="en-GB" sz="1000" dirty="0" smtClean="0"/>
              <a:t>F, </a:t>
            </a:r>
            <a:r>
              <a:rPr lang="en-GB" sz="1000" dirty="0" err="1"/>
              <a:t>Mausner</a:t>
            </a:r>
            <a:r>
              <a:rPr lang="en-GB" sz="1000" dirty="0"/>
              <a:t>, B. and Snyderman, B.B. (1959), </a:t>
            </a:r>
            <a:r>
              <a:rPr lang="en-GB" sz="1000" i="1" dirty="0"/>
              <a:t>The Motivation to Work</a:t>
            </a:r>
            <a:r>
              <a:rPr lang="en-GB" sz="1000" dirty="0"/>
              <a:t>, Wiley, New York, NY</a:t>
            </a:r>
          </a:p>
          <a:p>
            <a:r>
              <a:rPr lang="en-GB" sz="1000" dirty="0" smtClean="0"/>
              <a:t>Hudson FM(1999) The Handbook of Coaching. </a:t>
            </a:r>
            <a:r>
              <a:rPr lang="en-GB" sz="1000" dirty="0" err="1" smtClean="0"/>
              <a:t>Jossey</a:t>
            </a:r>
            <a:r>
              <a:rPr lang="en-GB" sz="1000" dirty="0" smtClean="0"/>
              <a:t>-Bass. San Francisco.</a:t>
            </a:r>
          </a:p>
          <a:p>
            <a:r>
              <a:rPr lang="en-GB" sz="1000" dirty="0" smtClean="0"/>
              <a:t>Johns C (2006</a:t>
            </a:r>
            <a:r>
              <a:rPr lang="en-GB" sz="1000" dirty="0"/>
              <a:t>) Engaging Reflection in </a:t>
            </a:r>
            <a:r>
              <a:rPr lang="en-GB" sz="1000" dirty="0" smtClean="0"/>
              <a:t>Practice: </a:t>
            </a:r>
            <a:r>
              <a:rPr lang="en-GB" sz="1000" dirty="0"/>
              <a:t>A Narrative Approach</a:t>
            </a:r>
            <a:r>
              <a:rPr lang="en-GB" sz="1000" i="1" dirty="0"/>
              <a:t>. </a:t>
            </a:r>
            <a:r>
              <a:rPr lang="en-GB" sz="1000" dirty="0" smtClean="0"/>
              <a:t>Blackwell Publishing </a:t>
            </a:r>
            <a:r>
              <a:rPr lang="en-GB" sz="1000" dirty="0"/>
              <a:t>Ltd, </a:t>
            </a:r>
            <a:r>
              <a:rPr lang="en-GB" sz="1000" dirty="0" smtClean="0"/>
              <a:t>Oxford.</a:t>
            </a:r>
            <a:endParaRPr lang="en-GB" sz="1000" dirty="0"/>
          </a:p>
          <a:p>
            <a:r>
              <a:rPr lang="en-GB" sz="1000" dirty="0" smtClean="0"/>
              <a:t>MacGregor DM (1960) The </a:t>
            </a:r>
            <a:r>
              <a:rPr lang="en-GB" sz="1000" dirty="0"/>
              <a:t>Human Side of Enterprise, McGraw‐Hill Book Co., New York, NY.</a:t>
            </a:r>
            <a:endParaRPr lang="en-GB" sz="1000" dirty="0" smtClean="0"/>
          </a:p>
          <a:p>
            <a:r>
              <a:rPr lang="en-GB" sz="1000" dirty="0" smtClean="0"/>
              <a:t>Maslow</a:t>
            </a:r>
            <a:r>
              <a:rPr lang="en-GB" sz="1000" dirty="0"/>
              <a:t>, A.H. (1943), “A theory of human motivation”, </a:t>
            </a:r>
            <a:r>
              <a:rPr lang="en-GB" sz="1000" i="1" dirty="0"/>
              <a:t>Psychological Review</a:t>
            </a:r>
            <a:r>
              <a:rPr lang="en-GB" sz="1000" dirty="0"/>
              <a:t>, Vol. 50, pp. 370‐96</a:t>
            </a:r>
            <a:r>
              <a:rPr lang="en-GB" sz="1000" dirty="0" smtClean="0"/>
              <a:t> .</a:t>
            </a:r>
            <a:endParaRPr lang="en-GB" sz="1000" dirty="0"/>
          </a:p>
          <a:p>
            <a:r>
              <a:rPr lang="en-GB" sz="1000" dirty="0" smtClean="0"/>
              <a:t>McClelland D (1987) Human Motivation. Cambridge University Press</a:t>
            </a:r>
          </a:p>
          <a:p>
            <a:r>
              <a:rPr lang="en-GB" sz="1000" dirty="0" smtClean="0"/>
              <a:t>Miller GE (1990) The assessment of clinical skills/competence/performance. Academic Medicine, 65, 563-567.</a:t>
            </a:r>
          </a:p>
          <a:p>
            <a:r>
              <a:rPr lang="en-GB" sz="1000" dirty="0" smtClean="0"/>
              <a:t>NMC (2004) Fitness to Practice. Nursing and Midwifery </a:t>
            </a:r>
            <a:r>
              <a:rPr lang="en-GB" sz="1000" dirty="0" err="1" smtClean="0"/>
              <a:t>Council.London</a:t>
            </a:r>
            <a:r>
              <a:rPr lang="en-GB" sz="1000" dirty="0" smtClean="0"/>
              <a:t>.</a:t>
            </a:r>
          </a:p>
          <a:p>
            <a:r>
              <a:rPr lang="en-GB" sz="1000" dirty="0" smtClean="0"/>
              <a:t>Race P (2010) Making it Happen: A guide for Post-compulsory Education. Sage. London.</a:t>
            </a:r>
            <a:endParaRPr lang="en-GB" sz="1000" dirty="0"/>
          </a:p>
          <a:p>
            <a:r>
              <a:rPr lang="en-GB" sz="1000" dirty="0" smtClean="0"/>
              <a:t>Rolfe G (1997) </a:t>
            </a:r>
            <a:r>
              <a:rPr lang="en-GB" sz="1000" dirty="0"/>
              <a:t>Beyond expertise: theory, practice and the reflexive </a:t>
            </a:r>
            <a:r>
              <a:rPr lang="en-GB" sz="1000" dirty="0" smtClean="0"/>
              <a:t>practitioner. </a:t>
            </a:r>
            <a:r>
              <a:rPr lang="en-GB" sz="1000" i="1" dirty="0" smtClean="0"/>
              <a:t>Journal </a:t>
            </a:r>
            <a:r>
              <a:rPr lang="en-GB" sz="1000" i="1" dirty="0"/>
              <a:t>of Clinical </a:t>
            </a:r>
            <a:r>
              <a:rPr lang="en-GB" sz="1000" i="1" dirty="0" smtClean="0"/>
              <a:t>Nursing</a:t>
            </a:r>
            <a:r>
              <a:rPr lang="en-GB" sz="1000" b="1" dirty="0" smtClean="0"/>
              <a:t>, </a:t>
            </a:r>
            <a:r>
              <a:rPr lang="en-GB" sz="1000" dirty="0" smtClean="0">
                <a:hlinkClick r:id="rId2"/>
              </a:rPr>
              <a:t>6 (2), </a:t>
            </a:r>
            <a:r>
              <a:rPr lang="en-GB" sz="1000" dirty="0" smtClean="0"/>
              <a:t>93–97.</a:t>
            </a:r>
          </a:p>
          <a:p>
            <a:r>
              <a:rPr lang="en-GB" sz="1000" dirty="0" err="1" smtClean="0"/>
              <a:t>Schon</a:t>
            </a:r>
            <a:r>
              <a:rPr lang="en-GB" sz="1000" dirty="0" smtClean="0"/>
              <a:t> D (1983) The Reflective Practitioner. How professionals think in action. Avebury Press. London.</a:t>
            </a:r>
          </a:p>
          <a:p>
            <a:r>
              <a:rPr lang="en-GB" sz="1000" dirty="0" smtClean="0"/>
              <a:t>Tobin MJ (2004) Mentoring: seven roles and some specifics. </a:t>
            </a:r>
            <a:r>
              <a:rPr lang="en-GB" sz="1000" i="1" dirty="0" smtClean="0"/>
              <a:t>American Journal of Respiratory and Critical Care Medicine</a:t>
            </a:r>
            <a:r>
              <a:rPr lang="en-GB" sz="1000" dirty="0" smtClean="0"/>
              <a:t>. 170, 114-117.</a:t>
            </a:r>
          </a:p>
          <a:p>
            <a:pPr lvl="0">
              <a:buClr>
                <a:srgbClr val="ACA095"/>
              </a:buClr>
            </a:pPr>
            <a:r>
              <a:rPr lang="en-GB" sz="1000" dirty="0" smtClean="0">
                <a:solidFill>
                  <a:srgbClr val="004C67"/>
                </a:solidFill>
              </a:rPr>
              <a:t>Vroom V (1964) Work and motivation.</a:t>
            </a:r>
            <a:r>
              <a:rPr lang="en-GB" sz="1000" dirty="0"/>
              <a:t> Oxford, England: Wiley </a:t>
            </a:r>
            <a:endParaRPr lang="en-GB" sz="1000" dirty="0">
              <a:solidFill>
                <a:srgbClr val="004C67"/>
              </a:solidFill>
            </a:endParaRPr>
          </a:p>
          <a:p>
            <a:endParaRPr lang="en-GB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16397376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and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To identify key educational processes used to support learners in clinical practice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To review basic education teaching and learning styles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To recap and expand on coaching and mentorship models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To review the importance of a coaching conversation between a coach and a coachee’s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To understand and implement clinical skill s and competency in coaches and coachee’s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To support reflective practice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To ensure feedback and feed forward are correctly utilised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969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 role – key aspects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CE role is pivotal in supporting mentors/coaches in the workplace.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Understanding the key issues such as NMC Standards and HEI process is key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Other key elements include, theories of mentorship/coaching, education theory, learning styles, developing skills and competence as well as developing and supporting reflective practice.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CEs need to support the process of feeding forward and feeding back to mentors and students.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6764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1811271"/>
            <a:ext cx="8877300" cy="35988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Selling the role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Being seen as the expert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Developing as you 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Who can support you?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Differences between coaching and mentorship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Managing change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Motivation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4634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Mentorship and coaching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1880315"/>
            <a:ext cx="8877300" cy="38775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Seen as intertwined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Many definitions so staff confusion exists?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Tobin (2004) see coaching as one of 7 characteristics of being a good mentor. (Others are teacher, sponsor, adviser, agent, role model and confidante)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Comte-</a:t>
            </a:r>
            <a:r>
              <a:rPr lang="en-GB" sz="2800" dirty="0" err="1" smtClean="0"/>
              <a:t>Sponville</a:t>
            </a:r>
            <a:r>
              <a:rPr lang="en-GB" sz="2800" dirty="0" smtClean="0"/>
              <a:t> (2003) see the key qualities being empathy, maturity, self confidence, resourcefulness and willingness to commit time and energy to others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Do we all have these qualities?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51670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Mentoring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818" y="1893195"/>
            <a:ext cx="10575105" cy="40063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1600" b="1" dirty="0"/>
              <a:t>Classical mentoring</a:t>
            </a:r>
            <a:r>
              <a:rPr lang="en-GB" sz="16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/>
              <a:t>(natural, mutual self chosen relationship)</a:t>
            </a:r>
          </a:p>
          <a:p>
            <a:pPr>
              <a:lnSpc>
                <a:spcPct val="80000"/>
              </a:lnSpc>
            </a:pPr>
            <a:r>
              <a:rPr lang="en-GB" sz="1600" b="1" dirty="0"/>
              <a:t>Reflective mentoring</a:t>
            </a:r>
            <a:r>
              <a:rPr lang="en-GB" sz="16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/>
              <a:t>(based on learning theories i.e. andragogy, styles of learning and student-centred approaches. Mentor is a critical friend and co-enquirer).</a:t>
            </a:r>
          </a:p>
          <a:p>
            <a:pPr>
              <a:lnSpc>
                <a:spcPct val="80000"/>
              </a:lnSpc>
            </a:pPr>
            <a:r>
              <a:rPr lang="en-GB" sz="1600" b="1" dirty="0"/>
              <a:t>Apprenticeship model</a:t>
            </a:r>
            <a:r>
              <a:rPr lang="en-GB" sz="16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/>
              <a:t>(mentor is a skilled craftsperson and the mentee learns by copying their </a:t>
            </a:r>
          </a:p>
          <a:p>
            <a:pPr>
              <a:lnSpc>
                <a:spcPct val="80000"/>
              </a:lnSpc>
            </a:pPr>
            <a:r>
              <a:rPr lang="en-GB" sz="1600" b="1" dirty="0"/>
              <a:t>Competence-based model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/>
              <a:t>(mentor enables mentee to achieve a set of practice objectives)</a:t>
            </a:r>
          </a:p>
          <a:p>
            <a:pPr>
              <a:lnSpc>
                <a:spcPct val="80000"/>
              </a:lnSpc>
            </a:pPr>
            <a:r>
              <a:rPr lang="en-GB" sz="1800" b="1" dirty="0"/>
              <a:t>Team-mentoring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/>
              <a:t>(A team of mentors mentor one or more students)</a:t>
            </a:r>
          </a:p>
          <a:p>
            <a:pPr>
              <a:lnSpc>
                <a:spcPct val="80000"/>
              </a:lnSpc>
            </a:pPr>
            <a:r>
              <a:rPr lang="en-GB" sz="1800" b="1" dirty="0"/>
              <a:t>Contract mentoring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/>
              <a:t>(Formal mentoring that is time/objectives restricted)</a:t>
            </a:r>
          </a:p>
          <a:p>
            <a:pPr>
              <a:lnSpc>
                <a:spcPct val="80000"/>
              </a:lnSpc>
            </a:pPr>
            <a:r>
              <a:rPr lang="en-GB" sz="1800" b="1" dirty="0"/>
              <a:t>Pseudo-mentoring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/>
              <a:t>(Appearance only and usually for a specific task i.e. supervision of a dissertation)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/>
              <a:t>(</a:t>
            </a:r>
            <a:r>
              <a:rPr lang="en-GB" sz="1800" dirty="0" err="1"/>
              <a:t>Gopee</a:t>
            </a:r>
            <a:r>
              <a:rPr lang="en-GB" sz="1800" dirty="0"/>
              <a:t> </a:t>
            </a:r>
            <a:r>
              <a:rPr lang="en-GB" sz="1800" dirty="0" smtClean="0"/>
              <a:t>2015)</a:t>
            </a:r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6306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1867437"/>
            <a:ext cx="8877300" cy="389042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Seen by Race (2010) as the highest form of learning.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One to 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Group/team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Systems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Other models GROW, NLP, spiral and so 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Definitions vary Hudson (1999:22) sees coaching 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i="1" dirty="0" smtClean="0"/>
              <a:t>“..the art of guiding another person, persons or human systems towards a fulfilling future… Coaches help the clients invent futures that are exciting, valuable and intensely personal. Coaching is (therefore) more about doing than being”.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Coaching can be a powerful resource when it is done by highly competent and experienced coaches in appropriate circumstances (Neal et al 2009)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4851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Coaching conversation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1700011"/>
            <a:ext cx="8877300" cy="405785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/>
              <a:t>Key to setting aims and objectives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err="1" smtClean="0"/>
              <a:t>Coachee</a:t>
            </a:r>
            <a:r>
              <a:rPr lang="en-GB" sz="1800" dirty="0" smtClean="0"/>
              <a:t> encouraged to set their own aims and objectives (GROW?)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/>
              <a:t>Goal, Reality, Options and Wrap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/>
              <a:t>Use of SMART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/>
              <a:t>Use of a model for identifying the correct course of action (adapted from Egan 1998)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063850"/>
              </p:ext>
            </p:extLst>
          </p:nvPr>
        </p:nvGraphicFramePr>
        <p:xfrm>
          <a:off x="719665" y="3361386"/>
          <a:ext cx="10845562" cy="3254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4769"/>
                <a:gridCol w="5550793"/>
              </a:tblGrid>
              <a:tr h="352398">
                <a:tc>
                  <a:txBody>
                    <a:bodyPr/>
                    <a:lstStyle/>
                    <a:p>
                      <a:r>
                        <a:rPr lang="en-GB" dirty="0" smtClean="0"/>
                        <a:t>Questions asked in model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Answers</a:t>
                      </a:r>
                      <a:endParaRPr lang="en-GB" dirty="0"/>
                    </a:p>
                  </a:txBody>
                  <a:tcPr/>
                </a:tc>
              </a:tr>
              <a:tr h="352398">
                <a:tc>
                  <a:txBody>
                    <a:bodyPr/>
                    <a:lstStyle/>
                    <a:p>
                      <a:r>
                        <a:rPr lang="en-GB" dirty="0" smtClean="0"/>
                        <a:t>What is your goal?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clinically examine a patient</a:t>
                      </a:r>
                      <a:endParaRPr lang="en-GB" dirty="0"/>
                    </a:p>
                  </a:txBody>
                  <a:tcPr/>
                </a:tc>
              </a:tr>
              <a:tr h="352398">
                <a:tc>
                  <a:txBody>
                    <a:bodyPr/>
                    <a:lstStyle/>
                    <a:p>
                      <a:r>
                        <a:rPr lang="en-GB" dirty="0" smtClean="0"/>
                        <a:t>How will you know when you’ve achieved it?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To be able to combine theory and practice</a:t>
                      </a:r>
                      <a:endParaRPr lang="en-GB" dirty="0"/>
                    </a:p>
                  </a:txBody>
                  <a:tcPr/>
                </a:tc>
              </a:tr>
              <a:tr h="352398">
                <a:tc>
                  <a:txBody>
                    <a:bodyPr/>
                    <a:lstStyle/>
                    <a:p>
                      <a:r>
                        <a:rPr lang="en-GB" dirty="0" smtClean="0"/>
                        <a:t>How much of it do you think you will achieve/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examination part but not the theory</a:t>
                      </a:r>
                      <a:endParaRPr lang="en-GB" dirty="0"/>
                    </a:p>
                  </a:txBody>
                  <a:tcPr/>
                </a:tc>
              </a:tr>
              <a:tr h="419809">
                <a:tc>
                  <a:txBody>
                    <a:bodyPr/>
                    <a:lstStyle/>
                    <a:p>
                      <a:r>
                        <a:rPr lang="en-GB" dirty="0" smtClean="0"/>
                        <a:t>What style of coaching</a:t>
                      </a:r>
                      <a:r>
                        <a:rPr lang="en-GB" baseline="0" dirty="0" smtClean="0"/>
                        <a:t> do you prefer?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Communication style</a:t>
                      </a:r>
                      <a:endParaRPr lang="en-GB" dirty="0"/>
                    </a:p>
                  </a:txBody>
                  <a:tcPr/>
                </a:tc>
              </a:tr>
              <a:tr h="352398">
                <a:tc>
                  <a:txBody>
                    <a:bodyPr/>
                    <a:lstStyle/>
                    <a:p>
                      <a:r>
                        <a:rPr lang="en-GB" dirty="0" smtClean="0"/>
                        <a:t>When would you like your goal to be achieved?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 one year?</a:t>
                      </a:r>
                      <a:endParaRPr lang="en-GB" dirty="0"/>
                    </a:p>
                  </a:txBody>
                  <a:tcPr/>
                </a:tc>
              </a:tr>
              <a:tr h="608249">
                <a:tc>
                  <a:txBody>
                    <a:bodyPr/>
                    <a:lstStyle/>
                    <a:p>
                      <a:r>
                        <a:rPr lang="en-GB" dirty="0" smtClean="0"/>
                        <a:t>How long  do you  think it will actually take, and why?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 months, because not enough time can be spent in clinical practice</a:t>
                      </a:r>
                      <a:endParaRPr lang="en-GB" dirty="0"/>
                    </a:p>
                  </a:txBody>
                  <a:tcPr/>
                </a:tc>
              </a:tr>
              <a:tr h="3523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4518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1767841"/>
            <a:ext cx="8877300" cy="399002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Pivotal to everything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Remember verbal and non verbal's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Listening skills (interactive). Ideal skill to coach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How is power affecting things (mentor/coach/CE and all in practice)?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Interaction is key clarifying, verifying and reflecting?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Use empathy in your communication.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6 C’s in mentorship (Duffy 2015)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Makes coaches become “insider experts” by having interactive listening skills.(</a:t>
            </a:r>
            <a:r>
              <a:rPr lang="en-GB" sz="2400" dirty="0" err="1" smtClean="0"/>
              <a:t>Hameric</a:t>
            </a:r>
            <a:r>
              <a:rPr lang="en-GB" sz="2400" dirty="0" smtClean="0"/>
              <a:t> et al 2000).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04729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ACA095"/>
      </a:dk1>
      <a:lt1>
        <a:srgbClr val="FFFFFF"/>
      </a:lt1>
      <a:dk2>
        <a:srgbClr val="004C67"/>
      </a:dk2>
      <a:lt2>
        <a:srgbClr val="808080"/>
      </a:lt2>
      <a:accent1>
        <a:srgbClr val="004C67"/>
      </a:accent1>
      <a:accent2>
        <a:srgbClr val="AB9F94"/>
      </a:accent2>
      <a:accent3>
        <a:srgbClr val="FFFFFF"/>
      </a:accent3>
      <a:accent4>
        <a:srgbClr val="92887E"/>
      </a:accent4>
      <a:accent5>
        <a:srgbClr val="AAB2B8"/>
      </a:accent5>
      <a:accent6>
        <a:srgbClr val="9B9086"/>
      </a:accent6>
      <a:hlink>
        <a:srgbClr val="FFA023"/>
      </a:hlink>
      <a:folHlink>
        <a:srgbClr val="605B4D"/>
      </a:folHlink>
    </a:clrScheme>
    <a:fontScheme name="1_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/>
            <a:cs typeface="Arial" charset="0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3">
        <a:dk1>
          <a:srgbClr val="ACA095"/>
        </a:dk1>
        <a:lt1>
          <a:srgbClr val="FFFFFF"/>
        </a:lt1>
        <a:dk2>
          <a:srgbClr val="004C67"/>
        </a:dk2>
        <a:lt2>
          <a:srgbClr val="808080"/>
        </a:lt2>
        <a:accent1>
          <a:srgbClr val="004C67"/>
        </a:accent1>
        <a:accent2>
          <a:srgbClr val="AB9F94"/>
        </a:accent2>
        <a:accent3>
          <a:srgbClr val="FFFFFF"/>
        </a:accent3>
        <a:accent4>
          <a:srgbClr val="92887E"/>
        </a:accent4>
        <a:accent5>
          <a:srgbClr val="AAB2B8"/>
        </a:accent5>
        <a:accent6>
          <a:srgbClr val="9B9086"/>
        </a:accent6>
        <a:hlink>
          <a:srgbClr val="AB9F94"/>
        </a:hlink>
        <a:folHlink>
          <a:srgbClr val="AB9F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293</TotalTime>
  <Words>1465</Words>
  <Application>Microsoft Office PowerPoint</Application>
  <PresentationFormat>Widescreen</PresentationFormat>
  <Paragraphs>159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Wingdings</vt:lpstr>
      <vt:lpstr>Theme1</vt:lpstr>
      <vt:lpstr>Supporting coaches and coaching in clinical practice</vt:lpstr>
      <vt:lpstr>Aims and objectives</vt:lpstr>
      <vt:lpstr>CE role – key aspects</vt:lpstr>
      <vt:lpstr>Challenges ?</vt:lpstr>
      <vt:lpstr>Mentorship and coaching</vt:lpstr>
      <vt:lpstr>Mentoring models</vt:lpstr>
      <vt:lpstr>Coaching</vt:lpstr>
      <vt:lpstr>Coaching conversation</vt:lpstr>
      <vt:lpstr>Communication</vt:lpstr>
      <vt:lpstr>Educational theory. A reminder</vt:lpstr>
      <vt:lpstr>Nursing curriculum 2011  Bronfenbrenner’s Bio-Ecological Model (2005) </vt:lpstr>
      <vt:lpstr>Skills development and competency</vt:lpstr>
      <vt:lpstr>Reflecting and giving Feedback</vt:lpstr>
      <vt:lpstr>Motivation</vt:lpstr>
      <vt:lpstr>Summary</vt:lpstr>
      <vt:lpstr>Any questions?</vt:lpstr>
      <vt:lpstr>References/reading</vt:lpstr>
    </vt:vector>
  </TitlesOfParts>
  <Company>University of East Anglia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coaches and coaching in clinical parcatice</dc:title>
  <dc:creator>David Huggins (HSC)</dc:creator>
  <cp:lastModifiedBy>David Huggins (HSC)</cp:lastModifiedBy>
  <cp:revision>28</cp:revision>
  <dcterms:created xsi:type="dcterms:W3CDTF">2016-02-04T14:37:30Z</dcterms:created>
  <dcterms:modified xsi:type="dcterms:W3CDTF">2016-04-01T13:40:27Z</dcterms:modified>
</cp:coreProperties>
</file>