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303" r:id="rId8"/>
    <p:sldId id="272" r:id="rId9"/>
    <p:sldId id="287" r:id="rId10"/>
    <p:sldId id="304" r:id="rId11"/>
    <p:sldId id="286" r:id="rId12"/>
    <p:sldId id="302" r:id="rId13"/>
    <p:sldId id="29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afa.org.uk/mashup-filmmaking-competi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afa.org.uk/work/?id=1629" TargetMode="External"/><Relationship Id="rId2" Type="http://schemas.openxmlformats.org/officeDocument/2006/relationships/hyperlink" Target="https://eafa.org.uk/work/?id=3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fa.org.uk/work/?id=W46382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afa.org.uk/wp-content/uploads/2023/03/Digital-toolki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bfi.org.uk/bfi-national-archive/bfi-replay/making-most-bfi-repla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5078776"/>
            <a:ext cx="7315200" cy="914400"/>
          </a:xfrm>
        </p:spPr>
        <p:txBody>
          <a:bodyPr/>
          <a:lstStyle/>
          <a:p>
            <a:r>
              <a:rPr lang="en-GB" dirty="0"/>
              <a:t>Angela  Graham – Head of Archive Services, East Anglian Film Archive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084" y="1949986"/>
            <a:ext cx="2992916" cy="3415227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00015" y="4219460"/>
            <a:ext cx="6788062" cy="859316"/>
          </a:xfrm>
        </p:spPr>
        <p:txBody>
          <a:bodyPr>
            <a:normAutofit/>
          </a:bodyPr>
          <a:lstStyle/>
          <a:p>
            <a:r>
              <a:rPr lang="en-GB" sz="3600" dirty="0"/>
              <a:t>Webinar November 2024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494" y="864824"/>
            <a:ext cx="4142510" cy="3219404"/>
          </a:xfrm>
        </p:spPr>
      </p:pic>
    </p:spTree>
    <p:extLst>
      <p:ext uri="{BB962C8B-B14F-4D97-AF65-F5344CB8AC3E}">
        <p14:creationId xmlns:p14="http://schemas.microsoft.com/office/powerpoint/2010/main" val="9311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EBB9-32FA-4313-AD88-CD3C209F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Mash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038C-C23A-497D-8DDE-D258FEF6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5" y="864108"/>
            <a:ext cx="7383993" cy="5555742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12529"/>
              </a:solidFill>
              <a:effectLst/>
              <a:latin typeface="BrandonText-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12529"/>
              </a:solidFill>
              <a:effectLst/>
              <a:latin typeface="BrandonText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3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Make a short film of between 1 to 5 minutes in duration.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3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At least 50% of the total duration of your film must consist of archive footage from the competition package supplied by EAFA.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3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Filmmakers can also choose to combine the EAFA archive footage with other audio-visual material, for example, contemporary footage shot by the filmmaker or footage sourced from elsewhere.</a:t>
            </a:r>
          </a:p>
          <a:p>
            <a:r>
              <a:rPr lang="en-GB" sz="3200" dirty="0">
                <a:hlinkClick r:id="rId2"/>
              </a:rPr>
              <a:t>Mashup Filmmaking Competition 2024-25 - East Anglian Film Archive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7909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553029"/>
            <a:ext cx="2345138" cy="4171991"/>
          </a:xfrm>
        </p:spPr>
        <p:txBody>
          <a:bodyPr/>
          <a:lstStyle/>
          <a:p>
            <a:r>
              <a:rPr lang="en-GB" sz="3600" dirty="0"/>
              <a:t>Questions</a:t>
            </a:r>
            <a:br>
              <a:rPr lang="en-GB" sz="3600" dirty="0"/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1C0B2-7EBE-4453-B453-01343B9A7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16F917-539B-40E2-9710-5CA47414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73" y="1208241"/>
            <a:ext cx="5464465" cy="4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6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First regional film archive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Accredited archive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Top 5% of archives nationally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State of the art digital film archive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Owned &amp; operated by UEA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8617" y="528137"/>
            <a:ext cx="7104814" cy="40548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16" y="4726236"/>
            <a:ext cx="2622015" cy="18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3" y="3019043"/>
            <a:ext cx="2765234" cy="2147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330" y="864108"/>
            <a:ext cx="770313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2800" dirty="0"/>
              <a:t>Collections include:</a:t>
            </a:r>
          </a:p>
          <a:p>
            <a:pPr marL="0" indent="0">
              <a:buNone/>
            </a:pPr>
            <a:r>
              <a:rPr lang="en-GB" sz="2800" dirty="0"/>
              <a:t>Amateur film, advertising films, local newsreels, publicity films, travelogues, documentaries, educational films, animation, artist films.</a:t>
            </a:r>
          </a:p>
          <a:p>
            <a:pPr marL="0" indent="0">
              <a:buNone/>
            </a:pPr>
            <a:r>
              <a:rPr lang="en-GB" sz="2800" dirty="0"/>
              <a:t>75,ooo catalogue titles</a:t>
            </a:r>
          </a:p>
          <a:p>
            <a:pPr marL="0" indent="0">
              <a:buNone/>
            </a:pPr>
            <a:r>
              <a:rPr lang="en-GB" sz="2800" dirty="0"/>
              <a:t>148,000 items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8036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1969-D24C-C4C8-5E9B-E691CD2C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archive films?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C16D7-D050-8F9B-B635-DAE16E755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Aft>
                <a:spcPts val="200"/>
              </a:spcAft>
            </a:pPr>
            <a:endParaRPr lang="en-GB" sz="2600" i="1" dirty="0">
              <a:solidFill>
                <a:srgbClr val="000000"/>
              </a:solidFill>
              <a:effectLst/>
              <a:ea typeface="Calibri" panose="020F0502020204030204" pitchFamily="34" charset="0"/>
              <a:cs typeface="Mercury Display"/>
            </a:endParaRPr>
          </a:p>
          <a:p>
            <a:pPr algn="just">
              <a:spcAft>
                <a:spcPts val="200"/>
              </a:spcAft>
            </a:pPr>
            <a:r>
              <a:rPr lang="en-GB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Nature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: Venture on the Wind (4234)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n-GB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Family and relationships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Stasjonen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/The Station (3885), 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Susan’s birthday (970).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n-GB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 War and conflict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: Captain </a:t>
            </a:r>
            <a:r>
              <a:rPr lang="en-GB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Rowsell’s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 Norwich (1292), Ipswich Air Raid (1015)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 Power and politics</a:t>
            </a:r>
            <a:r>
              <a:rPr lang="en-GB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cury Display"/>
              </a:rPr>
              <a:t>: The Prendergast File (4088), The New Councillor (6569)</a:t>
            </a:r>
          </a:p>
          <a:p>
            <a:pPr marL="0" indent="0">
              <a:buNone/>
            </a:pPr>
            <a:r>
              <a:rPr lang="en-GB" sz="2600" dirty="0"/>
              <a:t>Genre, context, inspiration (An Inspector Calls) 1912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A Dream Of Toyland (1907) | East Anglian Film Archive (eafa.org.uk)</a:t>
            </a:r>
            <a:endParaRPr lang="en-GB" sz="1800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Tramway Ride Through Principal Streets (1902) | East Anglian Film Archive</a:t>
            </a:r>
            <a:endParaRPr lang="en-GB" dirty="0"/>
          </a:p>
          <a:p>
            <a:pPr marL="0" indent="0">
              <a:buNone/>
            </a:pPr>
            <a:r>
              <a:rPr lang="en-GB" sz="2000" dirty="0"/>
              <a:t>Narrative </a:t>
            </a:r>
            <a:r>
              <a:rPr lang="en-GB" dirty="0">
                <a:hlinkClick r:id="rId4"/>
              </a:rPr>
              <a:t>Enter Horlick Soames (1932) | East Anglian Film Archive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Non – linear narrative ‘The Station’</a:t>
            </a:r>
          </a:p>
          <a:p>
            <a:pPr marL="0" indent="0">
              <a:buNone/>
            </a:pPr>
            <a:r>
              <a:rPr lang="en-GB" sz="2000" dirty="0"/>
              <a:t>Storyboard creation/ narrative with parallel stories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player</a:t>
            </a:r>
            <a:r>
              <a:rPr lang="en-GB" dirty="0"/>
              <a:t>.</a:t>
            </a:r>
            <a:r>
              <a:rPr lang="en-GB" b="1" dirty="0"/>
              <a:t>bfi</a:t>
            </a:r>
            <a:r>
              <a:rPr lang="en-GB" dirty="0"/>
              <a:t>.org.uk/</a:t>
            </a:r>
            <a:r>
              <a:rPr lang="en-GB" b="1" dirty="0" err="1"/>
              <a:t>britain</a:t>
            </a:r>
            <a:r>
              <a:rPr lang="en-GB" b="1" dirty="0"/>
              <a:t>-on-film</a:t>
            </a:r>
            <a:br>
              <a:rPr lang="en-GB" b="1" dirty="0"/>
            </a:br>
            <a:r>
              <a:rPr lang="en-GB" b="1" dirty="0"/>
              <a:t>EAFA’s films are also on the </a:t>
            </a:r>
            <a:r>
              <a:rPr lang="en-GB" b="1"/>
              <a:t>BFI Player</a:t>
            </a:r>
            <a:br>
              <a:rPr lang="en-GB" b="1"/>
            </a:br>
            <a:endParaRPr lang="en-GB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04" y="1123837"/>
            <a:ext cx="8243140" cy="515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5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2712-7313-46A9-A801-EC5635C2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eafa.org.uk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68EAF25-C619-40F5-A047-D0610821F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263594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F586-EC13-2C80-988C-FD51E9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49AE-2E41-3ED3-E19A-016361C8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Digital-toolkit.pdf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9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55F3-2E85-4CC4-8784-A11B450D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090703"/>
            <a:ext cx="2947482" cy="3634317"/>
          </a:xfrm>
        </p:spPr>
        <p:txBody>
          <a:bodyPr/>
          <a:lstStyle/>
          <a:p>
            <a:r>
              <a:rPr lang="en-GB" dirty="0"/>
              <a:t>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3EF7-8D23-4E0F-A174-882713B3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b="1" dirty="0">
                <a:latin typeface="+mj-lt"/>
              </a:rPr>
              <a:t>BFI Replay</a:t>
            </a: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Making the most of BFI Replay | BFI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sz="2800" b="1">
                <a:latin typeface="+mj-lt"/>
              </a:rPr>
              <a:t>‘Balanced Reporting’</a:t>
            </a:r>
            <a:endParaRPr lang="en-GB" sz="2800" b="1" dirty="0">
              <a:latin typeface="+mj-lt"/>
            </a:endParaRPr>
          </a:p>
          <a:p>
            <a:r>
              <a:rPr lang="en-GB" sz="2800" dirty="0">
                <a:latin typeface="+mj-lt"/>
              </a:rPr>
              <a:t>ITV Anglia news content from 1980s</a:t>
            </a:r>
          </a:p>
          <a:p>
            <a:r>
              <a:rPr lang="en-GB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Video filmed to be inserted during live broadcast of Anglia Television’s early evening news / magazine programme ‘About Anglia’. The live studio presentation provided context for the video as part of a news story or magazine feature within the programme. ‘About Anglia’ was not recorded during broadcast, so it is usually just the pre-recorded programme inserts which survive</a:t>
            </a:r>
            <a:r>
              <a:rPr lang="en-GB" sz="2800" dirty="0">
                <a:solidFill>
                  <a:srgbClr val="4472C4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 by </a:t>
            </a:r>
            <a:r>
              <a:rPr lang="en-GB" sz="1800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Wilkimages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en-GB" sz="1800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Pixaplay</a:t>
            </a:r>
            <a:endParaRPr lang="en-GB" sz="1800" dirty="0"/>
          </a:p>
        </p:txBody>
      </p:sp>
      <p:pic>
        <p:nvPicPr>
          <p:cNvPr id="5" name="Picture 4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6371481C-2163-4B34-8CAB-161781C7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090703"/>
            <a:ext cx="2685490" cy="34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11BA-0B4D-4B50-BEA3-AC3B464D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Mash up competition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AC37C18-941B-4C04-9571-B902FA3AF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485899"/>
            <a:ext cx="431958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116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E83F6EBA8BD47AFA93FB8E7F85D14" ma:contentTypeVersion="11" ma:contentTypeDescription="Create a new document." ma:contentTypeScope="" ma:versionID="402d96618657c55ba3e1ed3f3bca1409">
  <xsd:schema xmlns:xsd="http://www.w3.org/2001/XMLSchema" xmlns:xs="http://www.w3.org/2001/XMLSchema" xmlns:p="http://schemas.microsoft.com/office/2006/metadata/properties" xmlns:ns3="7fb38363-17ae-47ed-9282-1f175d7dd596" xmlns:ns4="37e2ea6a-fd88-4508-ab30-9a48b4fb26a7" targetNamespace="http://schemas.microsoft.com/office/2006/metadata/properties" ma:root="true" ma:fieldsID="706e63a064acfd69e4e439a3cefaffb3" ns3:_="" ns4:_="">
    <xsd:import namespace="7fb38363-17ae-47ed-9282-1f175d7dd596"/>
    <xsd:import namespace="37e2ea6a-fd88-4508-ab30-9a48b4fb26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38363-17ae-47ed-9282-1f175d7dd5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2ea6a-fd88-4508-ab30-9a48b4fb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2D0D6-EF32-4E47-BE57-4A9A74154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38363-17ae-47ed-9282-1f175d7dd596"/>
    <ds:schemaRef ds:uri="37e2ea6a-fd88-4508-ab30-9a48b4fb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B15B7B-E3C0-4E00-90C3-4F33876C0E8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fb38363-17ae-47ed-9282-1f175d7dd596"/>
    <ds:schemaRef ds:uri="http://purl.org/dc/dcmitype/"/>
    <ds:schemaRef ds:uri="http://schemas.microsoft.com/office/infopath/2007/PartnerControls"/>
    <ds:schemaRef ds:uri="37e2ea6a-fd88-4508-ab30-9a48b4fb26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047B7-ED35-437C-B14F-EE6BC1BC0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4412</TotalTime>
  <Words>422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BrandonText-Regular</vt:lpstr>
      <vt:lpstr>Calibri</vt:lpstr>
      <vt:lpstr>Corbel</vt:lpstr>
      <vt:lpstr>Wingdings 2</vt:lpstr>
      <vt:lpstr>Frame</vt:lpstr>
      <vt:lpstr>PowerPoint Presentation</vt:lpstr>
      <vt:lpstr>First regional film archive  Accredited archive  Top 5% of archives nationally  State of the art digital film archive  Owned &amp; operated by UEA</vt:lpstr>
      <vt:lpstr>collections</vt:lpstr>
      <vt:lpstr>Why use archive films?</vt:lpstr>
      <vt:lpstr>player.bfi.org.uk/britain-on-film EAFA’s films are also on the BFI Player </vt:lpstr>
      <vt:lpstr>eafa.org.uk</vt:lpstr>
      <vt:lpstr>Digital toolkit</vt:lpstr>
      <vt:lpstr>Ima</vt:lpstr>
      <vt:lpstr>Mash up competition</vt:lpstr>
      <vt:lpstr>Mash Up</vt:lpstr>
      <vt:lpstr>Questions    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Graham (EAFA - Staff)</dc:creator>
  <cp:lastModifiedBy>Angela Graham (EAFA - Staff)</cp:lastModifiedBy>
  <cp:revision>84</cp:revision>
  <dcterms:created xsi:type="dcterms:W3CDTF">2019-05-16T14:39:10Z</dcterms:created>
  <dcterms:modified xsi:type="dcterms:W3CDTF">2024-11-26T08:27:46Z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0x01010078AE83F6EBA8BD47AFA93FB8E7F85D14</vt:lpwstr>
  </property>
  <property fmtid="{D5CDD505-2E9C-101B-9397-08002B2CF9AE}" pid="3" name="_AdHocReviewCycleID">
    <vt:i4>-1827521522</vt:i4>
  </property>
  <property fmtid="{D5CDD505-2E9C-101B-9397-08002B2CF9AE}" pid="4" name="_NewReviewCycle">
    <vt:lpwstr/>
  </property>
  <property fmtid="{D5CDD505-2E9C-101B-9397-08002B2CF9AE}" pid="5" name="_EmailSubject">
    <vt:lpwstr>New page: CreativeUEA project - Creativity and Learning for School Teachers</vt:lpwstr>
  </property>
  <property fmtid="{D5CDD505-2E9C-101B-9397-08002B2CF9AE}" pid="6" name="_AuthorEmail">
    <vt:lpwstr>C.Ehlers@uea.ac.uk</vt:lpwstr>
  </property>
  <property fmtid="{D5CDD505-2E9C-101B-9397-08002B2CF9AE}" pid="7" name="_AuthorEmailDisplayName">
    <vt:lpwstr>Cee Ehlers (RIN - Staff)</vt:lpwstr>
  </property>
  <property fmtid="{D5CDD505-2E9C-101B-9397-08002B2CF9AE}" pid="8" name="_PreviousAdHocReviewCycleID">
    <vt:i4>-1791103356</vt:i4>
  </property>
</Properties>
</file>