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73" r:id="rId14"/>
    <p:sldId id="274" r:id="rId15"/>
    <p:sldId id="267" r:id="rId16"/>
    <p:sldId id="276" r:id="rId17"/>
    <p:sldId id="268" r:id="rId18"/>
    <p:sldId id="277" r:id="rId19"/>
    <p:sldId id="269" r:id="rId20"/>
    <p:sldId id="278" r:id="rId21"/>
    <p:sldId id="270" r:id="rId22"/>
    <p:sldId id="279" r:id="rId23"/>
    <p:sldId id="271" r:id="rId24"/>
    <p:sldId id="280" r:id="rId25"/>
    <p:sldId id="286" r:id="rId26"/>
    <p:sldId id="283" r:id="rId27"/>
    <p:sldId id="281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Beek (SWK - Staff)" initials="MB(-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54727" autoAdjust="0"/>
  </p:normalViewPr>
  <p:slideViewPr>
    <p:cSldViewPr snapToGrid="0">
      <p:cViewPr varScale="1">
        <p:scale>
          <a:sx n="63" d="100"/>
          <a:sy n="63" d="100"/>
        </p:scale>
        <p:origin x="24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98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3160D-6C98-48C4-9657-5B8CCA51B67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B68AD-1756-40A0-95C6-A930B5E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01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8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50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4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1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130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500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91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222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7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997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71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97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65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93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65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60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30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68AD-1756-40A0-95C6-A930B5EF5F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8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7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1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6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8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743B4-89D7-4C0C-9F1F-5C71097D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6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10972800" cy="986117"/>
          </a:xfrm>
        </p:spPr>
        <p:txBody>
          <a:bodyPr lIns="0" tIns="0" rIns="0" bIns="0">
            <a:noAutofit/>
          </a:bodyPr>
          <a:lstStyle>
            <a:lvl1pPr algn="l">
              <a:lnSpc>
                <a:spcPts val="4000"/>
              </a:lnSpc>
              <a:defRPr sz="3733" b="1">
                <a:solidFill>
                  <a:srgbClr val="1185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600" y="274639"/>
            <a:ext cx="20729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397000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79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55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7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9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2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2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3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C963-9ECF-294E-9BD2-6BAA04B79FF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E8E0-3590-7A41-A21E-B7128C40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35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9600" y="6153181"/>
            <a:ext cx="855133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10333" y="6037293"/>
            <a:ext cx="872067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11931" y="6083348"/>
            <a:ext cx="2181933" cy="56354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09600" y="5960016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B High schools front sli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2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2131485"/>
            <a:ext cx="10760528" cy="15197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66" b="1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66" b="1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66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Secure Base model: promoting attachment awareness in school </a:t>
            </a:r>
            <a:r>
              <a:rPr kumimoji="0" lang="en-GB" sz="7066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7066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7066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PUTTING THE MODEL INTO PRACTICE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2000" y="3937000"/>
            <a:ext cx="8534400" cy="1752600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4267" b="1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4267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267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sz="4267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University of East Anglia, 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staff–child relationship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9848" r="-39848"/>
          <a:stretch>
            <a:fillRect/>
          </a:stretch>
        </p:blipFill>
        <p:spPr>
          <a:xfrm>
            <a:off x="1016000" y="1600203"/>
            <a:ext cx="10163531" cy="4192163"/>
          </a:xfrm>
        </p:spPr>
      </p:pic>
    </p:spTree>
    <p:extLst>
      <p:ext uri="{BB962C8B-B14F-4D97-AF65-F5344CB8AC3E}">
        <p14:creationId xmlns:p14="http://schemas.microsoft.com/office/powerpoint/2010/main" val="26357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09255" y="262193"/>
            <a:ext cx="8621485" cy="1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Using the Secure Base model in school</a:t>
            </a:r>
            <a:b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768" y="1283580"/>
            <a:ext cx="10889672" cy="4610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sz="2400" dirty="0" smtClean="0"/>
              <a:t>The model might be used in the following ways:</a:t>
            </a:r>
            <a:endParaRPr lang="en-GB" sz="2400" dirty="0"/>
          </a:p>
          <a:p>
            <a:pPr>
              <a:spcBef>
                <a:spcPts val="1200"/>
              </a:spcBef>
              <a:buClr>
                <a:srgbClr val="11852F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– staff are alert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model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thinking about and responding to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in lessons and at other times in the school day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11852F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–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policies,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and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ethos include awareness of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>
              <a:buClr>
                <a:srgbClr val="336699"/>
              </a:buClr>
            </a:pPr>
            <a:endParaRPr lang="en-GB" altLang="en-US" sz="1800" dirty="0"/>
          </a:p>
          <a:p>
            <a:pPr>
              <a:buClr>
                <a:srgbClr val="336699"/>
              </a:buClr>
            </a:pPr>
            <a:endParaRPr lang="en-GB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2148840" y="1402081"/>
            <a:ext cx="832321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68415" y="120770"/>
            <a:ext cx="8562326" cy="16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Practice: providing availability – helping the child to trust </a:t>
            </a:r>
            <a:r>
              <a:rPr lang="en-US" b="1" dirty="0"/>
              <a:t/>
            </a:r>
            <a:br>
              <a:rPr lang="en-US" b="1" dirty="0"/>
            </a:br>
            <a:endParaRPr lang="en-US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2860" y="1647644"/>
            <a:ext cx="10848580" cy="424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Clr>
                <a:srgbClr val="336699"/>
              </a:buClr>
              <a:buNone/>
            </a:pPr>
            <a:r>
              <a:rPr lang="en-GB" altLang="en-US" sz="1800" dirty="0"/>
              <a:t>	</a:t>
            </a:r>
            <a:r>
              <a:rPr lang="en-GB" altLang="en-US" sz="1800" i="1" dirty="0" smtClean="0"/>
              <a:t>I have a boy in my class at the moment and he can be very disruptive.  But I’ve found that if I stand near his desk when I’m talking to the class and just give him that little bit of physical closeness, he’s often much more calm and attentive. </a:t>
            </a:r>
            <a:r>
              <a:rPr lang="en-GB" altLang="en-US" sz="1800" dirty="0" smtClean="0"/>
              <a:t>(Teacher)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184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68415" y="120770"/>
            <a:ext cx="8562326" cy="16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Policy: using </a:t>
            </a:r>
            <a: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  <a:t>s</a:t>
            </a: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ecure base concepts in </a:t>
            </a:r>
            <a:r>
              <a:rPr lang="en-US" sz="3600" b="1" dirty="0" err="1" smtClean="0">
                <a:solidFill>
                  <a:srgbClr val="11852F"/>
                </a:solidFill>
                <a:cs typeface="Calibri" panose="020F0502020204030204" pitchFamily="34" charset="0"/>
              </a:rPr>
              <a:t>behaviour</a:t>
            </a: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 policies</a:t>
            </a:r>
            <a:r>
              <a:rPr lang="en-US" b="1" dirty="0"/>
              <a:t/>
            </a:r>
            <a:br>
              <a:rPr lang="en-US" b="1" dirty="0"/>
            </a:br>
            <a:endParaRPr lang="en-US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2860" y="1647644"/>
            <a:ext cx="10848580" cy="424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GB" dirty="0"/>
          </a:p>
          <a:p>
            <a:pPr marL="0" indent="0">
              <a:buClr>
                <a:srgbClr val="336699"/>
              </a:buClr>
              <a:buNone/>
            </a:pPr>
            <a:r>
              <a:rPr lang="en-GB" altLang="en-US" sz="1800" dirty="0"/>
              <a:t>	</a:t>
            </a:r>
            <a:r>
              <a:rPr lang="en-GB" altLang="en-US" sz="1800" i="1" dirty="0" smtClean="0"/>
              <a:t>We </a:t>
            </a:r>
            <a:r>
              <a:rPr lang="en-GB" altLang="en-US" sz="1800" i="1" dirty="0"/>
              <a:t>believe that everyone in school has the right to be treated as an individual and with respect. </a:t>
            </a:r>
            <a:r>
              <a:rPr lang="en-GB" altLang="en-US" sz="1800" i="1" dirty="0" smtClean="0"/>
              <a:t>	Good </a:t>
            </a:r>
            <a:r>
              <a:rPr lang="en-GB" altLang="en-US" sz="1800" i="1" dirty="0"/>
              <a:t>relationships are vital to the successful working of a school. We value achievements of every </a:t>
            </a:r>
            <a:r>
              <a:rPr lang="en-GB" altLang="en-US" sz="1800" i="1" dirty="0" smtClean="0"/>
              <a:t>	kind </a:t>
            </a:r>
            <a:r>
              <a:rPr lang="en-GB" altLang="en-US" sz="1800" i="1" dirty="0"/>
              <a:t>– academic and non-academic – and we believe that everyone should have equal opportunity </a:t>
            </a:r>
            <a:r>
              <a:rPr lang="en-GB" altLang="en-US" sz="1800" i="1" dirty="0" smtClean="0"/>
              <a:t>	to </a:t>
            </a:r>
            <a:r>
              <a:rPr lang="en-GB" altLang="en-US" sz="1800" i="1" dirty="0"/>
              <a:t>achieve their </a:t>
            </a:r>
            <a:r>
              <a:rPr lang="en-GB" altLang="en-US" sz="1800" i="1" dirty="0" smtClean="0"/>
              <a:t>potential</a:t>
            </a:r>
          </a:p>
          <a:p>
            <a:pPr marL="0" indent="0">
              <a:buClr>
                <a:srgbClr val="336699"/>
              </a:buClr>
              <a:buNone/>
            </a:pPr>
            <a:endParaRPr lang="en-GB" altLang="en-US" sz="1800" i="1" dirty="0"/>
          </a:p>
          <a:p>
            <a:pPr marL="533386" lvl="1" indent="0">
              <a:buClr>
                <a:srgbClr val="336699"/>
              </a:buClr>
              <a:buNone/>
            </a:pPr>
            <a:r>
              <a:rPr lang="en-GB" altLang="en-US" sz="1800" i="1" dirty="0" smtClean="0"/>
              <a:t>W </a:t>
            </a:r>
            <a:r>
              <a:rPr lang="en-GB" altLang="en-US" sz="1800" i="1" dirty="0"/>
              <a:t>arm, friendly relationships between all members of the school community are the best incentive to good social behaviour. Boundaries are set early and once these are established, </a:t>
            </a:r>
            <a:r>
              <a:rPr lang="en-GB" altLang="en-US" sz="1800" i="1" dirty="0" smtClean="0"/>
              <a:t>good </a:t>
            </a:r>
            <a:r>
              <a:rPr lang="en-GB" altLang="en-US" sz="1800" i="1" dirty="0"/>
              <a:t>behaviour </a:t>
            </a:r>
            <a:r>
              <a:rPr lang="en-GB" altLang="en-US" sz="1800" i="1" dirty="0" smtClean="0"/>
              <a:t>is rewarded </a:t>
            </a:r>
            <a:r>
              <a:rPr lang="en-GB" altLang="en-US" sz="1800" i="1" dirty="0"/>
              <a:t>highly. We are an inclusive school and understand that some children with additional needs may sometimes require a different approach in terms of behaviour management.</a:t>
            </a:r>
          </a:p>
        </p:txBody>
      </p:sp>
    </p:spTree>
    <p:extLst>
      <p:ext uri="{BB962C8B-B14F-4D97-AF65-F5344CB8AC3E}">
        <p14:creationId xmlns:p14="http://schemas.microsoft.com/office/powerpoint/2010/main" val="7389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Availability – helping the child to </a:t>
            </a:r>
            <a:r>
              <a:rPr lang="en-GB" dirty="0" smtClean="0"/>
              <a:t>trust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4620" r="-34620"/>
          <a:stretch>
            <a:fillRect/>
          </a:stretch>
        </p:blipFill>
        <p:spPr>
          <a:xfrm>
            <a:off x="1016000" y="1600200"/>
            <a:ext cx="10160000" cy="4190707"/>
          </a:xfrm>
        </p:spPr>
      </p:pic>
    </p:spTree>
    <p:extLst>
      <p:ext uri="{BB962C8B-B14F-4D97-AF65-F5344CB8AC3E}">
        <p14:creationId xmlns:p14="http://schemas.microsoft.com/office/powerpoint/2010/main" val="19020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Availability – helps the child to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2"/>
            <a:ext cx="4561128" cy="4359815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How is this dimension already reflected within your practice and in the policies and ethos the school?  </a:t>
            </a:r>
          </a:p>
          <a:p>
            <a:pPr lvl="0"/>
            <a:r>
              <a:rPr lang="en-GB" sz="2400" dirty="0" smtClean="0"/>
              <a:t>What are the challenges in meeting children’s needs in this dimension?</a:t>
            </a:r>
          </a:p>
          <a:p>
            <a:pPr lvl="0"/>
            <a:r>
              <a:rPr lang="en-GB" sz="2400" dirty="0" smtClean="0"/>
              <a:t>How might challenges be overcome / availability be further developed?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l="-34620" r="-34620"/>
          <a:stretch>
            <a:fillRect/>
          </a:stretch>
        </p:blipFill>
        <p:spPr>
          <a:xfrm>
            <a:off x="-869036" y="1684755"/>
            <a:ext cx="10160000" cy="41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Sensitivity – helping the child to manage </a:t>
            </a:r>
            <a:r>
              <a:rPr lang="en-GB" dirty="0" smtClean="0"/>
              <a:t>feelings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37260" r="-37260"/>
          <a:stretch>
            <a:fillRect/>
          </a:stretch>
        </p:blipFill>
        <p:spPr>
          <a:xfrm>
            <a:off x="865304" y="1600200"/>
            <a:ext cx="10461392" cy="4156616"/>
          </a:xfrm>
        </p:spPr>
      </p:pic>
    </p:spTree>
    <p:extLst>
      <p:ext uri="{BB962C8B-B14F-4D97-AF65-F5344CB8AC3E}">
        <p14:creationId xmlns:p14="http://schemas.microsoft.com/office/powerpoint/2010/main" val="833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Sensitivity – helping the child to manage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2"/>
            <a:ext cx="4561128" cy="435981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How is this dimension already reflected within your practice and in the policies and ethos the school?  </a:t>
            </a:r>
          </a:p>
          <a:p>
            <a:pPr lvl="0"/>
            <a:r>
              <a:rPr lang="en-GB" sz="2400" dirty="0"/>
              <a:t>What are the </a:t>
            </a:r>
            <a:r>
              <a:rPr lang="en-GB" sz="2400" dirty="0" smtClean="0"/>
              <a:t>challenges in meeting children’s needs </a:t>
            </a:r>
            <a:r>
              <a:rPr lang="en-GB" sz="2400" dirty="0"/>
              <a:t>in </a:t>
            </a:r>
            <a:r>
              <a:rPr lang="en-GB" sz="2400" dirty="0" smtClean="0"/>
              <a:t>this dimension?</a:t>
            </a:r>
            <a:endParaRPr lang="en-GB" sz="2400" dirty="0"/>
          </a:p>
          <a:p>
            <a:pPr lvl="0"/>
            <a:r>
              <a:rPr lang="en-GB" sz="2400" dirty="0"/>
              <a:t>How might challenges be overcome / </a:t>
            </a:r>
            <a:r>
              <a:rPr lang="en-GB" sz="2400" dirty="0" smtClean="0"/>
              <a:t>sensitivity </a:t>
            </a:r>
            <a:r>
              <a:rPr lang="en-GB" sz="2400" dirty="0"/>
              <a:t>be further developed?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rcRect l="-37260" r="-37260"/>
          <a:stretch>
            <a:fillRect/>
          </a:stretch>
        </p:blipFill>
        <p:spPr>
          <a:xfrm>
            <a:off x="-989873" y="1925516"/>
            <a:ext cx="9177937" cy="36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– building the child’s self-</a:t>
            </a:r>
            <a:r>
              <a:rPr lang="en-US" dirty="0" smtClean="0"/>
              <a:t>esteem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27673" r="-27673"/>
          <a:stretch>
            <a:fillRect/>
          </a:stretch>
        </p:blipFill>
        <p:spPr>
          <a:xfrm>
            <a:off x="706033" y="1600200"/>
            <a:ext cx="10461392" cy="4156616"/>
          </a:xfrm>
        </p:spPr>
      </p:pic>
    </p:spTree>
    <p:extLst>
      <p:ext uri="{BB962C8B-B14F-4D97-AF65-F5344CB8AC3E}">
        <p14:creationId xmlns:p14="http://schemas.microsoft.com/office/powerpoint/2010/main" val="37836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237392"/>
            <a:ext cx="11133992" cy="1053525"/>
          </a:xfrm>
        </p:spPr>
        <p:txBody>
          <a:bodyPr/>
          <a:lstStyle/>
          <a:p>
            <a:r>
              <a:rPr lang="en-US" dirty="0" smtClean="0"/>
              <a:t>Exercise: Acceptance – builds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2"/>
            <a:ext cx="4561128" cy="435981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How is this dimension already reflected within your practice and in the policies and ethos the school?  </a:t>
            </a:r>
          </a:p>
          <a:p>
            <a:pPr lvl="0"/>
            <a:r>
              <a:rPr lang="en-GB" sz="2400" dirty="0"/>
              <a:t>What are the </a:t>
            </a:r>
            <a:r>
              <a:rPr lang="en-GB" sz="2400" dirty="0" smtClean="0"/>
              <a:t>challenges  in meeting children’s needs </a:t>
            </a:r>
            <a:r>
              <a:rPr lang="en-GB" sz="2400" dirty="0"/>
              <a:t>in </a:t>
            </a:r>
            <a:r>
              <a:rPr lang="en-GB" sz="2400" dirty="0" smtClean="0"/>
              <a:t>this dimension?</a:t>
            </a:r>
            <a:endParaRPr lang="en-GB" sz="2400" dirty="0"/>
          </a:p>
          <a:p>
            <a:pPr lvl="0"/>
            <a:r>
              <a:rPr lang="en-GB" sz="2400" dirty="0"/>
              <a:t>How might challenges be overcome / </a:t>
            </a:r>
            <a:r>
              <a:rPr lang="en-GB" sz="2400" dirty="0" smtClean="0"/>
              <a:t>acceptance </a:t>
            </a:r>
            <a:r>
              <a:rPr lang="en-GB" sz="2400" dirty="0"/>
              <a:t>be further developed?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 l="-27673" r="-27673"/>
          <a:stretch>
            <a:fillRect/>
          </a:stretch>
        </p:blipFill>
        <p:spPr>
          <a:xfrm>
            <a:off x="-1547291" y="1600202"/>
            <a:ext cx="9979960" cy="39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Aims of the </a:t>
            </a:r>
            <a:r>
              <a:rPr lang="en-GB" dirty="0" smtClean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sz="2400" dirty="0" smtClean="0"/>
              <a:t>To explore the Secure Base model in more depth, with a focus on putting it into practice in your school</a:t>
            </a:r>
          </a:p>
          <a:p>
            <a:pPr marL="0" lv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82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Co-operation – helping the child to feel effective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33199" r="-33199"/>
          <a:stretch>
            <a:fillRect/>
          </a:stretch>
        </p:blipFill>
        <p:spPr>
          <a:xfrm>
            <a:off x="889430" y="1625348"/>
            <a:ext cx="10413141" cy="4137939"/>
          </a:xfrm>
        </p:spPr>
      </p:pic>
    </p:spTree>
    <p:extLst>
      <p:ext uri="{BB962C8B-B14F-4D97-AF65-F5344CB8AC3E}">
        <p14:creationId xmlns:p14="http://schemas.microsoft.com/office/powerpoint/2010/main" val="35784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Co-operation – helps the child to feel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2"/>
            <a:ext cx="4561128" cy="435981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How is this dimension already reflected within your practice and in the policies and ethos the school?  </a:t>
            </a:r>
          </a:p>
          <a:p>
            <a:pPr lvl="0"/>
            <a:r>
              <a:rPr lang="en-GB" sz="2400" dirty="0"/>
              <a:t>What are the </a:t>
            </a:r>
            <a:r>
              <a:rPr lang="en-GB" sz="2400" dirty="0" smtClean="0"/>
              <a:t>challenges in meeting children’s needs in this dimension?</a:t>
            </a:r>
            <a:endParaRPr lang="en-GB" sz="2400" dirty="0"/>
          </a:p>
          <a:p>
            <a:pPr lvl="0"/>
            <a:r>
              <a:rPr lang="en-GB" sz="2400" dirty="0"/>
              <a:t>How might challenges be overcome / </a:t>
            </a:r>
            <a:r>
              <a:rPr lang="en-GB" sz="2400" dirty="0" smtClean="0"/>
              <a:t>co-operation </a:t>
            </a:r>
            <a:r>
              <a:rPr lang="en-GB" sz="2400" dirty="0"/>
              <a:t>be further developed?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rcRect l="-33199" r="-33199"/>
          <a:stretch>
            <a:fillRect/>
          </a:stretch>
        </p:blipFill>
        <p:spPr>
          <a:xfrm>
            <a:off x="-1650796" y="1600202"/>
            <a:ext cx="10413141" cy="41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membership – helping the child to </a:t>
            </a:r>
            <a:r>
              <a:rPr lang="en-US" dirty="0" smtClean="0"/>
              <a:t>belong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32476" r="-32476"/>
          <a:stretch>
            <a:fillRect/>
          </a:stretch>
        </p:blipFill>
        <p:spPr>
          <a:xfrm>
            <a:off x="812800" y="1600200"/>
            <a:ext cx="10566400" cy="4198339"/>
          </a:xfrm>
        </p:spPr>
      </p:pic>
    </p:spTree>
    <p:extLst>
      <p:ext uri="{BB962C8B-B14F-4D97-AF65-F5344CB8AC3E}">
        <p14:creationId xmlns:p14="http://schemas.microsoft.com/office/powerpoint/2010/main" val="8167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School membership – helping the child to belong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2"/>
            <a:ext cx="4561128" cy="435981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How is this dimension already reflected within your practice and in the policies and ethos the school?  </a:t>
            </a:r>
          </a:p>
          <a:p>
            <a:pPr lvl="0"/>
            <a:r>
              <a:rPr lang="en-GB" sz="2400" dirty="0"/>
              <a:t>What are the </a:t>
            </a:r>
            <a:r>
              <a:rPr lang="en-GB" sz="2400" dirty="0" smtClean="0"/>
              <a:t>challenges in meeting children’s needs </a:t>
            </a:r>
            <a:r>
              <a:rPr lang="en-GB" sz="2400" dirty="0"/>
              <a:t>in this dimension?</a:t>
            </a:r>
          </a:p>
          <a:p>
            <a:pPr lvl="0"/>
            <a:r>
              <a:rPr lang="en-GB" sz="2400" dirty="0"/>
              <a:t>How might challenges be overcome / </a:t>
            </a:r>
            <a:r>
              <a:rPr lang="en-GB" sz="2400" dirty="0" smtClean="0"/>
              <a:t>school membership be </a:t>
            </a:r>
            <a:r>
              <a:rPr lang="en-GB" sz="2400" dirty="0"/>
              <a:t>further developed?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rcRect l="-32476" r="-32476"/>
          <a:stretch>
            <a:fillRect/>
          </a:stretch>
        </p:blipFill>
        <p:spPr>
          <a:xfrm>
            <a:off x="-959259" y="1899138"/>
            <a:ext cx="9537397" cy="37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Secure Base model for </a:t>
            </a:r>
            <a:r>
              <a:rPr lang="en-US" dirty="0" smtClean="0"/>
              <a:t>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0979" r="-30979"/>
          <a:stretch>
            <a:fillRect/>
          </a:stretch>
        </p:blipFill>
        <p:spPr>
          <a:xfrm>
            <a:off x="1102238" y="1600200"/>
            <a:ext cx="9987525" cy="4119565"/>
          </a:xfrm>
        </p:spPr>
      </p:pic>
    </p:spTree>
    <p:extLst>
      <p:ext uri="{BB962C8B-B14F-4D97-AF65-F5344CB8AC3E}">
        <p14:creationId xmlns:p14="http://schemas.microsoft.com/office/powerpoint/2010/main" val="6671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09255" y="262193"/>
            <a:ext cx="8621485" cy="1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How can the school provide a secure base for children at key times?</a:t>
            </a:r>
            <a:r>
              <a:rPr lang="en-US" b="1" dirty="0"/>
              <a:t/>
            </a:r>
            <a:br>
              <a:rPr lang="en-US" b="1" dirty="0"/>
            </a:br>
            <a:endParaRPr lang="en-US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768" y="1283580"/>
            <a:ext cx="10889672" cy="4610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GB" dirty="0"/>
          </a:p>
          <a:p>
            <a:pPr>
              <a:spcAft>
                <a:spcPts val="600"/>
              </a:spcAft>
              <a:buClr>
                <a:srgbClr val="11852F"/>
              </a:buClr>
            </a:pPr>
            <a:r>
              <a:rPr lang="en-GB" altLang="en-US" sz="2800" dirty="0" smtClean="0"/>
              <a:t>Consider key moments of the school day</a:t>
            </a:r>
          </a:p>
          <a:p>
            <a:pPr lvl="1">
              <a:spcAft>
                <a:spcPts val="600"/>
              </a:spcAft>
              <a:buClr>
                <a:srgbClr val="11852F"/>
              </a:buClr>
            </a:pPr>
            <a:r>
              <a:rPr lang="en-GB" altLang="en-US" sz="2800" dirty="0"/>
              <a:t>T</a:t>
            </a:r>
            <a:r>
              <a:rPr lang="en-GB" altLang="en-US" sz="2800" dirty="0" smtClean="0"/>
              <a:t>he </a:t>
            </a:r>
            <a:r>
              <a:rPr lang="en-GB" altLang="en-US" sz="2800" dirty="0"/>
              <a:t>first few minutes of each </a:t>
            </a:r>
            <a:r>
              <a:rPr lang="en-GB" altLang="en-US" sz="2800" dirty="0" smtClean="0"/>
              <a:t>morning</a:t>
            </a:r>
          </a:p>
          <a:p>
            <a:pPr lvl="1">
              <a:spcAft>
                <a:spcPts val="600"/>
              </a:spcAft>
              <a:buClr>
                <a:srgbClr val="11852F"/>
              </a:buClr>
            </a:pPr>
            <a:r>
              <a:rPr lang="en-GB" altLang="en-US" sz="2800" dirty="0" smtClean="0"/>
              <a:t>The beginning and end of lessons</a:t>
            </a:r>
          </a:p>
          <a:p>
            <a:pPr lvl="1">
              <a:spcAft>
                <a:spcPts val="600"/>
              </a:spcAft>
              <a:buClr>
                <a:srgbClr val="11852F"/>
              </a:buClr>
            </a:pPr>
            <a:r>
              <a:rPr lang="en-GB" altLang="en-US" sz="2800" dirty="0" smtClean="0"/>
              <a:t>Lunchtime and breaks</a:t>
            </a:r>
          </a:p>
          <a:p>
            <a:pPr lvl="1">
              <a:spcAft>
                <a:spcPts val="600"/>
              </a:spcAft>
              <a:buClr>
                <a:srgbClr val="11852F"/>
              </a:buClr>
            </a:pPr>
            <a:r>
              <a:rPr lang="en-GB" altLang="en-US" sz="2800" dirty="0" smtClean="0"/>
              <a:t>The end of the day</a:t>
            </a:r>
            <a:endParaRPr lang="en-GB" altLang="en-US" sz="2800" dirty="0"/>
          </a:p>
          <a:p>
            <a:pPr marL="533399" indent="-457200">
              <a:spcAft>
                <a:spcPts val="600"/>
              </a:spcAft>
              <a:buClr>
                <a:srgbClr val="11852F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The transition to Reception/Year 7 </a:t>
            </a:r>
            <a:endParaRPr lang="en-GB" altLang="en-US" sz="2800" dirty="0"/>
          </a:p>
          <a:p>
            <a:pPr marL="533399" indent="-457200">
              <a:spcAft>
                <a:spcPts val="600"/>
              </a:spcAft>
              <a:buClr>
                <a:srgbClr val="11852F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Are </a:t>
            </a:r>
            <a:r>
              <a:rPr lang="en-GB" altLang="en-US" sz="2800" dirty="0"/>
              <a:t>there ways in which each child can be offered a sense of the school as a secure </a:t>
            </a:r>
            <a:r>
              <a:rPr lang="en-GB" altLang="en-US" sz="2800" dirty="0" smtClean="0"/>
              <a:t>base at these times? </a:t>
            </a:r>
            <a:r>
              <a:rPr lang="en-GB" altLang="en-US" dirty="0"/>
              <a:t>	</a:t>
            </a:r>
          </a:p>
          <a:p>
            <a:pPr>
              <a:buClr>
                <a:srgbClr val="11852F"/>
              </a:buClr>
            </a:pPr>
            <a:endParaRPr lang="en-GB" altLang="en-US" sz="1800" dirty="0"/>
          </a:p>
          <a:p>
            <a:pPr>
              <a:buClr>
                <a:srgbClr val="336699"/>
              </a:buClr>
            </a:pPr>
            <a:endParaRPr lang="en-GB" altLang="en-US" sz="1800" dirty="0"/>
          </a:p>
          <a:p>
            <a:pPr>
              <a:buClr>
                <a:srgbClr val="336699"/>
              </a:buClr>
            </a:pPr>
            <a:endParaRPr lang="en-GB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2148840" y="1402081"/>
            <a:ext cx="832321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09255" y="262193"/>
            <a:ext cx="8621485" cy="1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  <a:t>Some questions for putting the Secure Base model into practice</a:t>
            </a:r>
            <a:br>
              <a:rPr lang="en-US" sz="3600" b="1" dirty="0" smtClean="0">
                <a:solidFill>
                  <a:srgbClr val="11852F"/>
                </a:solidFill>
                <a:cs typeface="Calibri" panose="020F0502020204030204" pitchFamily="34" charset="0"/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768" y="1283580"/>
            <a:ext cx="10889672" cy="4610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GB" altLang="en-US" dirty="0"/>
              <a:t>	</a:t>
            </a:r>
          </a:p>
          <a:p>
            <a:pPr>
              <a:spcAft>
                <a:spcPts val="600"/>
              </a:spcAft>
              <a:buClr>
                <a:srgbClr val="11852F"/>
              </a:buClr>
            </a:pPr>
            <a:r>
              <a:rPr lang="en-GB" altLang="en-US" dirty="0"/>
              <a:t>H</a:t>
            </a:r>
            <a:r>
              <a:rPr lang="en-GB" altLang="en-US" dirty="0" smtClean="0"/>
              <a:t>ow could it be </a:t>
            </a:r>
            <a:r>
              <a:rPr lang="en-GB" altLang="en-US" dirty="0"/>
              <a:t>conveyed to </a:t>
            </a:r>
            <a:r>
              <a:rPr lang="en-GB" altLang="en-US" dirty="0" smtClean="0"/>
              <a:t>parents and Governors </a:t>
            </a:r>
            <a:r>
              <a:rPr lang="en-GB" altLang="en-US" dirty="0"/>
              <a:t>that the Secure Base model is being used as a framework in the </a:t>
            </a:r>
            <a:r>
              <a:rPr lang="en-GB" altLang="en-US" dirty="0" smtClean="0"/>
              <a:t>school?</a:t>
            </a:r>
            <a:endParaRPr lang="en-GB" altLang="en-US" dirty="0"/>
          </a:p>
          <a:p>
            <a:pPr>
              <a:spcAft>
                <a:spcPts val="600"/>
              </a:spcAft>
              <a:buClr>
                <a:srgbClr val="11852F"/>
              </a:buClr>
            </a:pPr>
            <a:r>
              <a:rPr lang="en-GB" altLang="en-US" dirty="0"/>
              <a:t>How could it be conveyed to children that the Secure Base model is being used as a framework in the </a:t>
            </a:r>
            <a:r>
              <a:rPr lang="en-GB" altLang="en-US" dirty="0" smtClean="0"/>
              <a:t>school?</a:t>
            </a:r>
            <a:endParaRPr lang="en-GB" altLang="en-US" dirty="0"/>
          </a:p>
          <a:p>
            <a:pPr>
              <a:spcAft>
                <a:spcPts val="600"/>
              </a:spcAft>
              <a:buClr>
                <a:srgbClr val="11852F"/>
              </a:buClr>
            </a:pPr>
            <a:r>
              <a:rPr lang="en-GB" altLang="en-US" dirty="0" smtClean="0"/>
              <a:t>How could new </a:t>
            </a:r>
            <a:r>
              <a:rPr lang="en-GB" altLang="en-US" dirty="0"/>
              <a:t>staff </a:t>
            </a:r>
            <a:r>
              <a:rPr lang="en-GB" altLang="en-US" dirty="0" smtClean="0"/>
              <a:t>be made aware of the Secure Base model?</a:t>
            </a:r>
          </a:p>
          <a:p>
            <a:pPr>
              <a:spcAft>
                <a:spcPts val="600"/>
              </a:spcAft>
              <a:buClr>
                <a:srgbClr val="11852F"/>
              </a:buClr>
            </a:pPr>
            <a:r>
              <a:rPr lang="en-GB" altLang="en-US" dirty="0"/>
              <a:t>How </a:t>
            </a:r>
            <a:r>
              <a:rPr lang="en-GB" altLang="en-US" dirty="0" smtClean="0"/>
              <a:t>could the </a:t>
            </a:r>
            <a:r>
              <a:rPr lang="en-GB" altLang="en-US" dirty="0"/>
              <a:t>Secure Base model </a:t>
            </a:r>
            <a:r>
              <a:rPr lang="en-GB" altLang="en-US" dirty="0" smtClean="0"/>
              <a:t>be </a:t>
            </a:r>
            <a:r>
              <a:rPr lang="en-GB" altLang="en-US" dirty="0"/>
              <a:t>used to support the range of meetings held to discuss children’s progress and </a:t>
            </a:r>
            <a:r>
              <a:rPr lang="en-GB" altLang="en-US" dirty="0" smtClean="0"/>
              <a:t>behaviour?</a:t>
            </a:r>
            <a:endParaRPr lang="en-GB" altLang="en-US" dirty="0"/>
          </a:p>
          <a:p>
            <a:pPr>
              <a:buClr>
                <a:srgbClr val="11852F"/>
              </a:buClr>
            </a:pPr>
            <a:endParaRPr lang="en-GB" altLang="en-US" sz="1800" dirty="0"/>
          </a:p>
          <a:p>
            <a:pPr>
              <a:buClr>
                <a:srgbClr val="336699"/>
              </a:buClr>
            </a:pPr>
            <a:endParaRPr lang="en-GB" altLang="en-US" sz="1800" dirty="0"/>
          </a:p>
          <a:p>
            <a:pPr>
              <a:buClr>
                <a:srgbClr val="336699"/>
              </a:buClr>
            </a:pPr>
            <a:endParaRPr lang="en-GB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2148840" y="1402081"/>
            <a:ext cx="832321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Secure Base model for </a:t>
            </a:r>
            <a:r>
              <a:rPr lang="en-US" dirty="0" smtClean="0"/>
              <a:t>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0979" r="-30979"/>
          <a:stretch>
            <a:fillRect/>
          </a:stretch>
        </p:blipFill>
        <p:spPr>
          <a:xfrm>
            <a:off x="1102238" y="1600200"/>
            <a:ext cx="9987525" cy="4119565"/>
          </a:xfrm>
        </p:spPr>
      </p:pic>
    </p:spTree>
    <p:extLst>
      <p:ext uri="{BB962C8B-B14F-4D97-AF65-F5344CB8AC3E}">
        <p14:creationId xmlns:p14="http://schemas.microsoft.com/office/powerpoint/2010/main" val="41141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	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sz="2400" dirty="0" smtClean="0"/>
              <a:t>Feedback from previous session and any further Secure Base model discussions or developments that have taken place in school</a:t>
            </a:r>
          </a:p>
          <a:p>
            <a:pPr lvl="0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385" y="304800"/>
            <a:ext cx="1048015" cy="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Secure Base model?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A framework for promoting secure base relationships between adults and children</a:t>
            </a:r>
          </a:p>
          <a:p>
            <a:r>
              <a:rPr lang="en-GB" sz="2400" dirty="0" smtClean="0"/>
              <a:t>Drawn from theories of attachment and resilience </a:t>
            </a:r>
          </a:p>
          <a:p>
            <a:pPr lvl="0"/>
            <a:r>
              <a:rPr lang="en-GB" sz="2400" dirty="0" smtClean="0"/>
              <a:t>Based </a:t>
            </a:r>
            <a:r>
              <a:rPr lang="en-GB" sz="2400" dirty="0"/>
              <a:t>in the day to day interactions between adults and children</a:t>
            </a:r>
          </a:p>
          <a:p>
            <a:pPr lvl="0"/>
            <a:r>
              <a:rPr lang="en-GB" sz="2400" dirty="0" smtClean="0"/>
              <a:t>Strengths </a:t>
            </a:r>
            <a:r>
              <a:rPr lang="en-GB" sz="2400" dirty="0"/>
              <a:t>based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secure base relationship?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A secure base relationship develops when </a:t>
            </a:r>
            <a:r>
              <a:rPr lang="en-GB" sz="2400" dirty="0" smtClean="0"/>
              <a:t>caregivers </a:t>
            </a:r>
            <a:r>
              <a:rPr lang="en-GB" sz="2400" dirty="0"/>
              <a:t>reduce a child’s anxiety by responding to their needs </a:t>
            </a:r>
            <a:r>
              <a:rPr lang="en-GB" sz="2400" dirty="0" smtClean="0"/>
              <a:t>sensitively</a:t>
            </a:r>
            <a:r>
              <a:rPr lang="en-GB" sz="2400" dirty="0"/>
              <a:t>, warmly and reliably </a:t>
            </a:r>
          </a:p>
          <a:p>
            <a:pPr lvl="0"/>
            <a:r>
              <a:rPr lang="en-GB" sz="2400" dirty="0"/>
              <a:t>When anxiety is reduced, the child feels secure and is able to explore, to think and to enjoy play and </a:t>
            </a:r>
            <a:r>
              <a:rPr lang="en-GB" sz="2400" dirty="0" smtClean="0"/>
              <a:t>learning </a:t>
            </a:r>
          </a:p>
          <a:p>
            <a:pPr lvl="0"/>
            <a:r>
              <a:rPr lang="en-GB" sz="2400" dirty="0" smtClean="0"/>
              <a:t>Attachment theory suggests that secure base relationships are first formed in infancy and support development, including brain development, but secure base relationships can be formed at any age</a:t>
            </a:r>
          </a:p>
          <a:p>
            <a:pPr lvl="0"/>
            <a:r>
              <a:rPr lang="en-GB" sz="2400" dirty="0" smtClean="0"/>
              <a:t>Insecure attachment relationships in early childhood make it more difficult for children to manage anxiety or trust relationships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base relationships in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From first entering school, all children’s learning and development can be supported by secure base relationships with staff members – insecure children in particular will benefit but </a:t>
            </a:r>
            <a:r>
              <a:rPr lang="en-GB" sz="2400" b="1" dirty="0"/>
              <a:t>all </a:t>
            </a:r>
            <a:r>
              <a:rPr lang="en-GB" sz="2400" dirty="0"/>
              <a:t>children feel anxious at </a:t>
            </a:r>
            <a:r>
              <a:rPr lang="en-GB" sz="2400" dirty="0" smtClean="0"/>
              <a:t>times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These relationships will build trust, provide reassurance, reduce anxiety and so enhance children’s capacity for </a:t>
            </a:r>
            <a:r>
              <a:rPr lang="en-GB" sz="2400" dirty="0" smtClean="0"/>
              <a:t>learning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They also enhance children’s capacity to manage their feelings and behaviour, to build self-esteem and to form co-operative relationships with staff and peers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Providing secure </a:t>
            </a:r>
            <a:r>
              <a:rPr lang="en-GB" dirty="0"/>
              <a:t>base relationships in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Secure </a:t>
            </a:r>
            <a:r>
              <a:rPr lang="en-GB" sz="2800" dirty="0"/>
              <a:t>base relationships in school can be developed through</a:t>
            </a:r>
          </a:p>
          <a:p>
            <a:pPr marL="1600172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one to one relationships with staff that the child sees regularly </a:t>
            </a:r>
          </a:p>
          <a:p>
            <a:pPr lvl="2"/>
            <a:r>
              <a:rPr lang="en-GB" sz="2800" dirty="0"/>
              <a:t>contacts with staff throughout the school </a:t>
            </a:r>
            <a:r>
              <a:rPr lang="en-GB" sz="2800" dirty="0" smtClean="0"/>
              <a:t>day</a:t>
            </a:r>
          </a:p>
          <a:p>
            <a:pPr lvl="2"/>
            <a:r>
              <a:rPr lang="en-GB" sz="2800" dirty="0" smtClean="0"/>
              <a:t>a </a:t>
            </a:r>
            <a:r>
              <a:rPr lang="en-GB" sz="2800" dirty="0"/>
              <a:t>school culture of respect for and responsiveness to every child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 </a:t>
            </a:r>
            <a:r>
              <a:rPr lang="en-GB" dirty="0" smtClean="0"/>
              <a:t>dimensions </a:t>
            </a:r>
            <a:r>
              <a:rPr lang="en-GB" dirty="0"/>
              <a:t>of secure base relationships in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Availability </a:t>
            </a:r>
            <a:r>
              <a:rPr lang="en-GB" sz="2400" dirty="0"/>
              <a:t>– helping the child to trust </a:t>
            </a:r>
          </a:p>
          <a:p>
            <a:r>
              <a:rPr lang="en-GB" sz="2400" dirty="0"/>
              <a:t>Sensitivity – helping the child to manage feelings </a:t>
            </a:r>
          </a:p>
          <a:p>
            <a:r>
              <a:rPr lang="en-GB" sz="2400" dirty="0"/>
              <a:t>Acceptance – building the child’s self esteem </a:t>
            </a:r>
          </a:p>
          <a:p>
            <a:r>
              <a:rPr lang="en-GB" sz="2400" dirty="0"/>
              <a:t>Co-operation – helping the child to feel effective </a:t>
            </a:r>
          </a:p>
          <a:p>
            <a:r>
              <a:rPr lang="en-GB" sz="2400" dirty="0"/>
              <a:t>School membership – helping the child to belong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Secure Base model for </a:t>
            </a:r>
            <a:r>
              <a:rPr lang="en-US" dirty="0" smtClean="0"/>
              <a:t>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0979" r="-30979"/>
          <a:stretch>
            <a:fillRect/>
          </a:stretch>
        </p:blipFill>
        <p:spPr>
          <a:xfrm>
            <a:off x="1102238" y="1600200"/>
            <a:ext cx="9987525" cy="4119565"/>
          </a:xfrm>
        </p:spPr>
      </p:pic>
    </p:spTree>
    <p:extLst>
      <p:ext uri="{BB962C8B-B14F-4D97-AF65-F5344CB8AC3E}">
        <p14:creationId xmlns:p14="http://schemas.microsoft.com/office/powerpoint/2010/main" val="5793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B high schools">
      <a:dk1>
        <a:srgbClr val="000000"/>
      </a:dk1>
      <a:lt1>
        <a:sysClr val="window" lastClr="FFFFFF"/>
      </a:lt1>
      <a:dk2>
        <a:srgbClr val="11852F"/>
      </a:dk2>
      <a:lt2>
        <a:srgbClr val="EEECE1"/>
      </a:lt2>
      <a:accent1>
        <a:srgbClr val="1185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695</Words>
  <Application>Microsoft Office PowerPoint</Application>
  <PresentationFormat>Widescreen</PresentationFormat>
  <Paragraphs>123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Custom Design</vt:lpstr>
      <vt:lpstr>1_Office Theme</vt:lpstr>
      <vt:lpstr>PowerPoint Presentation</vt:lpstr>
      <vt:lpstr>Aims of the session</vt:lpstr>
      <vt:lpstr> Discussion</vt:lpstr>
      <vt:lpstr>What is the Secure Base model? </vt:lpstr>
      <vt:lpstr>What is a secure base relationship? </vt:lpstr>
      <vt:lpstr>Secure base relationships in school </vt:lpstr>
      <vt:lpstr>Providing secure base relationships in school </vt:lpstr>
      <vt:lpstr>Five dimensions of secure base relationships in school </vt:lpstr>
      <vt:lpstr>The Secure Base model for schools</vt:lpstr>
      <vt:lpstr>The staff–child relationship cycle</vt:lpstr>
      <vt:lpstr>  Using the Secure Base model in school  </vt:lpstr>
      <vt:lpstr> Practice: providing availability – helping the child to trust  </vt:lpstr>
      <vt:lpstr> Policy: using secure base concepts in behaviour policies </vt:lpstr>
      <vt:lpstr>Availability – helping the child to trust</vt:lpstr>
      <vt:lpstr>Exercise: Availability – helps the child to trust</vt:lpstr>
      <vt:lpstr>Sensitivity – helping the child to manage feelings</vt:lpstr>
      <vt:lpstr>Exercise: Sensitivity – helping the child to manage feelings</vt:lpstr>
      <vt:lpstr>Acceptance – building the child’s self-esteem</vt:lpstr>
      <vt:lpstr>Exercise: Acceptance – builds self-esteem</vt:lpstr>
      <vt:lpstr>Co-operation – helping the child to feel effective </vt:lpstr>
      <vt:lpstr>Exercise: Co-operation – helps the child to feel effective</vt:lpstr>
      <vt:lpstr>School membership – helping the child to belong</vt:lpstr>
      <vt:lpstr>Exercise: School membership – helping the child to belong</vt:lpstr>
      <vt:lpstr>The Secure Base model for schools</vt:lpstr>
      <vt:lpstr> How can the school provide a secure base for children at key times? </vt:lpstr>
      <vt:lpstr>  Some questions for putting the Secure Base model into practice  </vt:lpstr>
      <vt:lpstr>The Secure Base model for schools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Beek (SWK - Staff)</dc:creator>
  <cp:lastModifiedBy>Mary Beek (SWK - Staff)</cp:lastModifiedBy>
  <cp:revision>39</cp:revision>
  <dcterms:created xsi:type="dcterms:W3CDTF">2019-12-12T11:51:00Z</dcterms:created>
  <dcterms:modified xsi:type="dcterms:W3CDTF">2020-01-20T11:45:24Z</dcterms:modified>
</cp:coreProperties>
</file>