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35" r:id="rId2"/>
    <p:sldId id="371" r:id="rId3"/>
    <p:sldId id="372" r:id="rId4"/>
    <p:sldId id="373" r:id="rId5"/>
    <p:sldId id="374" r:id="rId6"/>
    <p:sldId id="375" r:id="rId7"/>
    <p:sldId id="364" r:id="rId8"/>
    <p:sldId id="365" r:id="rId9"/>
    <p:sldId id="366" r:id="rId10"/>
    <p:sldId id="367" r:id="rId11"/>
    <p:sldId id="368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96" r:id="rId26"/>
    <p:sldId id="389" r:id="rId27"/>
    <p:sldId id="397" r:id="rId28"/>
    <p:sldId id="398" r:id="rId29"/>
    <p:sldId id="390" r:id="rId30"/>
    <p:sldId id="391" r:id="rId31"/>
    <p:sldId id="43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ley Ryan (HSC - Staff)" initials="HR(-S" lastIdx="15" clrIdx="0">
    <p:extLst>
      <p:ext uri="{19B8F6BF-5375-455C-9EA6-DF929625EA0E}">
        <p15:presenceInfo xmlns:p15="http://schemas.microsoft.com/office/powerpoint/2012/main" userId="S-1-5-21-1202660629-790525478-1417001333-3441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FD6DD"/>
    <a:srgbClr val="FFFFFF"/>
    <a:srgbClr val="FFCCCC"/>
    <a:srgbClr val="82BE28"/>
    <a:srgbClr val="009900"/>
    <a:srgbClr val="FF3399"/>
    <a:srgbClr val="E1007D"/>
    <a:srgbClr val="7C2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D9C58-1230-4B76-8887-BEC1C94DE428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9AC4B-CEB3-44BD-8B2E-9A5EC60C0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4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7244-E76D-384C-B2AF-175506D81FB3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3950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7D26-9927-BA47-B7AC-46813E0916F6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1138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D2A7-522F-9840-B4BE-9C37D40C0BDA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06382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B485-5B19-2046-BBB4-B5E7968DB9CF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62869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7BCF-2335-C643-B463-298B64048BEF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58097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7196-2BD5-BB48-ABB9-3BBCBAF79D84}" type="datetime1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0306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1433-7EF4-4947-8663-875A69E39DB6}" type="datetime1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123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394E6-E495-104D-90F5-9C364BC4AE5F}" type="datetime1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6027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85A-CC01-024F-B0DE-AB633E66396D}" type="datetime1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787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E836-6B64-9E46-900B-13E0AC79247B}" type="datetime1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755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F875-E87B-E944-9944-A00AE2F2FB2E}" type="datetime1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301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CE6E5-136F-5048-AEE6-F3FFF9901DF3}" type="datetime1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64E32-296D-4F4E-8F1E-E2C83F0FF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.png"/><Relationship Id="rId4" Type="http://schemas.openxmlformats.org/officeDocument/2006/relationships/image" Target="../media/image85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7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FE3DC5-B43B-6B4E-92F2-7AE86E7E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7A7F5-85BC-8E4B-9D5F-C9CBAFCBA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9" y="1187075"/>
            <a:ext cx="3416455" cy="3416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45C0C-7D5D-2541-89AF-54E7ED5497D0}"/>
              </a:ext>
            </a:extLst>
          </p:cNvPr>
          <p:cNvSpPr txBox="1"/>
          <p:nvPr/>
        </p:nvSpPr>
        <p:spPr>
          <a:xfrm>
            <a:off x="4823115" y="1407354"/>
            <a:ext cx="4621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Part 2.</a:t>
            </a:r>
          </a:p>
          <a:p>
            <a:r>
              <a: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More Findings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5C3E1E-F77B-4E4E-9A28-649C89EF3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8495"/>
      </p:ext>
    </p:extLst>
  </p:cSld>
  <p:clrMapOvr>
    <a:masterClrMapping/>
  </p:clrMapOvr>
  <p:transition spd="slow" advTm="48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431D6-F757-4A5C-A49B-0B58A6CE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BABCE3-816C-4967-8844-602DDDAE95DE}"/>
              </a:ext>
            </a:extLst>
          </p:cNvPr>
          <p:cNvSpPr/>
          <p:nvPr/>
        </p:nvSpPr>
        <p:spPr>
          <a:xfrm>
            <a:off x="4462056" y="128601"/>
            <a:ext cx="3586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articles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61E46-9D37-4D73-ACD2-D46E959AC77A}"/>
              </a:ext>
            </a:extLst>
          </p:cNvPr>
          <p:cNvSpPr/>
          <p:nvPr/>
        </p:nvSpPr>
        <p:spPr>
          <a:xfrm>
            <a:off x="4462056" y="1353531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found 28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articles</a:t>
            </a:r>
            <a:endParaRPr lang="en-GB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C5B0A3-1D1D-4629-9074-A63063F7D8F6}"/>
              </a:ext>
            </a:extLst>
          </p:cNvPr>
          <p:cNvGrpSpPr/>
          <p:nvPr/>
        </p:nvGrpSpPr>
        <p:grpSpPr>
          <a:xfrm>
            <a:off x="821457" y="544822"/>
            <a:ext cx="1691157" cy="1691157"/>
            <a:chOff x="2952248" y="3659188"/>
            <a:chExt cx="1371600" cy="1371600"/>
          </a:xfrm>
        </p:grpSpPr>
        <p:pic>
          <p:nvPicPr>
            <p:cNvPr id="6" name="Picture 10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435AAE4-81F5-472E-834C-10D5FC3B9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248" y="365918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3A4A79-8463-4A39-B245-8C65AC8D1884}"/>
                </a:ext>
              </a:extLst>
            </p:cNvPr>
            <p:cNvSpPr/>
            <p:nvPr/>
          </p:nvSpPr>
          <p:spPr>
            <a:xfrm>
              <a:off x="3485118" y="3949707"/>
              <a:ext cx="631825" cy="222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E982D57-206C-4A43-B621-E56534C40BDE}"/>
              </a:ext>
            </a:extLst>
          </p:cNvPr>
          <p:cNvGrpSpPr/>
          <p:nvPr/>
        </p:nvGrpSpPr>
        <p:grpSpPr>
          <a:xfrm>
            <a:off x="1159891" y="2756455"/>
            <a:ext cx="2008505" cy="2008505"/>
            <a:chOff x="462597" y="4347845"/>
            <a:chExt cx="2008505" cy="2008505"/>
          </a:xfrm>
        </p:grpSpPr>
        <p:pic>
          <p:nvPicPr>
            <p:cNvPr id="10" name="Picture 9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97E88A55-E7AB-4FFE-855B-95F9F277F40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11" name="Text Box 251">
              <a:extLst>
                <a:ext uri="{FF2B5EF4-FFF2-40B4-BE49-F238E27FC236}">
                  <a16:creationId xmlns:a16="http://schemas.microsoft.com/office/drawing/2014/main" id="{13AE1D15-2B69-47F6-BFFB-658EF8F479A8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A797E-7B3E-44BC-B35D-2F431E3FB31D}"/>
              </a:ext>
            </a:extLst>
          </p:cNvPr>
          <p:cNvSpPr/>
          <p:nvPr/>
        </p:nvSpPr>
        <p:spPr>
          <a:xfrm>
            <a:off x="4354432" y="328365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people with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 and communication difficulties</a:t>
            </a:r>
            <a:endParaRPr lang="en-GB" sz="2800" dirty="0"/>
          </a:p>
        </p:txBody>
      </p:sp>
      <p:pic>
        <p:nvPicPr>
          <p:cNvPr id="13" name="Picture 12" descr="A group of people in a car&#10;&#10;Description automatically generated">
            <a:extLst>
              <a:ext uri="{FF2B5EF4-FFF2-40B4-BE49-F238E27FC236}">
                <a16:creationId xmlns:a16="http://schemas.microsoft.com/office/drawing/2014/main" id="{470B7E6D-06DD-4C7B-BAAE-121EEF71BA0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29" y="5467600"/>
            <a:ext cx="1390650" cy="1390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D383B0-EB85-4E55-AC86-43BC0B31A623}"/>
              </a:ext>
            </a:extLst>
          </p:cNvPr>
          <p:cNvSpPr/>
          <p:nvPr/>
        </p:nvSpPr>
        <p:spPr>
          <a:xfrm>
            <a:off x="4462056" y="5816678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research.</a:t>
            </a:r>
            <a:endParaRPr lang="en-GB" sz="28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62BE445-B469-E24D-8C52-D4A610504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02414"/>
      </p:ext>
    </p:extLst>
  </p:cSld>
  <p:clrMapOvr>
    <a:masterClrMapping/>
  </p:clrMapOvr>
  <p:transition spd="slow" advTm="133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BFBD04-B5CD-4C0E-A85E-427696F6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DA2D3-3DF2-4118-A32C-D461665A37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" y="135254"/>
            <a:ext cx="1684309" cy="1684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409549-5263-4786-800F-4CF55CB51E1C}"/>
              </a:ext>
            </a:extLst>
          </p:cNvPr>
          <p:cNvSpPr/>
          <p:nvPr/>
        </p:nvSpPr>
        <p:spPr>
          <a:xfrm>
            <a:off x="4606485" y="807412"/>
            <a:ext cx="2071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projects</a:t>
            </a:r>
            <a:endParaRPr lang="en-GB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0E98A0-31C3-4753-A99A-E2C2C6817C67}"/>
              </a:ext>
            </a:extLst>
          </p:cNvPr>
          <p:cNvGrpSpPr/>
          <p:nvPr/>
        </p:nvGrpSpPr>
        <p:grpSpPr>
          <a:xfrm>
            <a:off x="655271" y="2177938"/>
            <a:ext cx="2292462" cy="2292462"/>
            <a:chOff x="462597" y="4347845"/>
            <a:chExt cx="2008505" cy="2008505"/>
          </a:xfrm>
        </p:grpSpPr>
        <p:pic>
          <p:nvPicPr>
            <p:cNvPr id="7" name="Picture 6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A2DB9F76-275D-42E6-8F38-AC25F60774B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8" name="Text Box 251">
              <a:extLst>
                <a:ext uri="{FF2B5EF4-FFF2-40B4-BE49-F238E27FC236}">
                  <a16:creationId xmlns:a16="http://schemas.microsoft.com/office/drawing/2014/main" id="{D895CC69-22FF-4A46-A85C-14A0EA16A2BA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FD4F062-592B-4D17-AB79-0D3A2067E14F}"/>
              </a:ext>
            </a:extLst>
          </p:cNvPr>
          <p:cNvSpPr/>
          <p:nvPr/>
        </p:nvSpPr>
        <p:spPr>
          <a:xfrm>
            <a:off x="4266722" y="3324169"/>
            <a:ext cx="51331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included people unable 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make their own decisions.</a:t>
            </a:r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08F626-D87A-4ED7-8AFD-F59B994B472F}"/>
              </a:ext>
            </a:extLst>
          </p:cNvPr>
          <p:cNvSpPr/>
          <p:nvPr/>
        </p:nvSpPr>
        <p:spPr>
          <a:xfrm>
            <a:off x="4266722" y="523296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asked the advice of other people called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consultees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800" dirty="0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735A4A48-B5AC-4B9A-8C9D-DC791D2E4B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6" y="4804686"/>
            <a:ext cx="1810664" cy="181066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828F9F8-0E2E-D649-ACB7-2A7798391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9811"/>
      </p:ext>
    </p:extLst>
  </p:cSld>
  <p:clrMapOvr>
    <a:masterClrMapping/>
  </p:clrMapOvr>
  <p:transition spd="slow" advTm="110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396B5-0596-44C3-843E-F636DC89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992AF-6F33-4DB4-B6F9-6621B46EC82C}"/>
              </a:ext>
            </a:extLst>
          </p:cNvPr>
          <p:cNvSpPr/>
          <p:nvPr/>
        </p:nvSpPr>
        <p:spPr>
          <a:xfrm>
            <a:off x="6096000" y="977321"/>
            <a:ext cx="322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projects said no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C61EE1-80C5-46BB-B9E5-FD34DF82E9CD}"/>
              </a:ext>
            </a:extLst>
          </p:cNvPr>
          <p:cNvSpPr/>
          <p:nvPr/>
        </p:nvSpPr>
        <p:spPr>
          <a:xfrm>
            <a:off x="5293171" y="4041740"/>
            <a:ext cx="46762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people who cannot 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their own decisions.</a:t>
            </a:r>
            <a:endParaRPr lang="en-GB" sz="2800" dirty="0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093979-BC23-42E0-B76D-EC0A64944C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31" y="301910"/>
            <a:ext cx="1531620" cy="1531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6B91E-B021-4707-A9B9-258840C45B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7" y="72720"/>
            <a:ext cx="2008504" cy="1990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DE0752-305A-41EB-8989-896B1837253C}"/>
              </a:ext>
            </a:extLst>
          </p:cNvPr>
          <p:cNvGrpSpPr/>
          <p:nvPr/>
        </p:nvGrpSpPr>
        <p:grpSpPr>
          <a:xfrm>
            <a:off x="1201206" y="2867694"/>
            <a:ext cx="2825850" cy="2637180"/>
            <a:chOff x="462597" y="4347845"/>
            <a:chExt cx="2008505" cy="2008505"/>
          </a:xfrm>
        </p:grpSpPr>
        <p:pic>
          <p:nvPicPr>
            <p:cNvPr id="9" name="Picture 8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B19AFA75-0365-45BD-BF24-A2FCC00F500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10" name="Text Box 251">
              <a:extLst>
                <a:ext uri="{FF2B5EF4-FFF2-40B4-BE49-F238E27FC236}">
                  <a16:creationId xmlns:a16="http://schemas.microsoft.com/office/drawing/2014/main" id="{61697854-806D-4EC0-8DEC-D558308A24EA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A91359-DD4F-3143-ACDF-84C71DF82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6955"/>
      </p:ext>
    </p:extLst>
  </p:cSld>
  <p:clrMapOvr>
    <a:masterClrMapping/>
  </p:clrMapOvr>
  <p:transition spd="slow" advTm="60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D6C7D-A8B1-443E-B332-684FD667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63926F-1BD6-4219-B8D8-209833CFF0CA}"/>
              </a:ext>
            </a:extLst>
          </p:cNvPr>
          <p:cNvSpPr/>
          <p:nvPr/>
        </p:nvSpPr>
        <p:spPr>
          <a:xfrm>
            <a:off x="7627628" y="1918354"/>
            <a:ext cx="363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materials were used to present project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Information.</a:t>
            </a:r>
            <a:endParaRPr lang="en-GB" sz="2800" dirty="0"/>
          </a:p>
        </p:txBody>
      </p:sp>
      <p:pic>
        <p:nvPicPr>
          <p:cNvPr id="6151" name="Picture 206" descr="A picture containing text, compact disk, electronics&#10;&#10;Description automatically generated">
            <a:extLst>
              <a:ext uri="{FF2B5EF4-FFF2-40B4-BE49-F238E27FC236}">
                <a16:creationId xmlns:a16="http://schemas.microsoft.com/office/drawing/2014/main" id="{BB807410-8366-4D68-A472-2AC0D505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8" y="307133"/>
            <a:ext cx="1611221" cy="16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149" descr="A picture containing logo&#10;&#10;Description automatically generated">
            <a:extLst>
              <a:ext uri="{FF2B5EF4-FFF2-40B4-BE49-F238E27FC236}">
                <a16:creationId xmlns:a16="http://schemas.microsoft.com/office/drawing/2014/main" id="{0B6CCFA5-CEBC-4648-988F-6EEA9559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72" y="570279"/>
            <a:ext cx="1450313" cy="14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152" descr="Two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BE07A48-B799-4170-A19C-6667679F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70" y="718204"/>
            <a:ext cx="1642886" cy="16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17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AB5E39-90D7-442E-8C9F-268CE348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5" y="3641880"/>
            <a:ext cx="1365248" cy="13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216" descr="A picture containing person, older&#10;&#10;Description automatically generated">
            <a:extLst>
              <a:ext uri="{FF2B5EF4-FFF2-40B4-BE49-F238E27FC236}">
                <a16:creationId xmlns:a16="http://schemas.microsoft.com/office/drawing/2014/main" id="{B6730F59-A1AB-4EF4-B0D2-6B3416F7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6" y="2939546"/>
            <a:ext cx="1611221" cy="16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173" descr="Text, whiteboard&#10;&#10;Description automatically generated">
            <a:extLst>
              <a:ext uri="{FF2B5EF4-FFF2-40B4-BE49-F238E27FC236}">
                <a16:creationId xmlns:a16="http://schemas.microsoft.com/office/drawing/2014/main" id="{536BF606-0830-49A7-AA24-C0B58014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57" y="2885691"/>
            <a:ext cx="1611220" cy="16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920414-38A0-7B47-9F46-7688F5D69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2832"/>
      </p:ext>
    </p:extLst>
  </p:cSld>
  <p:clrMapOvr>
    <a:masterClrMapping/>
  </p:clrMapOvr>
  <p:transition spd="slow" advTm="57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C4D7E-11BB-41B6-9C5E-28B55BA1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14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AA0459-F0DF-45F9-AF41-018BB12A6221}"/>
              </a:ext>
            </a:extLst>
          </p:cNvPr>
          <p:cNvGrpSpPr/>
          <p:nvPr/>
        </p:nvGrpSpPr>
        <p:grpSpPr>
          <a:xfrm>
            <a:off x="1116788" y="4025241"/>
            <a:ext cx="2182646" cy="2182646"/>
            <a:chOff x="462597" y="4347845"/>
            <a:chExt cx="2008505" cy="2008505"/>
          </a:xfrm>
        </p:grpSpPr>
        <p:pic>
          <p:nvPicPr>
            <p:cNvPr id="4" name="Picture 3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6D2065DB-D988-4CF0-9953-419499D8D6D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5" name="Text Box 251">
              <a:extLst>
                <a:ext uri="{FF2B5EF4-FFF2-40B4-BE49-F238E27FC236}">
                  <a16:creationId xmlns:a16="http://schemas.microsoft.com/office/drawing/2014/main" id="{35D8BDE1-6013-47E1-AB61-659E219B13EA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15" descr="Icon&#10;&#10;Description automatically generated">
            <a:extLst>
              <a:ext uri="{FF2B5EF4-FFF2-40B4-BE49-F238E27FC236}">
                <a16:creationId xmlns:a16="http://schemas.microsoft.com/office/drawing/2014/main" id="{3D04149E-B389-4C92-A6FA-879CB010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62" y="941722"/>
            <a:ext cx="2182645" cy="21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0EA71A-5E49-48A9-B45C-8681522B84AA}"/>
              </a:ext>
            </a:extLst>
          </p:cNvPr>
          <p:cNvSpPr/>
          <p:nvPr/>
        </p:nvSpPr>
        <p:spPr>
          <a:xfrm>
            <a:off x="4660891" y="1469146"/>
            <a:ext cx="41985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a small number of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projects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86B51-839F-4B95-B0CE-659C2CAE8955}"/>
              </a:ext>
            </a:extLst>
          </p:cNvPr>
          <p:cNvSpPr/>
          <p:nvPr/>
        </p:nvSpPr>
        <p:spPr>
          <a:xfrm>
            <a:off x="4299015" y="45477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people with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 and communication difficulties.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D57208A-0E8C-A340-AD6E-BE3B28409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7909"/>
      </p:ext>
    </p:extLst>
  </p:cSld>
  <p:clrMapOvr>
    <a:masterClrMapping/>
  </p:clrMapOvr>
  <p:transition spd="slow" advTm="84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A2072-B2A9-457F-99D1-597DEBC0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81CEC2-4065-473C-B594-3399C843F5FF}"/>
              </a:ext>
            </a:extLst>
          </p:cNvPr>
          <p:cNvSpPr/>
          <p:nvPr/>
        </p:nvSpPr>
        <p:spPr>
          <a:xfrm>
            <a:off x="4260933" y="208558"/>
            <a:ext cx="2225289" cy="845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 2</a:t>
            </a:r>
            <a:endParaRPr lang="en-GB" sz="44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67309-C671-4895-8CFB-4D8811F14215}"/>
              </a:ext>
            </a:extLst>
          </p:cNvPr>
          <p:cNvSpPr/>
          <p:nvPr/>
        </p:nvSpPr>
        <p:spPr>
          <a:xfrm>
            <a:off x="2400537" y="1166380"/>
            <a:ext cx="8491427" cy="1821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research projects that include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adults with capacity and communication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difficulties </a:t>
            </a:r>
            <a:endParaRPr lang="en-GB" sz="32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CBE8547-A13E-4E95-8AA7-E4780C99D63A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" y="108211"/>
            <a:ext cx="1351915" cy="189103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98482F-2336-4494-8455-A3CACC76726D}"/>
              </a:ext>
            </a:extLst>
          </p:cNvPr>
          <p:cNvSpPr/>
          <p:nvPr/>
        </p:nvSpPr>
        <p:spPr>
          <a:xfrm>
            <a:off x="4077490" y="4686012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C05FC006-93CC-44CF-B677-11A3CBD5C77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16" y="4064000"/>
            <a:ext cx="1828800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367F01-8A68-A34A-B0ED-988DDEE80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7892"/>
      </p:ext>
    </p:extLst>
  </p:cSld>
  <p:clrMapOvr>
    <a:masterClrMapping/>
  </p:clrMapOvr>
  <p:transition spd="slow" advTm="137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49629F-775D-47AF-B8C8-9A9FC504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B24035-C09A-4024-9520-3540FC474A22}"/>
              </a:ext>
            </a:extLst>
          </p:cNvPr>
          <p:cNvSpPr/>
          <p:nvPr/>
        </p:nvSpPr>
        <p:spPr>
          <a:xfrm>
            <a:off x="5067064" y="286645"/>
            <a:ext cx="4213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472C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in the past</a:t>
            </a:r>
            <a:endParaRPr lang="en-GB" sz="3200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00E5BE58-BC0B-4390-B591-C2D85730AE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" y="541123"/>
            <a:ext cx="1545996" cy="1329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EB63F7-338E-4B82-8598-9290CEFBFB1D}"/>
              </a:ext>
            </a:extLst>
          </p:cNvPr>
          <p:cNvSpPr/>
          <p:nvPr/>
        </p:nvSpPr>
        <p:spPr>
          <a:xfrm>
            <a:off x="2833119" y="1023172"/>
            <a:ext cx="4467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projects looked at: </a:t>
            </a:r>
            <a:endParaRPr lang="en-GB" sz="2800" dirty="0"/>
          </a:p>
        </p:txBody>
      </p:sp>
      <p:pic>
        <p:nvPicPr>
          <p:cNvPr id="6" name="Picture 5" descr="A picture containing person, standing, posing, crowd&#10;&#10;Description automatically generated">
            <a:extLst>
              <a:ext uri="{FF2B5EF4-FFF2-40B4-BE49-F238E27FC236}">
                <a16:creationId xmlns:a16="http://schemas.microsoft.com/office/drawing/2014/main" id="{B32D811F-0134-40F4-822F-B442B70C2E6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4" y="2325860"/>
            <a:ext cx="2206279" cy="220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BE351-F9FF-43F8-A3B2-5D385261B1E4}"/>
              </a:ext>
            </a:extLst>
          </p:cNvPr>
          <p:cNvSpPr/>
          <p:nvPr/>
        </p:nvSpPr>
        <p:spPr>
          <a:xfrm>
            <a:off x="2724756" y="2728807"/>
            <a:ext cx="2342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older people </a:t>
            </a:r>
          </a:p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dementia</a:t>
            </a:r>
            <a:endParaRPr lang="en-GB" sz="2400" dirty="0"/>
          </a:p>
        </p:txBody>
      </p:sp>
      <p:pic>
        <p:nvPicPr>
          <p:cNvPr id="13314" name="Picture 271">
            <a:extLst>
              <a:ext uri="{FF2B5EF4-FFF2-40B4-BE49-F238E27FC236}">
                <a16:creationId xmlns:a16="http://schemas.microsoft.com/office/drawing/2014/main" id="{A76BC968-A932-416E-9018-A71C0898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94" y="2363475"/>
            <a:ext cx="1799872" cy="179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270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B84E5DC1-F93C-453C-A523-1689D3B5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760411"/>
            <a:ext cx="15430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7A0971-597C-4E70-8868-77D3F5B0F59F}"/>
              </a:ext>
            </a:extLst>
          </p:cNvPr>
          <p:cNvSpPr/>
          <p:nvPr/>
        </p:nvSpPr>
        <p:spPr>
          <a:xfrm>
            <a:off x="2630591" y="5336479"/>
            <a:ext cx="22717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with 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mental health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problems,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EE0AE-E19B-4907-AB94-583473D96AAC}"/>
              </a:ext>
            </a:extLst>
          </p:cNvPr>
          <p:cNvSpPr/>
          <p:nvPr/>
        </p:nvSpPr>
        <p:spPr>
          <a:xfrm>
            <a:off x="8757466" y="2728806"/>
            <a:ext cx="2215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with </a:t>
            </a:r>
          </a:p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head injury </a:t>
            </a:r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7BA1B0-67CA-4A73-9DE5-597A9069EF30}"/>
              </a:ext>
            </a:extLst>
          </p:cNvPr>
          <p:cNvSpPr/>
          <p:nvPr/>
        </p:nvSpPr>
        <p:spPr>
          <a:xfrm>
            <a:off x="8922383" y="5163755"/>
            <a:ext cx="24625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people </a:t>
            </a:r>
          </a:p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 have had</a:t>
            </a:r>
          </a:p>
          <a:p>
            <a:r>
              <a:rPr lang="en-US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stroke.</a:t>
            </a:r>
            <a:endParaRPr lang="en-GB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9F1E1A-425E-8A4F-B01F-7A43B9133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E58A0-4F83-8846-BCFF-1E67409378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1" y="4729656"/>
            <a:ext cx="1975944" cy="19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63894"/>
      </p:ext>
    </p:extLst>
  </p:cSld>
  <p:clrMapOvr>
    <a:masterClrMapping/>
  </p:clrMapOvr>
  <p:transition spd="slow" advTm="160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6185E-4BF9-4577-B954-22BDB83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17</a:t>
            </a:fld>
            <a:endParaRPr lang="en-GB"/>
          </a:p>
        </p:txBody>
      </p:sp>
      <p:pic>
        <p:nvPicPr>
          <p:cNvPr id="3" name="Picture 2" descr="Two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A855AAD-7B75-47B3-9F9A-9C5343364B0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3" y="212437"/>
            <a:ext cx="2058212" cy="2316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FFF3FF-922E-4ED0-83F3-486978451C68}"/>
              </a:ext>
            </a:extLst>
          </p:cNvPr>
          <p:cNvSpPr/>
          <p:nvPr/>
        </p:nvSpPr>
        <p:spPr>
          <a:xfrm>
            <a:off x="3620411" y="927330"/>
            <a:ext cx="771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Projects on people with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learning disabilities </a:t>
            </a:r>
            <a:endParaRPr lang="en-GB" sz="2800" dirty="0"/>
          </a:p>
        </p:txBody>
      </p:sp>
      <p:pic>
        <p:nvPicPr>
          <p:cNvPr id="5" name="Picture 4" descr="A picture containing text, yellow, vector graphics, sport kite&#10;&#10;Description automatically generated">
            <a:extLst>
              <a:ext uri="{FF2B5EF4-FFF2-40B4-BE49-F238E27FC236}">
                <a16:creationId xmlns:a16="http://schemas.microsoft.com/office/drawing/2014/main" id="{338FB4E7-B978-4FC5-A713-E2E629E290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2809829"/>
            <a:ext cx="1823085" cy="18230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2FC235-890A-433D-8F1B-4BDC462B0727}"/>
              </a:ext>
            </a:extLst>
          </p:cNvPr>
          <p:cNvSpPr/>
          <p:nvPr/>
        </p:nvSpPr>
        <p:spPr>
          <a:xfrm>
            <a:off x="3660698" y="3567606"/>
            <a:ext cx="4403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people with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autism </a:t>
            </a:r>
            <a:endParaRPr lang="en-GB" sz="28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A01D90-7C2D-4375-BF88-1F70B79830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36" y="5396547"/>
            <a:ext cx="1142365" cy="11423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1F5EB-1FED-4469-B13B-4CC7CA743B02}"/>
              </a:ext>
            </a:extLst>
          </p:cNvPr>
          <p:cNvSpPr/>
          <p:nvPr/>
        </p:nvSpPr>
        <p:spPr>
          <a:xfrm>
            <a:off x="3489252" y="5557428"/>
            <a:ext cx="2204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lower.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480ED0-EED1-3B46-B1D9-C3042242E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50499"/>
      </p:ext>
    </p:extLst>
  </p:cSld>
  <p:clrMapOvr>
    <a:masterClrMapping/>
  </p:clrMapOvr>
  <p:transition spd="slow" advTm="68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D724C-CDD3-4762-BE28-304C134D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18</a:t>
            </a:fld>
            <a:endParaRPr lang="en-GB"/>
          </a:p>
        </p:txBody>
      </p:sp>
      <p:pic>
        <p:nvPicPr>
          <p:cNvPr id="14339" name="Picture 269" descr="Chart, pie chart&#10;&#10;Description automatically generated">
            <a:extLst>
              <a:ext uri="{FF2B5EF4-FFF2-40B4-BE49-F238E27FC236}">
                <a16:creationId xmlns:a16="http://schemas.microsoft.com/office/drawing/2014/main" id="{110DFD30-0A18-4FC0-8A77-6B71C684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73" y="297502"/>
            <a:ext cx="1703695" cy="17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197" descr="A group of 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4AABC7F-5EFD-4286-9743-E860B3CB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95" y="2562195"/>
            <a:ext cx="2010384" cy="201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207" descr="A group of men in a car&#10;&#10;Description automatically generated with medium confidence">
            <a:extLst>
              <a:ext uri="{FF2B5EF4-FFF2-40B4-BE49-F238E27FC236}">
                <a16:creationId xmlns:a16="http://schemas.microsoft.com/office/drawing/2014/main" id="{FAFDB9BD-F1A5-496C-88A1-A945FE1B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53" y="5047552"/>
            <a:ext cx="1632415" cy="16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93F52-41BA-4CE8-A900-43C27D5CF62E}"/>
              </a:ext>
            </a:extLst>
          </p:cNvPr>
          <p:cNvSpPr/>
          <p:nvPr/>
        </p:nvSpPr>
        <p:spPr>
          <a:xfrm>
            <a:off x="3846313" y="1149350"/>
            <a:ext cx="5391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of the projects looked at</a:t>
            </a:r>
            <a:endParaRPr lang="en-GB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C5894-1273-4F53-86FB-D79998EEC24E}"/>
              </a:ext>
            </a:extLst>
          </p:cNvPr>
          <p:cNvSpPr/>
          <p:nvPr/>
        </p:nvSpPr>
        <p:spPr>
          <a:xfrm>
            <a:off x="4017924" y="3424731"/>
            <a:ext cx="4480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activities of everyday life</a:t>
            </a:r>
            <a:endParaRPr lang="en-GB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1C8F1-F2D6-4BDA-8B49-8B8852388401}"/>
              </a:ext>
            </a:extLst>
          </p:cNvPr>
          <p:cNvSpPr/>
          <p:nvPr/>
        </p:nvSpPr>
        <p:spPr>
          <a:xfrm>
            <a:off x="3846313" y="5719162"/>
            <a:ext cx="5663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how people get on with it.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724F6C-498F-C84E-A20C-416EB15D2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9374"/>
      </p:ext>
    </p:extLst>
  </p:cSld>
  <p:clrMapOvr>
    <a:masterClrMapping/>
  </p:clrMapOvr>
  <p:transition spd="slow" advTm="63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C58D1-25EC-4D4C-B43A-6B4158E5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19</a:t>
            </a:fld>
            <a:endParaRPr lang="en-GB"/>
          </a:p>
        </p:txBody>
      </p:sp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2F50B2D2-524F-4ED5-9CF6-A293850BD2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7" y="538064"/>
            <a:ext cx="1828800" cy="1828800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54B239A-ED49-4408-BA8F-F26BAFBC14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7" y="3994965"/>
            <a:ext cx="1828800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75FD90-1E74-4295-A96D-2140AD5C8BA3}"/>
              </a:ext>
            </a:extLst>
          </p:cNvPr>
          <p:cNvSpPr/>
          <p:nvPr/>
        </p:nvSpPr>
        <p:spPr>
          <a:xfrm>
            <a:off x="3957532" y="99481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 of the projects  looked at different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treatments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help them.</a:t>
            </a:r>
            <a:endParaRPr lang="en-GB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7EABB-1024-42B0-B7EF-AE8D54F00F4E}"/>
              </a:ext>
            </a:extLst>
          </p:cNvPr>
          <p:cNvSpPr/>
          <p:nvPr/>
        </p:nvSpPr>
        <p:spPr>
          <a:xfrm>
            <a:off x="3616161" y="4813490"/>
            <a:ext cx="7492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of the projects were safe and sound.</a:t>
            </a:r>
            <a:endParaRPr lang="en-GB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1E747D3-2E63-B44F-ACC1-BD95BE4BE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60801"/>
      </p:ext>
    </p:extLst>
  </p:cSld>
  <p:clrMapOvr>
    <a:masterClrMapping/>
  </p:clrMapOvr>
  <p:transition spd="slow" advTm="87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BC215-3FEA-46AE-8E81-DECA362B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FEF903-C383-4C24-81DD-98D2B00C9D94}"/>
              </a:ext>
            </a:extLst>
          </p:cNvPr>
          <p:cNvSpPr/>
          <p:nvPr/>
        </p:nvSpPr>
        <p:spPr>
          <a:xfrm>
            <a:off x="4380625" y="202491"/>
            <a:ext cx="3430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findings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F13873-B212-4CFD-B9CD-C58C8DBD2528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0" y="81372"/>
            <a:ext cx="1657985" cy="12395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119EF1-9338-41FC-87B5-26706825BF9F}"/>
              </a:ext>
            </a:extLst>
          </p:cNvPr>
          <p:cNvSpPr/>
          <p:nvPr/>
        </p:nvSpPr>
        <p:spPr>
          <a:xfrm>
            <a:off x="3336721" y="1613144"/>
            <a:ext cx="7228261" cy="639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 1: The law and safe research </a:t>
            </a:r>
            <a:endParaRPr lang="en-GB" sz="32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E85163C-85B0-43F1-8369-802F7E6DAFBD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81" y="1415051"/>
            <a:ext cx="1302240" cy="114866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E522F86C-011F-4C7E-A116-FDF8E147868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73" y="2912173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580F9-509C-44EB-9596-2F7DD185F69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25" y="5034280"/>
            <a:ext cx="1687195" cy="16871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438EF2-A84F-41FF-8B8E-AABF86CB87FE}"/>
              </a:ext>
            </a:extLst>
          </p:cNvPr>
          <p:cNvSpPr/>
          <p:nvPr/>
        </p:nvSpPr>
        <p:spPr>
          <a:xfrm>
            <a:off x="4263605" y="3429000"/>
            <a:ext cx="4987263" cy="571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Mental Capacity Act (2005)</a:t>
            </a:r>
            <a:endParaRPr lang="en-GB" sz="28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5BE2C-F3F1-45F8-83AD-2347CD4C7904}"/>
              </a:ext>
            </a:extLst>
          </p:cNvPr>
          <p:cNvSpPr/>
          <p:nvPr/>
        </p:nvSpPr>
        <p:spPr>
          <a:xfrm>
            <a:off x="4380624" y="5487129"/>
            <a:ext cx="4753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found some problems.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65B020-E99B-8F4D-8133-377778A5F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67407"/>
      </p:ext>
    </p:extLst>
  </p:cSld>
  <p:clrMapOvr>
    <a:masterClrMapping/>
  </p:clrMapOvr>
  <p:transition spd="slow" advTm="131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49A81-E6B7-43FB-93BE-31DC2995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B172A-2083-4184-8087-9B41A4BF2453}"/>
              </a:ext>
            </a:extLst>
          </p:cNvPr>
          <p:cNvSpPr/>
          <p:nvPr/>
        </p:nvSpPr>
        <p:spPr>
          <a:xfrm>
            <a:off x="3162732" y="241490"/>
            <a:ext cx="5296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472C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happening now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4436D-3DCB-4288-A7DE-0CE9A01E5C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66" y="962156"/>
            <a:ext cx="1908087" cy="1908087"/>
          </a:xfrm>
          <a:prstGeom prst="rect">
            <a:avLst/>
          </a:prstGeom>
        </p:spPr>
      </p:pic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B15E9637-AEA2-4CFC-B4F2-04554EC639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4" y="3436640"/>
            <a:ext cx="1349386" cy="1349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C42424-9F75-479F-BD0D-7DD74676F8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89" y="3033715"/>
            <a:ext cx="1908086" cy="19080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925177-6ADA-4EE3-889E-2E59EC3330DE}"/>
              </a:ext>
            </a:extLst>
          </p:cNvPr>
          <p:cNvSpPr/>
          <p:nvPr/>
        </p:nvSpPr>
        <p:spPr>
          <a:xfrm>
            <a:off x="4368733" y="3882527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half of the projects looked at 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62F63-461F-47BB-A4CF-5628FE6E5D32}"/>
              </a:ext>
            </a:extLst>
          </p:cNvPr>
          <p:cNvSpPr/>
          <p:nvPr/>
        </p:nvSpPr>
        <p:spPr>
          <a:xfrm>
            <a:off x="5419156" y="1569566"/>
            <a:ext cx="461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looked at 83 projects.</a:t>
            </a:r>
            <a:endParaRPr lang="en-GB" sz="2800" dirty="0"/>
          </a:p>
        </p:txBody>
      </p:sp>
      <p:pic>
        <p:nvPicPr>
          <p:cNvPr id="10" name="Picture 9" descr="A picture containing person, standing, posing, crowd&#10;&#10;Description automatically generated">
            <a:extLst>
              <a:ext uri="{FF2B5EF4-FFF2-40B4-BE49-F238E27FC236}">
                <a16:creationId xmlns:a16="http://schemas.microsoft.com/office/drawing/2014/main" id="{1E4D805A-C7CB-417A-B71A-9EC5DBD66C5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31" y="5149048"/>
            <a:ext cx="1453515" cy="14535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67AEE-EE3E-42F7-9DF5-DB9FAD6ADF63}"/>
              </a:ext>
            </a:extLst>
          </p:cNvPr>
          <p:cNvSpPr/>
          <p:nvPr/>
        </p:nvSpPr>
        <p:spPr>
          <a:xfrm>
            <a:off x="7283455" y="5614195"/>
            <a:ext cx="4169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with dementia.</a:t>
            </a:r>
            <a:endParaRPr lang="en-GB" sz="2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F23531C-0683-CE4B-A3A1-2CD17341F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01107"/>
      </p:ext>
    </p:extLst>
  </p:cSld>
  <p:clrMapOvr>
    <a:masterClrMapping/>
  </p:clrMapOvr>
  <p:transition spd="slow" advTm="11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88535-C23E-4F14-8CCC-03419D2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040CA-BA0B-435E-8B25-88D05481E3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1" y="433400"/>
            <a:ext cx="2321061" cy="2320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3B133C-6D99-4F79-9392-64866D737485}"/>
              </a:ext>
            </a:extLst>
          </p:cNvPr>
          <p:cNvSpPr/>
          <p:nvPr/>
        </p:nvSpPr>
        <p:spPr>
          <a:xfrm>
            <a:off x="5936274" y="1056662"/>
            <a:ext cx="2972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projects said </a:t>
            </a:r>
            <a:endParaRPr lang="en-GB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1C157-1A1D-4345-9645-006ACD4324CD}"/>
              </a:ext>
            </a:extLst>
          </p:cNvPr>
          <p:cNvSpPr/>
          <p:nvPr/>
        </p:nvSpPr>
        <p:spPr>
          <a:xfrm>
            <a:off x="4805527" y="3583001"/>
            <a:ext cx="368241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‘no’ to people with </a:t>
            </a:r>
          </a:p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 difficulties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taking part.</a:t>
            </a:r>
            <a:endParaRPr lang="en-GB" sz="2800" dirty="0"/>
          </a:p>
        </p:txBody>
      </p:sp>
      <p:pic>
        <p:nvPicPr>
          <p:cNvPr id="7" name="Picture 6" descr="A picture containing person, person, hand&#10;&#10;Description automatically generated">
            <a:extLst>
              <a:ext uri="{FF2B5EF4-FFF2-40B4-BE49-F238E27FC236}">
                <a16:creationId xmlns:a16="http://schemas.microsoft.com/office/drawing/2014/main" id="{995588E7-7AAF-4A69-A3E8-41681B8B23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0" y="3416691"/>
            <a:ext cx="1885767" cy="189103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76329C-1F7C-F34E-BDC6-AD2C85D3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0286"/>
      </p:ext>
    </p:extLst>
  </p:cSld>
  <p:clrMapOvr>
    <a:masterClrMapping/>
  </p:clrMapOvr>
  <p:transition spd="slow" advTm="74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56403-2DAC-4279-8FAA-5283F61E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0C413-9AF5-458F-8545-319EB1D278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2" y="475067"/>
            <a:ext cx="2398549" cy="2226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C44C3B-F3ED-4AAA-92E5-126910AA7581}"/>
              </a:ext>
            </a:extLst>
          </p:cNvPr>
          <p:cNvSpPr/>
          <p:nvPr/>
        </p:nvSpPr>
        <p:spPr>
          <a:xfrm>
            <a:off x="5756923" y="1219579"/>
            <a:ext cx="5022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projects said</a:t>
            </a:r>
            <a:endParaRPr lang="en-GB" sz="2800" dirty="0"/>
          </a:p>
        </p:txBody>
      </p:sp>
      <p:pic>
        <p:nvPicPr>
          <p:cNvPr id="6" name="Picture 5" descr="A picture containing person, person, hand&#10;&#10;Description automatically generated">
            <a:extLst>
              <a:ext uri="{FF2B5EF4-FFF2-40B4-BE49-F238E27FC236}">
                <a16:creationId xmlns:a16="http://schemas.microsoft.com/office/drawing/2014/main" id="{22113C45-3A04-48CF-818B-61629E0ED0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22" y="3822819"/>
            <a:ext cx="1551305" cy="15513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AEFFB9-CD8E-421D-8D5A-F49764F635E8}"/>
              </a:ext>
            </a:extLst>
          </p:cNvPr>
          <p:cNvSpPr/>
          <p:nvPr/>
        </p:nvSpPr>
        <p:spPr>
          <a:xfrm>
            <a:off x="5034844" y="4053679"/>
            <a:ext cx="8311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‘no’ to people with </a:t>
            </a:r>
          </a:p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 difficulties</a:t>
            </a:r>
            <a:r>
              <a:rPr lang="en-US" sz="2800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taking part.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BA5482-D46F-8048-A4A8-9F4358AEF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9980"/>
      </p:ext>
    </p:extLst>
  </p:cSld>
  <p:clrMapOvr>
    <a:masterClrMapping/>
  </p:clrMapOvr>
  <p:transition spd="slow" advTm="69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287" descr="Chart, pie chart&#10;&#10;Description automatically generated">
            <a:extLst>
              <a:ext uri="{FF2B5EF4-FFF2-40B4-BE49-F238E27FC236}">
                <a16:creationId xmlns:a16="http://schemas.microsoft.com/office/drawing/2014/main" id="{B03BF8D5-B1B6-4A29-8846-9C692BF0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7" y="281058"/>
            <a:ext cx="1406686" cy="14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288">
            <a:extLst>
              <a:ext uri="{FF2B5EF4-FFF2-40B4-BE49-F238E27FC236}">
                <a16:creationId xmlns:a16="http://schemas.microsoft.com/office/drawing/2014/main" id="{BF90EC09-7703-4FD0-B56F-E9774D53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08" y="203669"/>
            <a:ext cx="1840326" cy="18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30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E4D4C2-697F-464E-B7D3-7F922C9B8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48" y="4462940"/>
            <a:ext cx="19907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289" descr="Text, whiteboard&#10;&#10;Description automatically generated">
            <a:extLst>
              <a:ext uri="{FF2B5EF4-FFF2-40B4-BE49-F238E27FC236}">
                <a16:creationId xmlns:a16="http://schemas.microsoft.com/office/drawing/2014/main" id="{4DF47A8B-C418-4BE2-8338-3B9201BE8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 b="14160"/>
          <a:stretch/>
        </p:blipFill>
        <p:spPr bwMode="auto">
          <a:xfrm>
            <a:off x="6876440" y="4275558"/>
            <a:ext cx="2484455" cy="17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6130A1-2DFE-4000-AB45-5857803AFD94}"/>
              </a:ext>
            </a:extLst>
          </p:cNvPr>
          <p:cNvSpPr/>
          <p:nvPr/>
        </p:nvSpPr>
        <p:spPr>
          <a:xfrm>
            <a:off x="4249180" y="984401"/>
            <a:ext cx="4283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half the projects </a:t>
            </a:r>
            <a:endParaRPr lang="en-GB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FF60-718B-4515-B9FD-957F85AC7049}"/>
              </a:ext>
            </a:extLst>
          </p:cNvPr>
          <p:cNvGrpSpPr/>
          <p:nvPr/>
        </p:nvGrpSpPr>
        <p:grpSpPr>
          <a:xfrm>
            <a:off x="860721" y="2203032"/>
            <a:ext cx="2038350" cy="2038350"/>
            <a:chOff x="9315450" y="1906588"/>
            <a:chExt cx="2038350" cy="2038350"/>
          </a:xfrm>
        </p:grpSpPr>
        <p:pic>
          <p:nvPicPr>
            <p:cNvPr id="15363" name="Picture 30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B4A4154-69C3-4A3A-A89A-D0ED9DCE4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50" y="1906588"/>
              <a:ext cx="203835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82FD39-E5DB-47D0-A77F-C2933C9EC2D7}"/>
                </a:ext>
              </a:extLst>
            </p:cNvPr>
            <p:cNvSpPr/>
            <p:nvPr/>
          </p:nvSpPr>
          <p:spPr>
            <a:xfrm>
              <a:off x="9982200" y="2043995"/>
              <a:ext cx="1087755" cy="8750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C889D9-BE09-4412-912E-99292A715CF0}"/>
                </a:ext>
              </a:extLst>
            </p:cNvPr>
            <p:cNvSpPr/>
            <p:nvPr/>
          </p:nvSpPr>
          <p:spPr>
            <a:xfrm>
              <a:off x="9743140" y="2826473"/>
              <a:ext cx="563880" cy="865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3117CB9-EEAB-4EA5-A466-BFC6FB525F97}"/>
              </a:ext>
            </a:extLst>
          </p:cNvPr>
          <p:cNvSpPr/>
          <p:nvPr/>
        </p:nvSpPr>
        <p:spPr>
          <a:xfrm>
            <a:off x="3428418" y="2860502"/>
            <a:ext cx="6349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gave printed information to people</a:t>
            </a:r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3440A-2F63-42DC-9403-B368C463C424}"/>
              </a:ext>
            </a:extLst>
          </p:cNvPr>
          <p:cNvSpPr/>
          <p:nvPr/>
        </p:nvSpPr>
        <p:spPr>
          <a:xfrm>
            <a:off x="4190673" y="4996637"/>
            <a:ext cx="2207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pictures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AF2E3-CF0D-4B25-B46B-A2650E3A2CCE}"/>
              </a:ext>
            </a:extLst>
          </p:cNvPr>
          <p:cNvSpPr/>
          <p:nvPr/>
        </p:nvSpPr>
        <p:spPr>
          <a:xfrm>
            <a:off x="9461985" y="4996637"/>
            <a:ext cx="2390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large print</a:t>
            </a:r>
            <a:endParaRPr lang="en-GB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17196C-33CB-AB40-A161-45F63AA41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4215"/>
      </p:ext>
    </p:extLst>
  </p:cSld>
  <p:clrMapOvr>
    <a:masterClrMapping/>
  </p:clrMapOvr>
  <p:transition spd="slow" advTm="86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FA513-9AEE-4E50-AA24-7DE5887C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2BAA5-8518-4C6A-A99D-1A0521CCE4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8" y="15682"/>
            <a:ext cx="1755140" cy="1905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57551-BE82-4CCE-A44B-6DE5CBE24DFC}"/>
              </a:ext>
            </a:extLst>
          </p:cNvPr>
          <p:cNvSpPr/>
          <p:nvPr/>
        </p:nvSpPr>
        <p:spPr>
          <a:xfrm>
            <a:off x="4577402" y="656355"/>
            <a:ext cx="6734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 projects used techniques, such as: </a:t>
            </a:r>
            <a:endParaRPr lang="en-GB" sz="2800" dirty="0"/>
          </a:p>
        </p:txBody>
      </p:sp>
      <p:pic>
        <p:nvPicPr>
          <p:cNvPr id="6" name="Picture 5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EB889EF2-61DB-4284-AAD8-5E2E608119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2" y="2072950"/>
            <a:ext cx="1434465" cy="1434465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A4FF7F3-3F44-48A5-8986-EDE41E28B12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24" y="1995588"/>
            <a:ext cx="1755140" cy="1755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84CD83-7ED3-46DC-8CF3-B58F88BEB1C5}"/>
              </a:ext>
            </a:extLst>
          </p:cNvPr>
          <p:cNvSpPr/>
          <p:nvPr/>
        </p:nvSpPr>
        <p:spPr>
          <a:xfrm>
            <a:off x="1843286" y="2374683"/>
            <a:ext cx="1567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talking 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slowly,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5AF1F7-7E22-497E-BD55-336AAC0A1EB6}"/>
              </a:ext>
            </a:extLst>
          </p:cNvPr>
          <p:cNvSpPr/>
          <p:nvPr/>
        </p:nvSpPr>
        <p:spPr>
          <a:xfrm>
            <a:off x="5600361" y="2490669"/>
            <a:ext cx="2058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simple 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words,</a:t>
            </a:r>
            <a:endParaRPr lang="en-GB" sz="2400" dirty="0"/>
          </a:p>
        </p:txBody>
      </p:sp>
      <p:pic>
        <p:nvPicPr>
          <p:cNvPr id="10" name="Picture 9" descr="A person shaking another person's hand&#10;&#10;Description automatically generated with low confidence">
            <a:extLst>
              <a:ext uri="{FF2B5EF4-FFF2-40B4-BE49-F238E27FC236}">
                <a16:creationId xmlns:a16="http://schemas.microsoft.com/office/drawing/2014/main" id="{39DE4A9D-AA2F-4C35-8BAA-954A9002FA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70" y="2123349"/>
            <a:ext cx="1268215" cy="14128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336A56-55BD-4DCF-B917-EE850EC06423}"/>
              </a:ext>
            </a:extLst>
          </p:cNvPr>
          <p:cNvSpPr/>
          <p:nvPr/>
        </p:nvSpPr>
        <p:spPr>
          <a:xfrm>
            <a:off x="9338693" y="2414273"/>
            <a:ext cx="27815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repeating </a:t>
            </a:r>
          </a:p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things for people.</a:t>
            </a:r>
            <a:endParaRPr lang="en-GB" sz="2400" dirty="0"/>
          </a:p>
        </p:txBody>
      </p:sp>
      <p:pic>
        <p:nvPicPr>
          <p:cNvPr id="12" name="Picture 11" descr="Two people playing video games&#10;&#10;Description automatically generated with low confidence">
            <a:extLst>
              <a:ext uri="{FF2B5EF4-FFF2-40B4-BE49-F238E27FC236}">
                <a16:creationId xmlns:a16="http://schemas.microsoft.com/office/drawing/2014/main" id="{D9B6AA08-B3E6-42CD-A9B5-5A751962481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26" y="4280778"/>
            <a:ext cx="1901190" cy="19011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5486C3-E161-4EA0-A6ED-8087CC114B34}"/>
              </a:ext>
            </a:extLst>
          </p:cNvPr>
          <p:cNvSpPr/>
          <p:nvPr/>
        </p:nvSpPr>
        <p:spPr>
          <a:xfrm>
            <a:off x="3332112" y="5044658"/>
            <a:ext cx="835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Having support from carers was also important.</a:t>
            </a:r>
            <a:endParaRPr lang="en-GB" sz="28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69515EF-9892-7740-ABC5-CB9DB84B4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0408"/>
      </p:ext>
    </p:extLst>
  </p:cSld>
  <p:clrMapOvr>
    <a:masterClrMapping/>
  </p:clrMapOvr>
  <p:transition spd="slow" advTm="161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FA513-9AEE-4E50-AA24-7DE5887C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2BAA5-8518-4C6A-A99D-1A0521CCE4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8" y="11077"/>
            <a:ext cx="1947031" cy="19470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58DA84-CB2C-47E8-BD75-7840FCD612E5}"/>
              </a:ext>
            </a:extLst>
          </p:cNvPr>
          <p:cNvSpPr/>
          <p:nvPr/>
        </p:nvSpPr>
        <p:spPr>
          <a:xfrm>
            <a:off x="4548182" y="764823"/>
            <a:ext cx="4889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projects got advice from </a:t>
            </a:r>
            <a:endParaRPr lang="en-GB" sz="2800" dirty="0"/>
          </a:p>
        </p:txBody>
      </p:sp>
      <p:pic>
        <p:nvPicPr>
          <p:cNvPr id="16" name="Picture 15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5283EF95-3037-4B0F-94B1-AED08AEBDF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00" y="2373002"/>
            <a:ext cx="1726565" cy="17265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047C85-7E17-47ED-B082-CA5A625138F3}"/>
              </a:ext>
            </a:extLst>
          </p:cNvPr>
          <p:cNvSpPr/>
          <p:nvPr/>
        </p:nvSpPr>
        <p:spPr>
          <a:xfrm>
            <a:off x="4274297" y="2905780"/>
            <a:ext cx="537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another person – a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consultee.</a:t>
            </a:r>
            <a:endParaRPr lang="en-GB" sz="2800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6BBF196-5B2D-466E-A78E-26FDD8C0F9A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42" y="4839335"/>
            <a:ext cx="1517015" cy="15170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13F120-7208-4F51-B238-115C24EA0DBD}"/>
              </a:ext>
            </a:extLst>
          </p:cNvPr>
          <p:cNvSpPr/>
          <p:nvPr/>
        </p:nvSpPr>
        <p:spPr>
          <a:xfrm>
            <a:off x="4133785" y="52260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was to see if the person with difficulties could take part.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84C0CB-9E2B-8F49-B249-120A34940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9647"/>
      </p:ext>
    </p:extLst>
  </p:cSld>
  <p:clrMapOvr>
    <a:masterClrMapping/>
  </p:clrMapOvr>
  <p:transition spd="slow" advTm="113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379C8-7F3B-4C8E-8B63-4D5EDD02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D377D-884F-46CE-8F20-7EEF52C5BAF5}"/>
              </a:ext>
            </a:extLst>
          </p:cNvPr>
          <p:cNvSpPr/>
          <p:nvPr/>
        </p:nvSpPr>
        <p:spPr>
          <a:xfrm>
            <a:off x="2837736" y="352298"/>
            <a:ext cx="5453737" cy="6213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4472C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about projects</a:t>
            </a:r>
            <a:endParaRPr lang="en-GB" sz="32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9036B57-915B-4EB2-9B58-2628958F78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69" y="173253"/>
            <a:ext cx="1137920" cy="113792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2EE42081-6FCC-41DA-AD4E-97D8F913DB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5" y="1664532"/>
            <a:ext cx="1389039" cy="138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D4C27E-C422-4E81-BFD8-C0CF46735736}"/>
              </a:ext>
            </a:extLst>
          </p:cNvPr>
          <p:cNvSpPr/>
          <p:nvPr/>
        </p:nvSpPr>
        <p:spPr>
          <a:xfrm>
            <a:off x="3840964" y="2129636"/>
            <a:ext cx="763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received 30 project information sheets.</a:t>
            </a:r>
            <a:endParaRPr lang="en-GB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317C4D-FB0A-4FF5-87A1-3FDEA3EF16AF}"/>
              </a:ext>
            </a:extLst>
          </p:cNvPr>
          <p:cNvSpPr/>
          <p:nvPr/>
        </p:nvSpPr>
        <p:spPr>
          <a:xfrm>
            <a:off x="3291816" y="5360501"/>
            <a:ext cx="8181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because they were not about people with </a:t>
            </a:r>
          </a:p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 difficulties.</a:t>
            </a:r>
            <a:endParaRPr lang="en-GB"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8E0F10-DFE6-431E-AAEC-113C57E9E7D3}"/>
              </a:ext>
            </a:extLst>
          </p:cNvPr>
          <p:cNvGrpSpPr/>
          <p:nvPr/>
        </p:nvGrpSpPr>
        <p:grpSpPr>
          <a:xfrm>
            <a:off x="733023" y="3266060"/>
            <a:ext cx="1370944" cy="1370944"/>
            <a:chOff x="474749" y="3480989"/>
            <a:chExt cx="1137920" cy="1137920"/>
          </a:xfrm>
        </p:grpSpPr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D63BB1C-F75D-4BFD-8A4B-6BBE0D008AA4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" y="3480989"/>
              <a:ext cx="1137920" cy="113792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54EC07-DE42-474C-9A32-387EC33327BA}"/>
                </a:ext>
              </a:extLst>
            </p:cNvPr>
            <p:cNvGrpSpPr/>
            <p:nvPr/>
          </p:nvGrpSpPr>
          <p:grpSpPr>
            <a:xfrm>
              <a:off x="604289" y="3732850"/>
              <a:ext cx="878840" cy="534670"/>
              <a:chOff x="5656580" y="3161665"/>
              <a:chExt cx="878840" cy="53467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90CEA2E-E233-4584-BA93-7DD4B93822C4}"/>
                  </a:ext>
                </a:extLst>
              </p:cNvPr>
              <p:cNvCxnSpPr/>
              <p:nvPr/>
            </p:nvCxnSpPr>
            <p:spPr>
              <a:xfrm flipV="1">
                <a:off x="5656580" y="3161665"/>
                <a:ext cx="878840" cy="53467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E47B051-0327-4C7D-817C-971737DCFA24}"/>
                  </a:ext>
                </a:extLst>
              </p:cNvPr>
              <p:cNvCxnSpPr/>
              <p:nvPr/>
            </p:nvCxnSpPr>
            <p:spPr>
              <a:xfrm>
                <a:off x="5666105" y="3170873"/>
                <a:ext cx="859790" cy="516255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FBF4A4E-AF53-4347-8021-885C9C636006}"/>
              </a:ext>
            </a:extLst>
          </p:cNvPr>
          <p:cNvSpPr/>
          <p:nvPr/>
        </p:nvSpPr>
        <p:spPr>
          <a:xfrm>
            <a:off x="3840964" y="3615158"/>
            <a:ext cx="2670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were left out</a:t>
            </a:r>
            <a:endParaRPr lang="en-GB" sz="2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2D6917-BDCD-4D83-8A53-55B35268DF5D}"/>
              </a:ext>
            </a:extLst>
          </p:cNvPr>
          <p:cNvGrpSpPr/>
          <p:nvPr/>
        </p:nvGrpSpPr>
        <p:grpSpPr>
          <a:xfrm>
            <a:off x="401089" y="4990363"/>
            <a:ext cx="2058772" cy="1694384"/>
            <a:chOff x="401089" y="4990363"/>
            <a:chExt cx="2058772" cy="16943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69F0394-108E-41A7-B890-EE6ABB6B0470}"/>
                </a:ext>
              </a:extLst>
            </p:cNvPr>
            <p:cNvGrpSpPr/>
            <p:nvPr/>
          </p:nvGrpSpPr>
          <p:grpSpPr>
            <a:xfrm>
              <a:off x="765477" y="4990363"/>
              <a:ext cx="1694384" cy="1694384"/>
              <a:chOff x="462597" y="4347845"/>
              <a:chExt cx="2008505" cy="2008505"/>
            </a:xfrm>
          </p:grpSpPr>
          <p:pic>
            <p:nvPicPr>
              <p:cNvPr id="12" name="Picture 11" descr="A person wearing a red shirt&#10;&#10;Description automatically generated with medium confidence">
                <a:extLst>
                  <a:ext uri="{FF2B5EF4-FFF2-40B4-BE49-F238E27FC236}">
                    <a16:creationId xmlns:a16="http://schemas.microsoft.com/office/drawing/2014/main" id="{1935B45F-864F-4981-88D3-18B7EB877982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597" y="4347845"/>
                <a:ext cx="2008505" cy="2008505"/>
              </a:xfrm>
              <a:prstGeom prst="rect">
                <a:avLst/>
              </a:prstGeom>
            </p:spPr>
          </p:pic>
          <p:sp>
            <p:nvSpPr>
              <p:cNvPr id="13" name="Text Box 251">
                <a:extLst>
                  <a:ext uri="{FF2B5EF4-FFF2-40B4-BE49-F238E27FC236}">
                    <a16:creationId xmlns:a16="http://schemas.microsoft.com/office/drawing/2014/main" id="{297F9E4C-C50F-4474-A057-8037262B1466}"/>
                  </a:ext>
                </a:extLst>
              </p:cNvPr>
              <p:cNvSpPr txBox="1"/>
              <p:nvPr/>
            </p:nvSpPr>
            <p:spPr>
              <a:xfrm>
                <a:off x="1743074" y="4413885"/>
                <a:ext cx="311150" cy="330200"/>
              </a:xfrm>
              <a:prstGeom prst="rect">
                <a:avLst/>
              </a:prstGeom>
              <a:solidFill>
                <a:schemeClr val="lt1"/>
              </a:solidFill>
              <a:ln w="0">
                <a:solidFill>
                  <a:schemeClr val="bg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US" sz="1800" b="1" i="0"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1000" i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5294CD-0B42-4DE3-B060-0325B955405C}"/>
                </a:ext>
              </a:extLst>
            </p:cNvPr>
            <p:cNvGrpSpPr/>
            <p:nvPr/>
          </p:nvGrpSpPr>
          <p:grpSpPr>
            <a:xfrm>
              <a:off x="401089" y="5242798"/>
              <a:ext cx="878840" cy="534670"/>
              <a:chOff x="5656580" y="3161665"/>
              <a:chExt cx="878840" cy="53467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04DFF47-BB07-48C2-A96B-3449151B7285}"/>
                  </a:ext>
                </a:extLst>
              </p:cNvPr>
              <p:cNvCxnSpPr/>
              <p:nvPr/>
            </p:nvCxnSpPr>
            <p:spPr>
              <a:xfrm flipV="1">
                <a:off x="5656580" y="3161665"/>
                <a:ext cx="878840" cy="53467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D42BE27-17FC-4863-8DC3-15D0365BC833}"/>
                  </a:ext>
                </a:extLst>
              </p:cNvPr>
              <p:cNvCxnSpPr/>
              <p:nvPr/>
            </p:nvCxnSpPr>
            <p:spPr>
              <a:xfrm>
                <a:off x="5666105" y="3170873"/>
                <a:ext cx="859790" cy="516255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FBE38B-786A-9B4C-8C31-85DBE34B6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9885"/>
      </p:ext>
    </p:extLst>
  </p:cSld>
  <p:clrMapOvr>
    <a:masterClrMapping/>
  </p:clrMapOvr>
  <p:transition spd="slow" advTm="155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379C8-7F3B-4C8E-8B63-4D5EDD02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39036B57-915B-4EB2-9B58-2628958F78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1" y="173253"/>
            <a:ext cx="1475055" cy="1475055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2EE42081-6FCC-41DA-AD4E-97D8F913DB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22" y="2090699"/>
            <a:ext cx="1348680" cy="1348680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D63BB1C-F75D-4BFD-8A4B-6BBE0D008A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7" y="4972229"/>
            <a:ext cx="1549265" cy="1549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E01B08-F090-4262-A313-1256A66789B8}"/>
              </a:ext>
            </a:extLst>
          </p:cNvPr>
          <p:cNvSpPr/>
          <p:nvPr/>
        </p:nvSpPr>
        <p:spPr>
          <a:xfrm>
            <a:off x="3285663" y="601582"/>
            <a:ext cx="778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left us with 25 project information sheets</a:t>
            </a:r>
            <a:endParaRPr lang="en-GB" sz="2800" dirty="0"/>
          </a:p>
        </p:txBody>
      </p:sp>
      <p:pic>
        <p:nvPicPr>
          <p:cNvPr id="25" name="Picture 24" descr="Chart, pie chart&#10;&#10;Description automatically generated">
            <a:extLst>
              <a:ext uri="{FF2B5EF4-FFF2-40B4-BE49-F238E27FC236}">
                <a16:creationId xmlns:a16="http://schemas.microsoft.com/office/drawing/2014/main" id="{E3552CC2-43AA-4166-A06A-CA5271F4E18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6" y="2101078"/>
            <a:ext cx="1348680" cy="1348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FE6931-4484-4720-B4DB-0BC85AD11D80}"/>
              </a:ext>
            </a:extLst>
          </p:cNvPr>
          <p:cNvSpPr/>
          <p:nvPr/>
        </p:nvSpPr>
        <p:spPr>
          <a:xfrm>
            <a:off x="3285663" y="2431803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About half were for </a:t>
            </a:r>
            <a:endParaRPr lang="en-GB" sz="2800" dirty="0"/>
          </a:p>
        </p:txBody>
      </p:sp>
      <p:pic>
        <p:nvPicPr>
          <p:cNvPr id="26" name="Picture 25" descr="A picture containing person, standing, posing, crowd&#10;&#10;Description automatically generated">
            <a:extLst>
              <a:ext uri="{FF2B5EF4-FFF2-40B4-BE49-F238E27FC236}">
                <a16:creationId xmlns:a16="http://schemas.microsoft.com/office/drawing/2014/main" id="{11F8F583-A0BF-4775-AD99-C9800F7F7A3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76" y="1849515"/>
            <a:ext cx="1453515" cy="14535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1A79388-E2B3-4476-AC7A-4C4AA1A84462}"/>
              </a:ext>
            </a:extLst>
          </p:cNvPr>
          <p:cNvSpPr/>
          <p:nvPr/>
        </p:nvSpPr>
        <p:spPr>
          <a:xfrm>
            <a:off x="8609116" y="2295677"/>
            <a:ext cx="23615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with 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dementia</a:t>
            </a:r>
            <a:endParaRPr lang="en-GB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5D8DCE-B4F7-46CD-88E9-61E94F752813}"/>
              </a:ext>
            </a:extLst>
          </p:cNvPr>
          <p:cNvSpPr/>
          <p:nvPr/>
        </p:nvSpPr>
        <p:spPr>
          <a:xfrm>
            <a:off x="2202674" y="5383521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2 were for </a:t>
            </a:r>
            <a:endParaRPr lang="en-GB" sz="2800" dirty="0"/>
          </a:p>
        </p:txBody>
      </p:sp>
      <p:pic>
        <p:nvPicPr>
          <p:cNvPr id="29" name="Picture 28" descr="Two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EE6739B8-79F9-41C1-8F4E-0E49F907083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72" y="4743594"/>
            <a:ext cx="1452245" cy="14522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721B7A7-9474-431E-9AB0-C0B2149B54E1}"/>
              </a:ext>
            </a:extLst>
          </p:cNvPr>
          <p:cNvSpPr/>
          <p:nvPr/>
        </p:nvSpPr>
        <p:spPr>
          <a:xfrm>
            <a:off x="7584456" y="5168077"/>
            <a:ext cx="36487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adults with learning 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disabilities</a:t>
            </a:r>
            <a:endParaRPr lang="en-GB" sz="2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59AD639-5EFD-4340-B086-93644DCB6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4900"/>
      </p:ext>
    </p:extLst>
  </p:cSld>
  <p:clrMapOvr>
    <a:masterClrMapping/>
  </p:clrMapOvr>
  <p:transition spd="slow" advTm="138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E5DEC-3676-4886-B4FE-6E89E251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28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DCF7D-786A-4C21-BC7A-83E4B8EADD94}"/>
              </a:ext>
            </a:extLst>
          </p:cNvPr>
          <p:cNvSpPr/>
          <p:nvPr/>
        </p:nvSpPr>
        <p:spPr>
          <a:xfrm>
            <a:off x="4036291" y="713940"/>
            <a:ext cx="2557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none for 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0175-0735-47B2-B0C0-FECDEBAA1BD9}"/>
              </a:ext>
            </a:extLst>
          </p:cNvPr>
          <p:cNvSpPr/>
          <p:nvPr/>
        </p:nvSpPr>
        <p:spPr>
          <a:xfrm>
            <a:off x="2689622" y="559728"/>
            <a:ext cx="6591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sz="6600" dirty="0"/>
          </a:p>
        </p:txBody>
      </p:sp>
      <p:pic>
        <p:nvPicPr>
          <p:cNvPr id="5" name="Picture 4" descr="A picture containing text, yellow, vector graphics, sport kite&#10;&#10;Description automatically generated">
            <a:extLst>
              <a:ext uri="{FF2B5EF4-FFF2-40B4-BE49-F238E27FC236}">
                <a16:creationId xmlns:a16="http://schemas.microsoft.com/office/drawing/2014/main" id="{ED9A91A1-60BA-46C0-A478-76018FF8686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75" y="2010326"/>
            <a:ext cx="1872158" cy="1872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C1BF2-2632-4AA5-8B1F-2F96CC0FE9D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44" y="4305903"/>
            <a:ext cx="1872158" cy="18721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FED567-B01A-4361-9DA9-07CDC5261E42}"/>
              </a:ext>
            </a:extLst>
          </p:cNvPr>
          <p:cNvSpPr/>
          <p:nvPr/>
        </p:nvSpPr>
        <p:spPr>
          <a:xfrm>
            <a:off x="7027397" y="2742621"/>
            <a:ext cx="22621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with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autism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69E39-3D65-4548-B842-3CA1305EA039}"/>
              </a:ext>
            </a:extLst>
          </p:cNvPr>
          <p:cNvSpPr/>
          <p:nvPr/>
        </p:nvSpPr>
        <p:spPr>
          <a:xfrm>
            <a:off x="6610399" y="4764929"/>
            <a:ext cx="31710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people with </a:t>
            </a:r>
          </a:p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head injury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9B4660-5946-3B47-8205-FEC4F73B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4157"/>
      </p:ext>
    </p:extLst>
  </p:cSld>
  <p:clrMapOvr>
    <a:masterClrMapping/>
  </p:clrMapOvr>
  <p:transition spd="slow" advTm="67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45E68-E6CF-45A2-A574-43F54DA3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29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EDD7DB-6470-484A-8A7A-25A59D46340B}"/>
              </a:ext>
            </a:extLst>
          </p:cNvPr>
          <p:cNvGrpSpPr/>
          <p:nvPr/>
        </p:nvGrpSpPr>
        <p:grpSpPr>
          <a:xfrm>
            <a:off x="581460" y="2455855"/>
            <a:ext cx="2066925" cy="2066925"/>
            <a:chOff x="566708" y="2863010"/>
            <a:chExt cx="2066925" cy="2066925"/>
          </a:xfrm>
        </p:grpSpPr>
        <p:pic>
          <p:nvPicPr>
            <p:cNvPr id="22541" name="Picture 347" descr="Shape&#10;&#10;Description automatically generated">
              <a:extLst>
                <a:ext uri="{FF2B5EF4-FFF2-40B4-BE49-F238E27FC236}">
                  <a16:creationId xmlns:a16="http://schemas.microsoft.com/office/drawing/2014/main" id="{C44112F9-937D-4782-9700-C8D77575A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08" y="2863010"/>
              <a:ext cx="2066925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49">
              <a:extLst>
                <a:ext uri="{FF2B5EF4-FFF2-40B4-BE49-F238E27FC236}">
                  <a16:creationId xmlns:a16="http://schemas.microsoft.com/office/drawing/2014/main" id="{CA5244D4-DB38-4D48-A700-458210476F06}"/>
                </a:ext>
              </a:extLst>
            </p:cNvPr>
            <p:cNvSpPr txBox="1"/>
            <p:nvPr/>
          </p:nvSpPr>
          <p:spPr>
            <a:xfrm rot="20591023">
              <a:off x="1158259" y="3133348"/>
              <a:ext cx="1039812" cy="140811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2600" b="1" i="1" dirty="0">
                  <a:solidFill>
                    <a:srgbClr val="2F5496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600" b="1" i="1" dirty="0">
                  <a:solidFill>
                    <a:srgbClr val="2F5496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Pages 1-24 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EDF4D-9F7F-4D7F-AA13-40E51A0F2EF1}"/>
              </a:ext>
            </a:extLst>
          </p:cNvPr>
          <p:cNvGrpSpPr/>
          <p:nvPr/>
        </p:nvGrpSpPr>
        <p:grpSpPr>
          <a:xfrm>
            <a:off x="577015" y="4910075"/>
            <a:ext cx="1990725" cy="1990725"/>
            <a:chOff x="577015" y="4910075"/>
            <a:chExt cx="1990725" cy="1990725"/>
          </a:xfrm>
        </p:grpSpPr>
        <p:pic>
          <p:nvPicPr>
            <p:cNvPr id="22537" name="Picture 35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E485F79-408B-4EE5-9557-C51916381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15" y="4910075"/>
              <a:ext cx="1990725" cy="199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353">
              <a:extLst>
                <a:ext uri="{FF2B5EF4-FFF2-40B4-BE49-F238E27FC236}">
                  <a16:creationId xmlns:a16="http://schemas.microsoft.com/office/drawing/2014/main" id="{2BECBA25-3256-4152-B37B-6E41CB0A7F57}"/>
                </a:ext>
              </a:extLst>
            </p:cNvPr>
            <p:cNvSpPr txBox="1"/>
            <p:nvPr/>
          </p:nvSpPr>
          <p:spPr>
            <a:xfrm>
              <a:off x="959602" y="5071510"/>
              <a:ext cx="1225550" cy="749300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0"/>
                </a:spcAft>
              </a:pPr>
              <a:r>
                <a:rPr lang="en-US" sz="1800" b="1" i="1" dirty="0">
                  <a:solidFill>
                    <a:srgbClr val="2F5496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400" i="1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page only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EAF5B0-5CF5-41C4-B5C5-2E8DE26AEB84}"/>
              </a:ext>
            </a:extLst>
          </p:cNvPr>
          <p:cNvGrpSpPr/>
          <p:nvPr/>
        </p:nvGrpSpPr>
        <p:grpSpPr>
          <a:xfrm>
            <a:off x="577015" y="116315"/>
            <a:ext cx="2071370" cy="2071370"/>
            <a:chOff x="385300" y="237458"/>
            <a:chExt cx="2071370" cy="2071370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AB10BE71-B7D2-43E6-9013-FA79B10E649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00" y="237458"/>
              <a:ext cx="2071370" cy="2071370"/>
            </a:xfrm>
            <a:prstGeom prst="rect">
              <a:avLst/>
            </a:prstGeom>
          </p:spPr>
        </p:pic>
        <p:sp>
          <p:nvSpPr>
            <p:cNvPr id="14" name="Text Box 348">
              <a:extLst>
                <a:ext uri="{FF2B5EF4-FFF2-40B4-BE49-F238E27FC236}">
                  <a16:creationId xmlns:a16="http://schemas.microsoft.com/office/drawing/2014/main" id="{BD378BED-92C2-40D8-9774-7618FC0E842A}"/>
                </a:ext>
              </a:extLst>
            </p:cNvPr>
            <p:cNvSpPr txBox="1"/>
            <p:nvPr/>
          </p:nvSpPr>
          <p:spPr>
            <a:xfrm rot="20591023">
              <a:off x="993443" y="520315"/>
              <a:ext cx="1039812" cy="140652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2600" b="1" i="1" dirty="0">
                  <a:solidFill>
                    <a:srgbClr val="2F5496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Info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600" b="1" i="1" dirty="0">
                  <a:solidFill>
                    <a:srgbClr val="2F5496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Pages 1-4 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41F154D-3AB5-4F57-B71B-F2F7CD35B5AB}"/>
              </a:ext>
            </a:extLst>
          </p:cNvPr>
          <p:cNvSpPr/>
          <p:nvPr/>
        </p:nvSpPr>
        <p:spPr>
          <a:xfrm>
            <a:off x="2804374" y="980210"/>
            <a:ext cx="9252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average information book had around 4 pages.</a:t>
            </a:r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0667D-A46A-497D-80BE-9687CA4B8F2F}"/>
              </a:ext>
            </a:extLst>
          </p:cNvPr>
          <p:cNvSpPr/>
          <p:nvPr/>
        </p:nvSpPr>
        <p:spPr>
          <a:xfrm>
            <a:off x="3419348" y="3271982"/>
            <a:ext cx="663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highest number of pages was 24.</a:t>
            </a:r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55622-4DA8-44F1-AE4A-0412EA2DB7FF}"/>
              </a:ext>
            </a:extLst>
          </p:cNvPr>
          <p:cNvSpPr/>
          <p:nvPr/>
        </p:nvSpPr>
        <p:spPr>
          <a:xfrm>
            <a:off x="3549581" y="5563754"/>
            <a:ext cx="6284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lowest number of pages was 1.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A2D141-87D0-5442-B2B1-49BFDD0D7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89322"/>
      </p:ext>
    </p:extLst>
  </p:cSld>
  <p:clrMapOvr>
    <a:masterClrMapping/>
  </p:clrMapOvr>
  <p:transition spd="slow" advTm="138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9AF07-8140-4963-9C6E-FD781C5F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3</a:t>
            </a:fld>
            <a:endParaRPr lang="en-GB"/>
          </a:p>
        </p:txBody>
      </p: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C3A0EC3E-9E7B-4730-A417-AE23E397FF1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9" y="136525"/>
            <a:ext cx="1575550" cy="15451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8515CE-8B53-4CBF-B39B-27E2B1653A29}"/>
              </a:ext>
            </a:extLst>
          </p:cNvPr>
          <p:cNvSpPr/>
          <p:nvPr/>
        </p:nvSpPr>
        <p:spPr>
          <a:xfrm>
            <a:off x="2514570" y="580998"/>
            <a:ext cx="35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a lot about:</a:t>
            </a:r>
            <a:endParaRPr lang="en-GB" sz="2800" dirty="0"/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9333EDC-EADF-421F-AF98-5F22D79B77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89" y="1688075"/>
            <a:ext cx="1575550" cy="1459345"/>
          </a:xfrm>
          <a:prstGeom prst="rect">
            <a:avLst/>
          </a:prstGeom>
        </p:spPr>
      </p:pic>
      <p:pic>
        <p:nvPicPr>
          <p:cNvPr id="6" name="Picture 5" descr="A picture containing microscope, hand glass, mirror&#10;&#10;Description automatically generated">
            <a:extLst>
              <a:ext uri="{FF2B5EF4-FFF2-40B4-BE49-F238E27FC236}">
                <a16:creationId xmlns:a16="http://schemas.microsoft.com/office/drawing/2014/main" id="{A82424DE-3732-4862-9081-FD650627FDB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89" y="3511729"/>
            <a:ext cx="1319377" cy="1207416"/>
          </a:xfrm>
          <a:prstGeom prst="rect">
            <a:avLst/>
          </a:prstGeom>
        </p:spPr>
      </p:pic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8034DEB5-8C39-4BA2-8D48-CE86404E613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14" y="4965178"/>
            <a:ext cx="1743825" cy="154513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6958BFF-1418-4AE0-902A-9B8941BA417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97" y="3806812"/>
            <a:ext cx="1470274" cy="14593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1D63EA-FA35-4012-85D5-EC9FF568979F}"/>
              </a:ext>
            </a:extLst>
          </p:cNvPr>
          <p:cNvSpPr/>
          <p:nvPr/>
        </p:nvSpPr>
        <p:spPr>
          <a:xfrm>
            <a:off x="8431366" y="4182443"/>
            <a:ext cx="33249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not much 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research.</a:t>
            </a:r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BAEE28-43AC-4E66-B423-0A3C95EAF699}"/>
              </a:ext>
            </a:extLst>
          </p:cNvPr>
          <p:cNvSpPr/>
          <p:nvPr/>
        </p:nvSpPr>
        <p:spPr>
          <a:xfrm>
            <a:off x="3554403" y="2334445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48F55-F017-453B-9D8B-D5F89A60A1EB}"/>
              </a:ext>
            </a:extLst>
          </p:cNvPr>
          <p:cNvSpPr/>
          <p:nvPr/>
        </p:nvSpPr>
        <p:spPr>
          <a:xfrm>
            <a:off x="3754778" y="3920833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  <a:endParaRPr lang="en-GB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789C39-C532-4EB8-BA55-005C07D6E94C}"/>
              </a:ext>
            </a:extLst>
          </p:cNvPr>
          <p:cNvSpPr/>
          <p:nvPr/>
        </p:nvSpPr>
        <p:spPr>
          <a:xfrm>
            <a:off x="3657951" y="5164078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money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matters.</a:t>
            </a:r>
            <a:endParaRPr lang="en-GB" sz="28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42B3A6E-09EE-504B-B119-44A9F60B2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83898"/>
      </p:ext>
    </p:extLst>
  </p:cSld>
  <p:clrMapOvr>
    <a:masterClrMapping/>
  </p:clrMapOvr>
  <p:transition spd="slow" advTm="93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BB1D05-0F13-4B9B-A90C-D035B32C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30</a:t>
            </a:fld>
            <a:endParaRPr lang="en-GB"/>
          </a:p>
        </p:txBody>
      </p:sp>
      <p:pic>
        <p:nvPicPr>
          <p:cNvPr id="24579" name="Picture 358" descr="Chart, pie chart&#10;&#10;Description automatically generated">
            <a:extLst>
              <a:ext uri="{FF2B5EF4-FFF2-40B4-BE49-F238E27FC236}">
                <a16:creationId xmlns:a16="http://schemas.microsoft.com/office/drawing/2014/main" id="{56461543-6876-4AE2-B1D7-55A9BD9C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4" y="336172"/>
            <a:ext cx="2205037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35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9C9B6D-E915-40EC-BCEF-EF461DA8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8" y="3849632"/>
            <a:ext cx="2581803" cy="258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383F9D-F872-4A57-8196-16128D2CF7E3}"/>
              </a:ext>
            </a:extLst>
          </p:cNvPr>
          <p:cNvSpPr/>
          <p:nvPr/>
        </p:nvSpPr>
        <p:spPr>
          <a:xfrm>
            <a:off x="3577577" y="1250735"/>
            <a:ext cx="6848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Just over half of the information sheets</a:t>
            </a:r>
            <a:endParaRPr lang="en-GB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14AE8-2688-40D6-BD40-1626E4F2E81A}"/>
              </a:ext>
            </a:extLst>
          </p:cNvPr>
          <p:cNvSpPr/>
          <p:nvPr/>
        </p:nvSpPr>
        <p:spPr>
          <a:xfrm>
            <a:off x="4341924" y="4696496"/>
            <a:ext cx="2590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used pictures.</a:t>
            </a:r>
            <a:endParaRPr lang="en-GB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6C9F29-BD0E-784E-B488-B5CCDC31F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9450"/>
      </p:ext>
    </p:extLst>
  </p:cSld>
  <p:clrMapOvr>
    <a:masterClrMapping/>
  </p:clrMapOvr>
  <p:transition spd="slow" advTm="52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5F467-E900-4613-AB10-5325A1B0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31</a:t>
            </a:fld>
            <a:endParaRPr lang="en-GB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29A431-F78A-4A81-8B88-EE30AFC6D11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03" y="552484"/>
            <a:ext cx="2710651" cy="2746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F52AF-611F-4BA7-8B13-6E69474857FF}"/>
              </a:ext>
            </a:extLst>
          </p:cNvPr>
          <p:cNvSpPr txBox="1"/>
          <p:nvPr/>
        </p:nvSpPr>
        <p:spPr>
          <a:xfrm>
            <a:off x="5436871" y="971650"/>
            <a:ext cx="47103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told us what they think about them.</a:t>
            </a:r>
            <a:endParaRPr lang="en-GB" sz="2800" dirty="0"/>
          </a:p>
        </p:txBody>
      </p:sp>
      <p:pic>
        <p:nvPicPr>
          <p:cNvPr id="7" name="Picture 6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1FC579C7-2919-B741-B360-276E5C5F9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03" y="3702269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195EF-62A1-1746-9AA4-5B34DA10A27F}"/>
              </a:ext>
            </a:extLst>
          </p:cNvPr>
          <p:cNvSpPr txBox="1"/>
          <p:nvPr/>
        </p:nvSpPr>
        <p:spPr>
          <a:xfrm>
            <a:off x="5436871" y="4355059"/>
            <a:ext cx="5561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 to Part 3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findings.</a:t>
            </a:r>
            <a:endParaRPr lang="en-GB" sz="2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F92288-142A-1348-8C0F-32EB9388A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2975"/>
      </p:ext>
    </p:extLst>
  </p:cSld>
  <p:clrMapOvr>
    <a:masterClrMapping/>
  </p:clrMapOvr>
  <p:transition spd="slow" advTm="77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B3BA45-B6C1-4EDB-94CE-22EEB447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4</a:t>
            </a:fld>
            <a:endParaRPr lang="en-GB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938426B-B2E5-4A5E-BB70-0C81C3C401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9" y="319088"/>
            <a:ext cx="1842770" cy="18427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A806EF-A29F-480F-84B5-8ABA35285910}"/>
              </a:ext>
            </a:extLst>
          </p:cNvPr>
          <p:cNvSpPr/>
          <p:nvPr/>
        </p:nvSpPr>
        <p:spPr>
          <a:xfrm>
            <a:off x="4014758" y="978863"/>
            <a:ext cx="6801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not a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balance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between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5D7A5-2AC8-461B-99E0-382B926A05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09" y="2692717"/>
            <a:ext cx="1808480" cy="180848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EBB216C-C694-4D04-9559-37495E2C583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66" y="5124421"/>
            <a:ext cx="1506855" cy="15068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9EE017-D582-442F-91EE-DCED9C46F1C8}"/>
              </a:ext>
            </a:extLst>
          </p:cNvPr>
          <p:cNvSpPr/>
          <p:nvPr/>
        </p:nvSpPr>
        <p:spPr>
          <a:xfrm>
            <a:off x="4014758" y="3262807"/>
            <a:ext cx="2779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9A7D6-2F40-4080-AA11-CA27B19117AF}"/>
              </a:ext>
            </a:extLst>
          </p:cNvPr>
          <p:cNvSpPr/>
          <p:nvPr/>
        </p:nvSpPr>
        <p:spPr>
          <a:xfrm>
            <a:off x="4014758" y="5616238"/>
            <a:ext cx="2941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empowerment.</a:t>
            </a:r>
            <a:r>
              <a:rPr lang="en-US" sz="28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EAA2DC-8401-CE45-9DE8-E6BBCD16B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7766"/>
      </p:ext>
    </p:extLst>
  </p:cSld>
  <p:clrMapOvr>
    <a:masterClrMapping/>
  </p:clrMapOvr>
  <p:transition spd="slow" advTm="62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C8792-9AF5-4C0E-98F7-3A0E7392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5</a:t>
            </a:fld>
            <a:endParaRPr lang="en-GB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733D3D5-72D1-4892-867A-0514452EBE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22" y="476107"/>
            <a:ext cx="1316990" cy="1316990"/>
          </a:xfrm>
          <a:prstGeom prst="rect">
            <a:avLst/>
          </a:prstGeom>
        </p:spPr>
      </p:pic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88C5DF1-50AD-4CF6-AC77-A88905105C7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84" y="2673667"/>
            <a:ext cx="1510665" cy="1510665"/>
          </a:xfrm>
          <a:prstGeom prst="rect">
            <a:avLst/>
          </a:prstGeom>
        </p:spPr>
      </p:pic>
      <p:pic>
        <p:nvPicPr>
          <p:cNvPr id="5" name="Picture 4" descr="A person wearing a pink shirt&#10;&#10;Description automatically generated with medium confidence">
            <a:extLst>
              <a:ext uri="{FF2B5EF4-FFF2-40B4-BE49-F238E27FC236}">
                <a16:creationId xmlns:a16="http://schemas.microsoft.com/office/drawing/2014/main" id="{E6E51DEE-874C-4231-A8C0-2D13E34166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79" y="4959261"/>
            <a:ext cx="1677670" cy="1677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927329-6D2E-404B-9E81-363E7942029F}"/>
              </a:ext>
            </a:extLst>
          </p:cNvPr>
          <p:cNvSpPr/>
          <p:nvPr/>
        </p:nvSpPr>
        <p:spPr>
          <a:xfrm>
            <a:off x="3725310" y="970655"/>
            <a:ext cx="7018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Having another person 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(consultee)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</a:t>
            </a:r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81D57-ED8D-45AF-8018-5B6FCECAAA04}"/>
              </a:ext>
            </a:extLst>
          </p:cNvPr>
          <p:cNvSpPr/>
          <p:nvPr/>
        </p:nvSpPr>
        <p:spPr>
          <a:xfrm>
            <a:off x="3831834" y="3179597"/>
            <a:ext cx="3746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 person thinks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60EBB4-6344-4E33-B87D-E1F7D7B3F5C8}"/>
              </a:ext>
            </a:extLst>
          </p:cNvPr>
          <p:cNvSpPr/>
          <p:nvPr/>
        </p:nvSpPr>
        <p:spPr>
          <a:xfrm>
            <a:off x="4018060" y="5625735"/>
            <a:ext cx="2230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not good.</a:t>
            </a:r>
            <a:endParaRPr lang="en-GB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36CA6E-59F3-AA44-A22E-DFFE2007A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83247"/>
      </p:ext>
    </p:extLst>
  </p:cSld>
  <p:clrMapOvr>
    <a:masterClrMapping/>
  </p:clrMapOvr>
  <p:transition spd="slow" advTm="89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A67B1-3FA9-4C04-A1AA-E8CF892B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BA9E8-FE35-41AE-96E1-4EF29B256B31}"/>
              </a:ext>
            </a:extLst>
          </p:cNvPr>
          <p:cNvSpPr/>
          <p:nvPr/>
        </p:nvSpPr>
        <p:spPr>
          <a:xfrm>
            <a:off x="3272742" y="533885"/>
            <a:ext cx="7170553" cy="571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on a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Ethics Committee</a:t>
            </a:r>
            <a:endParaRPr lang="en-GB" sz="2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A88042-5C9F-4AD6-992B-95C09B170355}"/>
              </a:ext>
            </a:extLst>
          </p:cNvPr>
          <p:cNvGrpSpPr/>
          <p:nvPr/>
        </p:nvGrpSpPr>
        <p:grpSpPr>
          <a:xfrm>
            <a:off x="786298" y="-20431"/>
            <a:ext cx="1912305" cy="1912305"/>
            <a:chOff x="646360" y="978676"/>
            <a:chExt cx="2071370" cy="20713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4F75B7-38D6-4D54-8D69-1752CA639FE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60" y="978676"/>
              <a:ext cx="2071370" cy="2071370"/>
            </a:xfrm>
            <a:prstGeom prst="rect">
              <a:avLst/>
            </a:prstGeom>
          </p:spPr>
        </p:pic>
        <p:sp>
          <p:nvSpPr>
            <p:cNvPr id="4" name="Text Box 262">
              <a:extLst>
                <a:ext uri="{FF2B5EF4-FFF2-40B4-BE49-F238E27FC236}">
                  <a16:creationId xmlns:a16="http://schemas.microsoft.com/office/drawing/2014/main" id="{0F66C373-E694-4600-87E7-4E819B053C06}"/>
                </a:ext>
              </a:extLst>
            </p:cNvPr>
            <p:cNvSpPr txBox="1"/>
            <p:nvPr/>
          </p:nvSpPr>
          <p:spPr>
            <a:xfrm>
              <a:off x="1395660" y="1249610"/>
              <a:ext cx="613762" cy="40767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endParaRPr lang="en-US" sz="1200" i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group of people in a car&#10;&#10;Description automatically generated">
              <a:extLst>
                <a:ext uri="{FF2B5EF4-FFF2-40B4-BE49-F238E27FC236}">
                  <a16:creationId xmlns:a16="http://schemas.microsoft.com/office/drawing/2014/main" id="{6174CB18-CD92-42C4-BAB6-6B0E3101220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047" y="1255006"/>
              <a:ext cx="442589" cy="402274"/>
            </a:xfrm>
            <a:prstGeom prst="rect">
              <a:avLst/>
            </a:prstGeom>
          </p:spPr>
        </p:pic>
      </p:grpSp>
      <p:pic>
        <p:nvPicPr>
          <p:cNvPr id="8" name="Picture 7" descr="A person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2BF1F9CB-1893-4F9F-B370-8BCAD025C1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5" y="2041156"/>
            <a:ext cx="1536488" cy="1383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2A0F4-5904-4CDD-BBD3-A2178B20E95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5" y="3663597"/>
            <a:ext cx="1536488" cy="1269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FBF569-EE70-4604-B2CA-EE0FC2832C96}"/>
              </a:ext>
            </a:extLst>
          </p:cNvPr>
          <p:cNvSpPr/>
          <p:nvPr/>
        </p:nvSpPr>
        <p:spPr>
          <a:xfrm>
            <a:off x="3272742" y="2513718"/>
            <a:ext cx="2981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decide whether</a:t>
            </a:r>
            <a:endParaRPr lang="en-GB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EF15E-FBD2-42A1-85FF-FBDF736B35D6}"/>
              </a:ext>
            </a:extLst>
          </p:cNvPr>
          <p:cNvSpPr/>
          <p:nvPr/>
        </p:nvSpPr>
        <p:spPr>
          <a:xfrm>
            <a:off x="3272742" y="3953227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project </a:t>
            </a:r>
            <a:endParaRPr lang="en-GB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987CA-D93C-2547-91C6-8E592C02951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3" y="5354011"/>
            <a:ext cx="1514828" cy="12693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EC1A7B-FF1A-BF4D-A08E-856B1D6E1390}"/>
              </a:ext>
            </a:extLst>
          </p:cNvPr>
          <p:cNvSpPr/>
          <p:nvPr/>
        </p:nvSpPr>
        <p:spPr>
          <a:xfrm>
            <a:off x="3272742" y="5727055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and sound.</a:t>
            </a:r>
            <a:endParaRPr lang="en-GB" sz="28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065F55-8345-4745-9064-1B37041E4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94193"/>
      </p:ext>
    </p:extLst>
  </p:cSld>
  <p:clrMapOvr>
    <a:masterClrMapping/>
  </p:clrMapOvr>
  <p:transition spd="slow" advTm="66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CD2B5-6F19-4CAA-ABE6-253C82F7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068D3-EDB7-4528-857B-5100CDD6BA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2" y="1700323"/>
            <a:ext cx="1496352" cy="1536411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C9ADC8AA-0391-4060-89FB-3387B810D3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2" y="3236734"/>
            <a:ext cx="1687194" cy="16117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3B817B-37BD-4BDB-AEDD-644E86081EED}"/>
              </a:ext>
            </a:extLst>
          </p:cNvPr>
          <p:cNvGrpSpPr/>
          <p:nvPr/>
        </p:nvGrpSpPr>
        <p:grpSpPr>
          <a:xfrm>
            <a:off x="777766" y="5087007"/>
            <a:ext cx="1828800" cy="1536411"/>
            <a:chOff x="462597" y="4347845"/>
            <a:chExt cx="2008505" cy="2008505"/>
          </a:xfrm>
        </p:grpSpPr>
        <p:pic>
          <p:nvPicPr>
            <p:cNvPr id="6" name="Picture 5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680D8BF8-9120-4FC7-8825-A1BBF7897F6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7" name="Text Box 251">
              <a:extLst>
                <a:ext uri="{FF2B5EF4-FFF2-40B4-BE49-F238E27FC236}">
                  <a16:creationId xmlns:a16="http://schemas.microsoft.com/office/drawing/2014/main" id="{03A222C6-D80A-48A9-9A47-208F62574DA7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25C2115-AFD2-4D5B-8016-485B4AD49A13}"/>
              </a:ext>
            </a:extLst>
          </p:cNvPr>
          <p:cNvSpPr/>
          <p:nvPr/>
        </p:nvSpPr>
        <p:spPr>
          <a:xfrm>
            <a:off x="3732214" y="2173892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makes it difficult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421459-50F8-410F-9F39-68C8AC33BF85}"/>
              </a:ext>
            </a:extLst>
          </p:cNvPr>
          <p:cNvSpPr/>
          <p:nvPr/>
        </p:nvSpPr>
        <p:spPr>
          <a:xfrm>
            <a:off x="3732214" y="3780995"/>
            <a:ext cx="277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8E894-F655-4D51-B3E4-8BC60B2CBEA0}"/>
              </a:ext>
            </a:extLst>
          </p:cNvPr>
          <p:cNvSpPr/>
          <p:nvPr/>
        </p:nvSpPr>
        <p:spPr>
          <a:xfrm>
            <a:off x="3732214" y="540224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include people with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capacity and communication  difficulties.</a:t>
            </a:r>
            <a:endParaRPr lang="en-GB" sz="2800" dirty="0"/>
          </a:p>
        </p:txBody>
      </p:sp>
      <p:pic>
        <p:nvPicPr>
          <p:cNvPr id="11" name="Picture 10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30D5CC24-0DB5-8E4A-BC4D-83227CAA1C5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6" y="87717"/>
            <a:ext cx="1828800" cy="16117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85CAAC-6D4B-9843-8E6E-A99C4B00F6FB}"/>
              </a:ext>
            </a:extLst>
          </p:cNvPr>
          <p:cNvSpPr/>
          <p:nvPr/>
        </p:nvSpPr>
        <p:spPr>
          <a:xfrm>
            <a:off x="3732214" y="847121"/>
            <a:ext cx="4193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the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not clear.</a:t>
            </a:r>
            <a:endParaRPr lang="en-GB" sz="28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C775917-8AD9-B546-A3C5-59DE7278E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33082"/>
      </p:ext>
    </p:extLst>
  </p:cSld>
  <p:clrMapOvr>
    <a:masterClrMapping/>
  </p:clrMapOvr>
  <p:transition spd="slow" advTm="92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47C7CF-B521-4D75-91FC-FC2B2889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8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7BEB85-29CC-4B87-92CA-E90CDDB1AA02}"/>
              </a:ext>
            </a:extLst>
          </p:cNvPr>
          <p:cNvSpPr/>
          <p:nvPr/>
        </p:nvSpPr>
        <p:spPr>
          <a:xfrm>
            <a:off x="4098339" y="218912"/>
            <a:ext cx="355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advice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6" name="Picture 9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C4421B-2457-4466-9063-D8401EE7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3" y="2926477"/>
            <a:ext cx="14954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8C4817-2A43-4483-B2AF-35FDF857B406}"/>
              </a:ext>
            </a:extLst>
          </p:cNvPr>
          <p:cNvSpPr/>
          <p:nvPr/>
        </p:nvSpPr>
        <p:spPr>
          <a:xfrm>
            <a:off x="6994525" y="9663113"/>
            <a:ext cx="584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A5CFF5-7000-47C9-AB46-20AB25057330}"/>
              </a:ext>
            </a:extLst>
          </p:cNvPr>
          <p:cNvGrpSpPr/>
          <p:nvPr/>
        </p:nvGrpSpPr>
        <p:grpSpPr>
          <a:xfrm>
            <a:off x="263592" y="877455"/>
            <a:ext cx="1712990" cy="1750292"/>
            <a:chOff x="2952248" y="3659188"/>
            <a:chExt cx="1371600" cy="1371600"/>
          </a:xfrm>
        </p:grpSpPr>
        <p:pic>
          <p:nvPicPr>
            <p:cNvPr id="5127" name="Picture 10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B3E6B2AF-30C9-458A-8893-741D20955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248" y="365918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A816EA-A0FE-40BA-8176-68443617D46A}"/>
                </a:ext>
              </a:extLst>
            </p:cNvPr>
            <p:cNvSpPr/>
            <p:nvPr/>
          </p:nvSpPr>
          <p:spPr>
            <a:xfrm>
              <a:off x="3485118" y="3949707"/>
              <a:ext cx="631825" cy="222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6B6D06C-88DC-4BA8-8980-B2A1E196DDF3}"/>
              </a:ext>
            </a:extLst>
          </p:cNvPr>
          <p:cNvSpPr/>
          <p:nvPr/>
        </p:nvSpPr>
        <p:spPr>
          <a:xfrm>
            <a:off x="1895737" y="1645305"/>
            <a:ext cx="886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14</a:t>
            </a:r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10B3E7-BE76-4A36-BA00-E2A382788806}"/>
              </a:ext>
            </a:extLst>
          </p:cNvPr>
          <p:cNvSpPr/>
          <p:nvPr/>
        </p:nvSpPr>
        <p:spPr>
          <a:xfrm>
            <a:off x="3427755" y="1464221"/>
            <a:ext cx="7387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were 14  advice documents on the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Health Research Authority website.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50131-9826-49F9-BEEC-AC56929AA040}"/>
              </a:ext>
            </a:extLst>
          </p:cNvPr>
          <p:cNvSpPr/>
          <p:nvPr/>
        </p:nvSpPr>
        <p:spPr>
          <a:xfrm>
            <a:off x="3332106" y="3521975"/>
            <a:ext cx="6870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mainly talked about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safety issues.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2444D9-45B4-4D25-8324-9A4F03E1A270}"/>
              </a:ext>
            </a:extLst>
          </p:cNvPr>
          <p:cNvSpPr/>
          <p:nvPr/>
        </p:nvSpPr>
        <p:spPr>
          <a:xfrm>
            <a:off x="3332106" y="5188151"/>
            <a:ext cx="57983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people understanding and </a:t>
            </a:r>
          </a:p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making decisions.</a:t>
            </a:r>
            <a:endParaRPr lang="en-GB" sz="2800" dirty="0"/>
          </a:p>
        </p:txBody>
      </p:sp>
      <p:pic>
        <p:nvPicPr>
          <p:cNvPr id="19" name="Picture 18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75871D20-3C2B-472A-88AC-65C99E77F85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3" y="4689475"/>
            <a:ext cx="1609725" cy="16097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7834FD-A399-0C4C-B9F9-780E63C3A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5099"/>
      </p:ext>
    </p:extLst>
  </p:cSld>
  <p:clrMapOvr>
    <a:masterClrMapping/>
  </p:clrMapOvr>
  <p:transition spd="slow" advTm="143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29946-53DF-4A2A-A42A-66EC4FDF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90">
            <a:extLst>
              <a:ext uri="{FF2B5EF4-FFF2-40B4-BE49-F238E27FC236}">
                <a16:creationId xmlns:a16="http://schemas.microsoft.com/office/drawing/2014/main" id="{343602CA-3645-41F9-A214-C17F6AC0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5" y="168559"/>
            <a:ext cx="2045309" cy="20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6" descr="A person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1094E76D-5EA8-419E-980C-9745C1B1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58485"/>
            <a:ext cx="1962990" cy="19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2C30F-74DB-44C3-B74A-CD101E1B26E6}"/>
              </a:ext>
            </a:extLst>
          </p:cNvPr>
          <p:cNvSpPr/>
          <p:nvPr/>
        </p:nvSpPr>
        <p:spPr>
          <a:xfrm>
            <a:off x="3407170" y="1233231"/>
            <a:ext cx="7213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was a lot about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protecting 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</a:t>
            </a:r>
            <a:endParaRPr lang="en-GB" sz="2800" dirty="0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0077EC1-9408-4561-9E88-25C958DC63B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0" y="2669117"/>
            <a:ext cx="1889098" cy="18890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F5957B-B1D7-4F73-8FBE-C2283860BA51}"/>
              </a:ext>
            </a:extLst>
          </p:cNvPr>
          <p:cNvSpPr/>
          <p:nvPr/>
        </p:nvSpPr>
        <p:spPr>
          <a:xfrm>
            <a:off x="3429821" y="3429000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making sure they are safe.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3CCFF2-15A7-4949-85A8-FAB1336F16AB}"/>
              </a:ext>
            </a:extLst>
          </p:cNvPr>
          <p:cNvSpPr/>
          <p:nvPr/>
        </p:nvSpPr>
        <p:spPr>
          <a:xfrm>
            <a:off x="3578577" y="517046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described the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ways </a:t>
            </a:r>
            <a:r>
              <a:rPr lang="en-US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giving information.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795F2D-E58E-AE43-885C-56CC4C527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7414"/>
      </p:ext>
    </p:extLst>
  </p:cSld>
  <p:clrMapOvr>
    <a:masterClrMapping/>
  </p:clrMapOvr>
  <p:transition spd="slow" advTm="99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F76EDD-88E1-4143-A248-BA362AFE7ACF}">
  <we:reference id="wa104178141" version="3.10.0.197" store="en-US" storeType="OMEX"/>
  <we:alternateReferences>
    <we:reference id="WA104178141" version="3.10.0.19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2707</TotalTime>
  <Words>611</Words>
  <Application>Microsoft Macintosh PowerPoint</Application>
  <PresentationFormat>Widescreen</PresentationFormat>
  <Paragraphs>171</Paragraphs>
  <Slides>31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East Anglia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Jones (ARM)</dc:creator>
  <cp:lastModifiedBy>Karen Bunning (HSC - Staff)</cp:lastModifiedBy>
  <cp:revision>208</cp:revision>
  <dcterms:created xsi:type="dcterms:W3CDTF">2015-02-16T14:40:57Z</dcterms:created>
  <dcterms:modified xsi:type="dcterms:W3CDTF">2021-09-28T14:50:44Z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1801161829</vt:i4>
  </property>
  <property fmtid="{D5CDD505-2E9C-101B-9397-08002B2CF9AE}" pid="3" name="_NewReviewCycle">
    <vt:lpwstr/>
  </property>
  <property fmtid="{D5CDD505-2E9C-101B-9397-08002B2CF9AE}" pid="4" name="_EmailSubject">
    <vt:lpwstr>Advisory Group presentation draft</vt:lpwstr>
  </property>
  <property fmtid="{D5CDD505-2E9C-101B-9397-08002B2CF9AE}" pid="5" name="_AuthorEmail">
    <vt:lpwstr>H.Ryan@uea.ac.uk</vt:lpwstr>
  </property>
  <property fmtid="{D5CDD505-2E9C-101B-9397-08002B2CF9AE}" pid="6" name="_AuthorEmailDisplayName">
    <vt:lpwstr>Hayley Ryan (HSC - Staff)</vt:lpwstr>
  </property>
</Properties>
</file>