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1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3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6438"/>
  </p:normalViewPr>
  <p:slideViewPr>
    <p:cSldViewPr snapToGrid="0">
      <p:cViewPr varScale="1">
        <p:scale>
          <a:sx n="95" d="100"/>
          <a:sy n="95" d="100"/>
        </p:scale>
        <p:origin x="7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592E1-15A2-D04B-AE62-09A1B89E2644}" type="datetimeFigureOut">
              <a:rPr lang="en-US" smtClean="0"/>
              <a:t>10/9/24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0F1D7-4857-DF40-9DB8-87615D0E4752}" type="slidenum">
              <a:rPr lang="en-US" smtClean="0"/>
              <a:t>‹#›</a:t>
            </a:fld>
            <a:endParaRPr lang="en-US"/>
          </a:p>
        </p:txBody>
      </p:sp>
    </p:spTree>
    <p:extLst>
      <p:ext uri="{BB962C8B-B14F-4D97-AF65-F5344CB8AC3E}">
        <p14:creationId xmlns:p14="http://schemas.microsoft.com/office/powerpoint/2010/main" val="18358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Criitical</a:t>
            </a:r>
            <a:r>
              <a:rPr lang="en-GB" dirty="0"/>
              <a:t> creativity is a paradigm or landscape if you like, for action-oriented practice development and research. (</a:t>
            </a:r>
            <a:r>
              <a:rPr lang="en-US" dirty="0"/>
              <a:t>https://</a:t>
            </a:r>
            <a:r>
              <a:rPr lang="en-US" dirty="0" err="1"/>
              <a:t>www.cpcpr.org</a:t>
            </a:r>
            <a:r>
              <a:rPr lang="en-US" dirty="0"/>
              <a:t>/_files/</a:t>
            </a:r>
            <a:r>
              <a:rPr lang="en-US" dirty="0" err="1"/>
              <a:t>ugd</a:t>
            </a:r>
            <a:r>
              <a:rPr lang="en-US" dirty="0"/>
              <a:t>/26205d_f2fe903feb034753b3b789db2c72c5ad.pdf)</a:t>
            </a:r>
          </a:p>
          <a:p>
            <a:pPr marL="0" indent="0">
              <a:buNone/>
            </a:pPr>
            <a:endParaRPr lang="en-GB" dirty="0"/>
          </a:p>
          <a:p>
            <a:pPr marL="0" indent="0">
              <a:buNone/>
            </a:pPr>
            <a:endParaRPr lang="en-GB" dirty="0"/>
          </a:p>
          <a:p>
            <a:pPr marL="0" indent="0">
              <a:buNone/>
            </a:pPr>
            <a:r>
              <a:rPr lang="en-GB" dirty="0"/>
              <a:t>Human flourishing focuses on maximising individuals’ achievement of their potential for growth and development as they change the circumstances and relations of their lives. People are helped to flourish (i.e. grow, develop, thrive) during the change experience in addition to an intended outcome of wellbeing for the beneficiaries of the work. </a:t>
            </a:r>
          </a:p>
          <a:p>
            <a:pPr marL="0" indent="0">
              <a:buNone/>
            </a:pPr>
            <a:endParaRPr lang="en-GB" dirty="0"/>
          </a:p>
          <a:p>
            <a:pPr marL="0" indent="0">
              <a:buNone/>
            </a:pPr>
            <a:r>
              <a:rPr lang="en-GB" dirty="0"/>
              <a:t>Flourishing is supported through contemporary facilitation strategies, connecting with beauty and nature and blending with ancient, indigenous and spiritual traditions (c.f., Senge et al 2005) and active learning (Dewing 2008).</a:t>
            </a:r>
            <a:endParaRPr lang="en-US" dirty="0"/>
          </a:p>
          <a:p>
            <a:endParaRPr lang="en-US" dirty="0"/>
          </a:p>
        </p:txBody>
      </p:sp>
      <p:sp>
        <p:nvSpPr>
          <p:cNvPr id="4" name="Slide Number Placeholder 3"/>
          <p:cNvSpPr>
            <a:spLocks noGrp="1"/>
          </p:cNvSpPr>
          <p:nvPr>
            <p:ph type="sldNum" sz="quarter" idx="5"/>
          </p:nvPr>
        </p:nvSpPr>
        <p:spPr/>
        <p:txBody>
          <a:bodyPr/>
          <a:lstStyle/>
          <a:p>
            <a:fld id="{1253BD1B-4B33-9845-A688-0D23D8F660F3}" type="slidenum">
              <a:rPr lang="en-US" smtClean="0"/>
              <a:t>1</a:t>
            </a:fld>
            <a:endParaRPr lang="en-US"/>
          </a:p>
        </p:txBody>
      </p:sp>
    </p:spTree>
    <p:extLst>
      <p:ext uri="{BB962C8B-B14F-4D97-AF65-F5344CB8AC3E}">
        <p14:creationId xmlns:p14="http://schemas.microsoft.com/office/powerpoint/2010/main" val="127881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2734-50F0-1EAE-33B6-5288477005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3E75B8F-176B-9E32-80D6-EC3B1270F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5F16F2-5C50-A4DC-B668-B5D61E08C187}"/>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5" name="Footer Placeholder 4">
            <a:extLst>
              <a:ext uri="{FF2B5EF4-FFF2-40B4-BE49-F238E27FC236}">
                <a16:creationId xmlns:a16="http://schemas.microsoft.com/office/drawing/2014/main" id="{1A7DBDAF-F07C-6B40-1F19-7F570F02F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EBC27-0A21-00D2-3C7F-35399A9F8024}"/>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126935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6B3C-AAF7-3394-5976-A90CAF1D9E1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78D1E7-1B7C-2807-8448-AD146DC02A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218321-C2D8-676B-BAD5-63885095C56D}"/>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5" name="Footer Placeholder 4">
            <a:extLst>
              <a:ext uri="{FF2B5EF4-FFF2-40B4-BE49-F238E27FC236}">
                <a16:creationId xmlns:a16="http://schemas.microsoft.com/office/drawing/2014/main" id="{F771E2E2-D339-17EF-13F3-6F81B6718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E6A68-2DB7-45DD-3AB3-2BD6B9BB2ACF}"/>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8297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8D789C-4544-12FB-769D-B22764D1263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F0F3602-A3B9-7A23-F25A-E7BD7AD92F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185EC6-7F29-6017-3D87-33D66412CD59}"/>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5" name="Footer Placeholder 4">
            <a:extLst>
              <a:ext uri="{FF2B5EF4-FFF2-40B4-BE49-F238E27FC236}">
                <a16:creationId xmlns:a16="http://schemas.microsoft.com/office/drawing/2014/main" id="{00BCFCE1-74F1-B20C-1183-251A013D1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B8F01-3523-B5E0-5F92-803B4CEAB0F8}"/>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13726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621F-41AB-C0BF-106C-009B9FFD12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0917F3-571E-20F2-7908-DB3DE07BACA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4339BD-4139-B606-FB65-F36A4E95DFC5}"/>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5" name="Footer Placeholder 4">
            <a:extLst>
              <a:ext uri="{FF2B5EF4-FFF2-40B4-BE49-F238E27FC236}">
                <a16:creationId xmlns:a16="http://schemas.microsoft.com/office/drawing/2014/main" id="{D6B6861C-CBF7-54E2-E3EA-7DCA58A37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23DD3-1699-E80E-5B82-956B0C647ACE}"/>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24006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F66A-57CC-E642-14DA-52745019DD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C50DE64-04B7-AE6D-5692-2A7F5286BE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1B01B94-AE1F-EA59-89B5-07316E21E14E}"/>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5" name="Footer Placeholder 4">
            <a:extLst>
              <a:ext uri="{FF2B5EF4-FFF2-40B4-BE49-F238E27FC236}">
                <a16:creationId xmlns:a16="http://schemas.microsoft.com/office/drawing/2014/main" id="{869125CB-307D-517C-5D39-7176D3B71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52194-0852-0290-89EF-752F13A245BB}"/>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310426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0E76-26A9-2E26-BBC3-305917140B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5085DA-E560-A92D-9FEB-6FA71896FC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9CB6948-0490-9FF0-AACA-EFBD1BB37CC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9076DC2-2D71-5359-015D-CC413D848624}"/>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6" name="Footer Placeholder 5">
            <a:extLst>
              <a:ext uri="{FF2B5EF4-FFF2-40B4-BE49-F238E27FC236}">
                <a16:creationId xmlns:a16="http://schemas.microsoft.com/office/drawing/2014/main" id="{12BA3EED-BF82-35E9-DAD5-666A1A089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97DA3-4DDE-F23D-4777-F94DB5A415CD}"/>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190254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02BD-E1C2-E0DF-E9AA-4B91E029813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2F5B31-13CB-92FE-0B42-D5C8C4D68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57FAF6E-0607-49F1-9A09-F433104E86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EF372CE-9CCD-8CF2-CF70-14E8189DF3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9BAB24-18CE-33C8-D875-6FC3FFEB03E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422683-E152-0581-FB0E-0602F02A0A6C}"/>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8" name="Footer Placeholder 7">
            <a:extLst>
              <a:ext uri="{FF2B5EF4-FFF2-40B4-BE49-F238E27FC236}">
                <a16:creationId xmlns:a16="http://schemas.microsoft.com/office/drawing/2014/main" id="{55E0E0B2-F917-3945-DB25-174AC693D3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859C8B-16D7-7E31-717F-C3F1BA1C089D}"/>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359499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0A24-69B2-BD9C-9C76-A5A03E6AAC9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568EF2-46C0-2898-471B-D7F8BE0E2910}"/>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4" name="Footer Placeholder 3">
            <a:extLst>
              <a:ext uri="{FF2B5EF4-FFF2-40B4-BE49-F238E27FC236}">
                <a16:creationId xmlns:a16="http://schemas.microsoft.com/office/drawing/2014/main" id="{6BDE8648-7FE9-EB02-F64F-6B61A47076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25B5C2-6981-2E43-C8B1-4C36C8162490}"/>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20319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DED350-3055-650D-DD10-179606B650A0}"/>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3" name="Footer Placeholder 2">
            <a:extLst>
              <a:ext uri="{FF2B5EF4-FFF2-40B4-BE49-F238E27FC236}">
                <a16:creationId xmlns:a16="http://schemas.microsoft.com/office/drawing/2014/main" id="{4215EB92-1556-4FDA-0CB1-2F8E4E4AC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AE3C93-D15E-756F-1817-4F0F4D670CED}"/>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31840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336D-15E1-0B21-927D-F8D86177C5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741993D-596B-C460-ED02-3DFF95A582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13BFA09-BD3F-F181-CF1E-AB06FC310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62B473-9E61-6339-7114-6C6B4577F80A}"/>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6" name="Footer Placeholder 5">
            <a:extLst>
              <a:ext uri="{FF2B5EF4-FFF2-40B4-BE49-F238E27FC236}">
                <a16:creationId xmlns:a16="http://schemas.microsoft.com/office/drawing/2014/main" id="{1952833E-A24E-612C-10A8-C07160F24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E37F7-E9DD-7DCF-94DD-5E74C09C83B4}"/>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40421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773D-0912-2289-06E0-7065743D61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CAA275C-9293-C157-A0A0-29A24F8DE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D934D4-F1E6-283C-3E97-A6110A68D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A58898-03D3-6D29-00FB-A39ED76F7052}"/>
              </a:ext>
            </a:extLst>
          </p:cNvPr>
          <p:cNvSpPr>
            <a:spLocks noGrp="1"/>
          </p:cNvSpPr>
          <p:nvPr>
            <p:ph type="dt" sz="half" idx="10"/>
          </p:nvPr>
        </p:nvSpPr>
        <p:spPr/>
        <p:txBody>
          <a:bodyPr/>
          <a:lstStyle/>
          <a:p>
            <a:fld id="{6A7F8813-985B-5240-9AC1-3ACA81F8D96C}" type="datetimeFigureOut">
              <a:rPr lang="en-US" smtClean="0"/>
              <a:t>10/9/24</a:t>
            </a:fld>
            <a:endParaRPr lang="en-US"/>
          </a:p>
        </p:txBody>
      </p:sp>
      <p:sp>
        <p:nvSpPr>
          <p:cNvPr id="6" name="Footer Placeholder 5">
            <a:extLst>
              <a:ext uri="{FF2B5EF4-FFF2-40B4-BE49-F238E27FC236}">
                <a16:creationId xmlns:a16="http://schemas.microsoft.com/office/drawing/2014/main" id="{8B65E196-A890-438B-C74D-FB0BA0B529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E72D3-DBA2-2209-D473-1F4D2B3A8A6F}"/>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127694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6E15DF-6E7B-4146-B553-892979BA4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D77CAA-E5E2-E3D9-9683-39F25C3D1C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687390-1F1E-8B7F-7C6B-4865AD1B1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7F8813-985B-5240-9AC1-3ACA81F8D96C}" type="datetimeFigureOut">
              <a:rPr lang="en-US" smtClean="0"/>
              <a:t>10/9/24</a:t>
            </a:fld>
            <a:endParaRPr lang="en-US"/>
          </a:p>
        </p:txBody>
      </p:sp>
      <p:sp>
        <p:nvSpPr>
          <p:cNvPr id="5" name="Footer Placeholder 4">
            <a:extLst>
              <a:ext uri="{FF2B5EF4-FFF2-40B4-BE49-F238E27FC236}">
                <a16:creationId xmlns:a16="http://schemas.microsoft.com/office/drawing/2014/main" id="{76ADA683-7B62-2937-D563-460E74FD2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B70D19-F7B7-727B-B618-2CD8793BB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491248-27E4-D34C-8A98-C796986903E0}" type="slidenum">
              <a:rPr lang="en-US" smtClean="0"/>
              <a:t>‹#›</a:t>
            </a:fld>
            <a:endParaRPr lang="en-US"/>
          </a:p>
        </p:txBody>
      </p:sp>
    </p:spTree>
    <p:extLst>
      <p:ext uri="{BB962C8B-B14F-4D97-AF65-F5344CB8AC3E}">
        <p14:creationId xmlns:p14="http://schemas.microsoft.com/office/powerpoint/2010/main" val="379063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y Pictures\Argentina 2007\CIMG1327.JPG">
            <a:extLst>
              <a:ext uri="{FF2B5EF4-FFF2-40B4-BE49-F238E27FC236}">
                <a16:creationId xmlns:a16="http://schemas.microsoft.com/office/drawing/2014/main" id="{8CAF0733-3996-814D-A1E6-3ADF2767344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964854A1-2235-A348-937D-C689192E76E2}"/>
              </a:ext>
            </a:extLst>
          </p:cNvPr>
          <p:cNvPicPr>
            <a:picLocks noChangeAspect="1"/>
          </p:cNvPicPr>
          <p:nvPr/>
        </p:nvPicPr>
        <p:blipFill>
          <a:blip r:embed="rId7">
            <a:alphaModFix amt="35000"/>
          </a:blip>
          <a:stretch>
            <a:fillRect/>
          </a:stretch>
        </p:blipFill>
        <p:spPr>
          <a:xfrm rot="5400000">
            <a:off x="2667000" y="-3019928"/>
            <a:ext cx="6857999" cy="12897855"/>
          </a:xfrm>
          <a:prstGeom prst="rect">
            <a:avLst/>
          </a:prstGeom>
        </p:spPr>
      </p:pic>
      <p:sp>
        <p:nvSpPr>
          <p:cNvPr id="2" name="Title 1">
            <a:extLst>
              <a:ext uri="{FF2B5EF4-FFF2-40B4-BE49-F238E27FC236}">
                <a16:creationId xmlns:a16="http://schemas.microsoft.com/office/drawing/2014/main" id="{B40EC3BA-606B-264F-838D-50AEE864F3A0}"/>
              </a:ext>
            </a:extLst>
          </p:cNvPr>
          <p:cNvSpPr>
            <a:spLocks noGrp="1"/>
          </p:cNvSpPr>
          <p:nvPr>
            <p:ph type="title"/>
          </p:nvPr>
        </p:nvSpPr>
        <p:spPr/>
        <p:txBody>
          <a:bodyPr/>
          <a:lstStyle/>
          <a:p>
            <a:pPr algn="ctr"/>
            <a:r>
              <a:rPr lang="en-US" dirty="0">
                <a:solidFill>
                  <a:schemeClr val="bg1"/>
                </a:solidFill>
                <a:latin typeface="Calibri Light" panose="020F0302020204030204" pitchFamily="34" charset="0"/>
                <a:cs typeface="Calibri Light" panose="020F0302020204030204" pitchFamily="34" charset="0"/>
              </a:rPr>
              <a:t>Critical Creativity </a:t>
            </a:r>
          </a:p>
        </p:txBody>
      </p:sp>
      <p:sp>
        <p:nvSpPr>
          <p:cNvPr id="5" name="Rectangle 4">
            <a:extLst>
              <a:ext uri="{FF2B5EF4-FFF2-40B4-BE49-F238E27FC236}">
                <a16:creationId xmlns:a16="http://schemas.microsoft.com/office/drawing/2014/main" id="{B314FAC7-73F2-5843-8E6A-6A2C98A2E9B4}"/>
              </a:ext>
            </a:extLst>
          </p:cNvPr>
          <p:cNvSpPr/>
          <p:nvPr/>
        </p:nvSpPr>
        <p:spPr>
          <a:xfrm>
            <a:off x="2079812" y="2836607"/>
            <a:ext cx="8337177" cy="3539430"/>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Critical creativity is a paradigmatic synthesis in which the assumptions of the critical paradigm are blended and balanced with, and attuned to, beauty, Nature and creative and ancient traditions, for the purpose of human flourishing (</a:t>
            </a:r>
            <a:r>
              <a:rPr lang="en-GB" sz="2800" dirty="0" err="1">
                <a:solidFill>
                  <a:schemeClr val="bg1"/>
                </a:solidFill>
                <a:latin typeface="Calibri" panose="020F0502020204030204" pitchFamily="34" charset="0"/>
                <a:cs typeface="Calibri" panose="020F0502020204030204" pitchFamily="34" charset="0"/>
              </a:rPr>
              <a:t>Titchen</a:t>
            </a:r>
            <a:r>
              <a:rPr lang="en-GB" sz="2800" dirty="0">
                <a:solidFill>
                  <a:schemeClr val="bg1"/>
                </a:solidFill>
                <a:latin typeface="Calibri" panose="020F0502020204030204" pitchFamily="34" charset="0"/>
                <a:cs typeface="Calibri" panose="020F0502020204030204" pitchFamily="34" charset="0"/>
              </a:rPr>
              <a:t> &amp; McCormack, 2020)</a:t>
            </a:r>
          </a:p>
          <a:p>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Alex and other critical companions on this website often work in this way. </a:t>
            </a:r>
          </a:p>
        </p:txBody>
      </p:sp>
      <p:sp>
        <p:nvSpPr>
          <p:cNvPr id="7" name="TextBox 6">
            <a:extLst>
              <a:ext uri="{FF2B5EF4-FFF2-40B4-BE49-F238E27FC236}">
                <a16:creationId xmlns:a16="http://schemas.microsoft.com/office/drawing/2014/main" id="{D8AE605C-9023-251E-75B6-7F89092FEDDB}"/>
              </a:ext>
            </a:extLst>
          </p:cNvPr>
          <p:cNvSpPr txBox="1"/>
          <p:nvPr/>
        </p:nvSpPr>
        <p:spPr>
          <a:xfrm>
            <a:off x="4970585" y="6541944"/>
            <a:ext cx="7221415" cy="276999"/>
          </a:xfrm>
          <a:prstGeom prst="rect">
            <a:avLst/>
          </a:prstGeom>
          <a:noFill/>
        </p:spPr>
        <p:txBody>
          <a:bodyPr wrap="square" rtlCol="0">
            <a:spAutoFit/>
          </a:bodyPr>
          <a:lstStyle/>
          <a:p>
            <a:r>
              <a:rPr lang="en-US" sz="1200" dirty="0">
                <a:solidFill>
                  <a:schemeClr val="bg1"/>
                </a:solidFill>
              </a:rPr>
              <a:t>Huge thanks to Eric White for allowing this re-interpretation of his painting for a ‘good cause’ (in his words!)</a:t>
            </a:r>
          </a:p>
        </p:txBody>
      </p:sp>
      <p:sp>
        <p:nvSpPr>
          <p:cNvPr id="8" name="TextBox 7">
            <a:extLst>
              <a:ext uri="{FF2B5EF4-FFF2-40B4-BE49-F238E27FC236}">
                <a16:creationId xmlns:a16="http://schemas.microsoft.com/office/drawing/2014/main" id="{6D1C09E7-611C-0394-7A3F-D64DB59D1406}"/>
              </a:ext>
            </a:extLst>
          </p:cNvPr>
          <p:cNvSpPr txBox="1"/>
          <p:nvPr/>
        </p:nvSpPr>
        <p:spPr>
          <a:xfrm>
            <a:off x="2106704" y="-11724"/>
            <a:ext cx="7978589" cy="215444"/>
          </a:xfrm>
          <a:prstGeom prst="rect">
            <a:avLst/>
          </a:prstGeom>
          <a:noFill/>
        </p:spPr>
        <p:txBody>
          <a:bodyPr wrap="square">
            <a:spAutoFit/>
          </a:bodyPr>
          <a:lstStyle/>
          <a:p>
            <a:r>
              <a:rPr lang="en-GB" sz="8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Critical companionship video &amp; resource guide: Facilitating career progression from person-centred practice to person centred systems: Domain 5.</a:t>
            </a:r>
            <a:r>
              <a:rPr lang="en-GB" sz="800" b="1" kern="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Working  Across Systems </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Audio 23">
            <a:extLst>
              <a:ext uri="{FF2B5EF4-FFF2-40B4-BE49-F238E27FC236}">
                <a16:creationId xmlns:a16="http://schemas.microsoft.com/office/drawing/2014/main" id="{B96E7229-DF14-3806-BED9-7365A95FA67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5489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TotalTime>
  <Words>247</Words>
  <Application>Microsoft Macintosh PowerPoint</Application>
  <PresentationFormat>Widescreen</PresentationFormat>
  <Paragraphs>13</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Calibri Light</vt:lpstr>
      <vt:lpstr>Office Theme</vt:lpstr>
      <vt:lpstr>Critical Creativity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Titchen</dc:creator>
  <cp:lastModifiedBy>Angie Titchen Titchen</cp:lastModifiedBy>
  <cp:revision>17</cp:revision>
  <dcterms:created xsi:type="dcterms:W3CDTF">2024-03-07T17:23:00Z</dcterms:created>
  <dcterms:modified xsi:type="dcterms:W3CDTF">2024-10-09T10:37:14Z</dcterms:modified>
</cp:coreProperties>
</file>