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669088" cy="9928225"/>
  <p:defaultTextStyle>
    <a:defPPr>
      <a:defRPr lang="en-US"/>
    </a:defPPr>
    <a:lvl1pPr marL="0" algn="l" defTabSz="2951866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1pPr>
    <a:lvl2pPr marL="1475933" algn="l" defTabSz="2951866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2pPr>
    <a:lvl3pPr marL="2951866" algn="l" defTabSz="2951866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3pPr>
    <a:lvl4pPr marL="4427799" algn="l" defTabSz="2951866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4pPr>
    <a:lvl5pPr marL="5903732" algn="l" defTabSz="2951866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5pPr>
    <a:lvl6pPr marL="7379665" algn="l" defTabSz="2951866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6pPr>
    <a:lvl7pPr marL="8855598" algn="l" defTabSz="2951866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7pPr>
    <a:lvl8pPr marL="10331531" algn="l" defTabSz="2951866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8pPr>
    <a:lvl9pPr marL="11807464" algn="l" defTabSz="2951866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pport" initials="s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20" d="100"/>
          <a:sy n="20" d="100"/>
        </p:scale>
        <p:origin x="2274" y="114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FE4BF5-E912-451E-8D5A-CFB0AD76B217}" type="doc">
      <dgm:prSet loTypeId="urn:microsoft.com/office/officeart/2005/8/layout/chevron2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F4AE55EC-21D6-474D-B5A6-0372D0C35D25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WP1</a:t>
          </a:r>
          <a:endParaRPr lang="en-GB" b="1" dirty="0">
            <a:solidFill>
              <a:schemeClr val="tx1"/>
            </a:solidFill>
          </a:endParaRPr>
        </a:p>
      </dgm:t>
    </dgm:pt>
    <dgm:pt modelId="{C3051B49-D33C-4E2A-97B9-A6D073A5829B}" type="parTrans" cxnId="{6FED17B7-9C22-473F-AEF9-4B9DC0D2311F}">
      <dgm:prSet/>
      <dgm:spPr/>
      <dgm:t>
        <a:bodyPr/>
        <a:lstStyle/>
        <a:p>
          <a:endParaRPr lang="en-GB"/>
        </a:p>
      </dgm:t>
    </dgm:pt>
    <dgm:pt modelId="{4A27094A-0CB6-45C4-8224-7B0D08BB37DC}" type="sibTrans" cxnId="{6FED17B7-9C22-473F-AEF9-4B9DC0D2311F}">
      <dgm:prSet/>
      <dgm:spPr/>
      <dgm:t>
        <a:bodyPr/>
        <a:lstStyle/>
        <a:p>
          <a:endParaRPr lang="en-GB"/>
        </a:p>
      </dgm:t>
    </dgm:pt>
    <dgm:pt modelId="{AEACCE4A-338D-4DB4-8E9B-5F4EBDBB6F83}">
      <dgm:prSet phldrT="[Text]"/>
      <dgm:spPr>
        <a:solidFill>
          <a:schemeClr val="accent1">
            <a:lumMod val="40000"/>
            <a:lumOff val="60000"/>
            <a:alpha val="82000"/>
          </a:schemeClr>
        </a:solidFill>
        <a:ln>
          <a:solidFill>
            <a:schemeClr val="accent1">
              <a:lumMod val="50000"/>
              <a:alpha val="82000"/>
            </a:schemeClr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WP2</a:t>
          </a:r>
          <a:endParaRPr lang="en-GB" b="1" dirty="0">
            <a:solidFill>
              <a:schemeClr val="tx1"/>
            </a:solidFill>
          </a:endParaRPr>
        </a:p>
      </dgm:t>
    </dgm:pt>
    <dgm:pt modelId="{B88804F2-647D-4D62-B3E5-ED3A21786EF5}" type="parTrans" cxnId="{DAB49E9F-F2D0-46A2-8528-20D495393802}">
      <dgm:prSet/>
      <dgm:spPr/>
      <dgm:t>
        <a:bodyPr/>
        <a:lstStyle/>
        <a:p>
          <a:endParaRPr lang="en-GB"/>
        </a:p>
      </dgm:t>
    </dgm:pt>
    <dgm:pt modelId="{F9EE6B2C-F421-44A3-8AEA-755A6D8ED9D3}" type="sibTrans" cxnId="{DAB49E9F-F2D0-46A2-8528-20D495393802}">
      <dgm:prSet/>
      <dgm:spPr/>
      <dgm:t>
        <a:bodyPr/>
        <a:lstStyle/>
        <a:p>
          <a:endParaRPr lang="en-GB"/>
        </a:p>
      </dgm:t>
    </dgm:pt>
    <dgm:pt modelId="{6D647736-C459-4B63-946C-4B42676427BC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WP3</a:t>
          </a:r>
          <a:endParaRPr lang="en-GB" b="1" dirty="0">
            <a:solidFill>
              <a:schemeClr val="tx1"/>
            </a:solidFill>
          </a:endParaRPr>
        </a:p>
      </dgm:t>
    </dgm:pt>
    <dgm:pt modelId="{3F249061-EA43-4F4A-8FBB-8EADB7006847}" type="parTrans" cxnId="{309EAF1F-0EFF-4D53-ABE3-41908EC0BB30}">
      <dgm:prSet/>
      <dgm:spPr/>
      <dgm:t>
        <a:bodyPr/>
        <a:lstStyle/>
        <a:p>
          <a:endParaRPr lang="en-GB"/>
        </a:p>
      </dgm:t>
    </dgm:pt>
    <dgm:pt modelId="{3696C5BE-3FAC-47A8-990C-A4AB72FEC30D}" type="sibTrans" cxnId="{309EAF1F-0EFF-4D53-ABE3-41908EC0BB30}">
      <dgm:prSet/>
      <dgm:spPr/>
      <dgm:t>
        <a:bodyPr/>
        <a:lstStyle/>
        <a:p>
          <a:endParaRPr lang="en-GB"/>
        </a:p>
      </dgm:t>
    </dgm:pt>
    <dgm:pt modelId="{7FEB7440-4A2A-4B65-8303-9C62F745858D}">
      <dgm:prSet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WP4</a:t>
          </a:r>
          <a:endParaRPr lang="en-GB" b="1" dirty="0">
            <a:solidFill>
              <a:schemeClr val="tx1"/>
            </a:solidFill>
          </a:endParaRPr>
        </a:p>
      </dgm:t>
    </dgm:pt>
    <dgm:pt modelId="{B1D9AF8A-CE74-44C3-A1F8-E9F9807C5832}" type="parTrans" cxnId="{0C8DF1CF-6C6E-4AFE-9EC0-532E42ADC2EA}">
      <dgm:prSet/>
      <dgm:spPr/>
      <dgm:t>
        <a:bodyPr/>
        <a:lstStyle/>
        <a:p>
          <a:endParaRPr lang="en-GB"/>
        </a:p>
      </dgm:t>
    </dgm:pt>
    <dgm:pt modelId="{72C31561-5D14-496E-834E-E11A8F740549}" type="sibTrans" cxnId="{0C8DF1CF-6C6E-4AFE-9EC0-532E42ADC2EA}">
      <dgm:prSet/>
      <dgm:spPr/>
      <dgm:t>
        <a:bodyPr/>
        <a:lstStyle/>
        <a:p>
          <a:endParaRPr lang="en-GB"/>
        </a:p>
      </dgm:t>
    </dgm:pt>
    <dgm:pt modelId="{94943834-2824-43AB-A5FE-21AEFDCA3F0B}">
      <dgm:prSet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WP5</a:t>
          </a:r>
          <a:endParaRPr lang="en-GB" b="1" dirty="0">
            <a:solidFill>
              <a:schemeClr val="tx1"/>
            </a:solidFill>
          </a:endParaRPr>
        </a:p>
      </dgm:t>
    </dgm:pt>
    <dgm:pt modelId="{F63C16DE-8949-4602-B521-BD6539F3A46C}" type="parTrans" cxnId="{F56F2F68-131F-44B3-B77E-FDA7473F08B8}">
      <dgm:prSet/>
      <dgm:spPr/>
      <dgm:t>
        <a:bodyPr/>
        <a:lstStyle/>
        <a:p>
          <a:endParaRPr lang="en-GB"/>
        </a:p>
      </dgm:t>
    </dgm:pt>
    <dgm:pt modelId="{DB624FE4-7B26-46B7-98F8-B1E3C91E2A1E}" type="sibTrans" cxnId="{F56F2F68-131F-44B3-B77E-FDA7473F08B8}">
      <dgm:prSet/>
      <dgm:spPr/>
      <dgm:t>
        <a:bodyPr/>
        <a:lstStyle/>
        <a:p>
          <a:endParaRPr lang="en-GB"/>
        </a:p>
      </dgm:t>
    </dgm:pt>
    <dgm:pt modelId="{03DD5C15-C2F9-4664-A6E2-7F40B2B2D70E}">
      <dgm:prSet/>
      <dgm:spPr/>
      <dgm:t>
        <a:bodyPr/>
        <a:lstStyle/>
        <a:p>
          <a:r>
            <a:rPr lang="en-GB" dirty="0" smtClean="0"/>
            <a:t>Feasibility study (involving 1 PIP, 1 GP Practice, 1 CH, 10 residents per site) over 3 months </a:t>
          </a:r>
          <a:endParaRPr lang="en-GB" dirty="0"/>
        </a:p>
      </dgm:t>
    </dgm:pt>
    <dgm:pt modelId="{C4FADD53-1420-43A0-97C4-8688113CC236}" type="parTrans" cxnId="{8AE462E4-9658-432B-8E6F-582B573CAE23}">
      <dgm:prSet/>
      <dgm:spPr/>
      <dgm:t>
        <a:bodyPr/>
        <a:lstStyle/>
        <a:p>
          <a:endParaRPr lang="en-GB"/>
        </a:p>
      </dgm:t>
    </dgm:pt>
    <dgm:pt modelId="{7A233838-CBB2-4DC6-9E55-28EF6AD89DBA}" type="sibTrans" cxnId="{8AE462E4-9658-432B-8E6F-582B573CAE23}">
      <dgm:prSet/>
      <dgm:spPr/>
      <dgm:t>
        <a:bodyPr/>
        <a:lstStyle/>
        <a:p>
          <a:endParaRPr lang="en-GB"/>
        </a:p>
      </dgm:t>
    </dgm:pt>
    <dgm:pt modelId="{9055A159-2A8D-4A95-83F6-60C42D800619}">
      <dgm:prSet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WP6</a:t>
          </a:r>
          <a:endParaRPr lang="en-GB" b="1" dirty="0">
            <a:solidFill>
              <a:schemeClr val="tx1"/>
            </a:solidFill>
          </a:endParaRPr>
        </a:p>
      </dgm:t>
    </dgm:pt>
    <dgm:pt modelId="{68457645-3423-49B6-8922-C62911BF9CAD}" type="parTrans" cxnId="{73359EF1-20F0-4241-BC5A-041AF1675925}">
      <dgm:prSet/>
      <dgm:spPr/>
      <dgm:t>
        <a:bodyPr/>
        <a:lstStyle/>
        <a:p>
          <a:endParaRPr lang="en-GB"/>
        </a:p>
      </dgm:t>
    </dgm:pt>
    <dgm:pt modelId="{438094D7-3648-4983-9BD1-4DEA07871510}" type="sibTrans" cxnId="{73359EF1-20F0-4241-BC5A-041AF1675925}">
      <dgm:prSet/>
      <dgm:spPr/>
      <dgm:t>
        <a:bodyPr/>
        <a:lstStyle/>
        <a:p>
          <a:endParaRPr lang="en-GB"/>
        </a:p>
      </dgm:t>
    </dgm:pt>
    <dgm:pt modelId="{0A316187-82C3-4A1E-A346-2A9E06DD55A9}">
      <dgm:prSet/>
      <dgm:spPr/>
      <dgm:t>
        <a:bodyPr/>
        <a:lstStyle/>
        <a:p>
          <a:r>
            <a:rPr lang="en-GB" dirty="0" smtClean="0"/>
            <a:t>Cluster- randomised controlled trial (involving total of 90 CHs and 900 residents with 6 PIPs per site) over 6 months</a:t>
          </a:r>
          <a:endParaRPr lang="en-GB" dirty="0"/>
        </a:p>
      </dgm:t>
    </dgm:pt>
    <dgm:pt modelId="{773390D2-36E7-4A6E-B882-EBB58629C89A}" type="parTrans" cxnId="{84A95237-4955-447D-B5E4-DAD743D5DD82}">
      <dgm:prSet/>
      <dgm:spPr/>
      <dgm:t>
        <a:bodyPr/>
        <a:lstStyle/>
        <a:p>
          <a:endParaRPr lang="en-GB"/>
        </a:p>
      </dgm:t>
    </dgm:pt>
    <dgm:pt modelId="{B3D69C73-1E52-4508-AFD2-F3BB9814D25D}" type="sibTrans" cxnId="{84A95237-4955-447D-B5E4-DAD743D5DD82}">
      <dgm:prSet/>
      <dgm:spPr/>
      <dgm:t>
        <a:bodyPr/>
        <a:lstStyle/>
        <a:p>
          <a:endParaRPr lang="en-GB"/>
        </a:p>
      </dgm:t>
    </dgm:pt>
    <dgm:pt modelId="{E0BD2D86-C827-417C-8AF1-000C38269D76}">
      <dgm:prSet/>
      <dgm:spPr/>
      <dgm:t>
        <a:bodyPr/>
        <a:lstStyle/>
        <a:p>
          <a:r>
            <a:rPr lang="en-GB" dirty="0" smtClean="0"/>
            <a:t>Development and testing of PIP training package </a:t>
          </a:r>
          <a:endParaRPr lang="en-GB" dirty="0"/>
        </a:p>
      </dgm:t>
    </dgm:pt>
    <dgm:pt modelId="{7A57AE67-024F-4566-B99E-4B965C576AEB}" type="parTrans" cxnId="{F5B109C5-A66C-4338-980F-39493F521970}">
      <dgm:prSet/>
      <dgm:spPr/>
      <dgm:t>
        <a:bodyPr/>
        <a:lstStyle/>
        <a:p>
          <a:endParaRPr lang="en-GB"/>
        </a:p>
      </dgm:t>
    </dgm:pt>
    <dgm:pt modelId="{1B31042D-ED3D-428C-A7CE-D6866DDE87C5}" type="sibTrans" cxnId="{F5B109C5-A66C-4338-980F-39493F521970}">
      <dgm:prSet/>
      <dgm:spPr/>
      <dgm:t>
        <a:bodyPr/>
        <a:lstStyle/>
        <a:p>
          <a:endParaRPr lang="en-GB"/>
        </a:p>
      </dgm:t>
    </dgm:pt>
    <dgm:pt modelId="{A1DD6E39-5504-4C49-9047-F75641274DA7}">
      <dgm:prSet/>
      <dgm:spPr/>
      <dgm:t>
        <a:bodyPr/>
        <a:lstStyle/>
        <a:p>
          <a:r>
            <a:rPr lang="en-GB" dirty="0" smtClean="0"/>
            <a:t>Development of health economic approaches (e.g. tools to capture costs associated with intervention)</a:t>
          </a:r>
          <a:endParaRPr lang="en-GB" dirty="0"/>
        </a:p>
      </dgm:t>
    </dgm:pt>
    <dgm:pt modelId="{81DC01B6-6BEE-4505-8B30-BC2EC8E9E167}" type="parTrans" cxnId="{2ACE4E8D-2022-4F5C-910D-FDB9A6836521}">
      <dgm:prSet/>
      <dgm:spPr/>
      <dgm:t>
        <a:bodyPr/>
        <a:lstStyle/>
        <a:p>
          <a:endParaRPr lang="en-GB"/>
        </a:p>
      </dgm:t>
    </dgm:pt>
    <dgm:pt modelId="{C5A51BAD-4D40-4661-B71E-5E065E4143FE}" type="sibTrans" cxnId="{2ACE4E8D-2022-4F5C-910D-FDB9A6836521}">
      <dgm:prSet/>
      <dgm:spPr/>
      <dgm:t>
        <a:bodyPr/>
        <a:lstStyle/>
        <a:p>
          <a:endParaRPr lang="en-GB"/>
        </a:p>
      </dgm:t>
    </dgm:pt>
    <dgm:pt modelId="{82CA8E31-436D-4116-9F43-D66308C6DCBC}">
      <dgm:prSet custT="1"/>
      <dgm:spPr>
        <a:solidFill>
          <a:schemeClr val="accent1">
            <a:lumMod val="40000"/>
            <a:lumOff val="60000"/>
            <a:alpha val="90000"/>
          </a:schemeClr>
        </a:solidFill>
        <a:ln>
          <a:solidFill>
            <a:schemeClr val="accent1">
              <a:lumMod val="50000"/>
              <a:alpha val="82000"/>
            </a:schemeClr>
          </a:solidFill>
        </a:ln>
      </dgm:spPr>
      <dgm:t>
        <a:bodyPr/>
        <a:lstStyle/>
        <a:p>
          <a:pPr algn="l"/>
          <a:r>
            <a:rPr lang="en-GB" sz="3000" b="1" dirty="0" smtClean="0"/>
            <a:t>Identification of outcomes to be measured in CHIPPS/development of a Core Outcome Set (COS) for all studies aimed at optimising prescribing in CHs</a:t>
          </a:r>
          <a:endParaRPr lang="en-GB" sz="3000" b="1" dirty="0"/>
        </a:p>
      </dgm:t>
    </dgm:pt>
    <dgm:pt modelId="{76C854AE-B7E6-41CB-8145-CC6575B6F39A}" type="parTrans" cxnId="{EC4B0DE3-DC66-4C3A-ABA0-2109572D57AB}">
      <dgm:prSet/>
      <dgm:spPr/>
      <dgm:t>
        <a:bodyPr/>
        <a:lstStyle/>
        <a:p>
          <a:endParaRPr lang="en-GB"/>
        </a:p>
      </dgm:t>
    </dgm:pt>
    <dgm:pt modelId="{375EA4AC-E79A-47BB-8F04-3288BEB82FE6}" type="sibTrans" cxnId="{EC4B0DE3-DC66-4C3A-ABA0-2109572D57AB}">
      <dgm:prSet/>
      <dgm:spPr/>
      <dgm:t>
        <a:bodyPr/>
        <a:lstStyle/>
        <a:p>
          <a:endParaRPr lang="en-GB"/>
        </a:p>
      </dgm:t>
    </dgm:pt>
    <dgm:pt modelId="{C2153084-5795-4A9F-971E-E04D4BD0FADF}">
      <dgm:prSet/>
      <dgm:spPr/>
      <dgm:t>
        <a:bodyPr/>
        <a:lstStyle/>
        <a:p>
          <a:r>
            <a:rPr lang="en-GB" dirty="0" smtClean="0"/>
            <a:t>Systematic review of evidence on medicines optimisation / stakeholder involvement to inform PIP service specification &amp; training programme</a:t>
          </a:r>
          <a:endParaRPr lang="en-GB" dirty="0"/>
        </a:p>
      </dgm:t>
    </dgm:pt>
    <dgm:pt modelId="{29E78A17-260A-4392-BCC6-B28EA5CDAA8D}" type="parTrans" cxnId="{52C39CE9-4C7D-4E6C-98CC-74AE13DFF04C}">
      <dgm:prSet/>
      <dgm:spPr/>
      <dgm:t>
        <a:bodyPr/>
        <a:lstStyle/>
        <a:p>
          <a:endParaRPr lang="en-GB"/>
        </a:p>
      </dgm:t>
    </dgm:pt>
    <dgm:pt modelId="{1AEF754C-641B-481A-BADD-2E59A60BB1F1}" type="sibTrans" cxnId="{52C39CE9-4C7D-4E6C-98CC-74AE13DFF04C}">
      <dgm:prSet/>
      <dgm:spPr/>
      <dgm:t>
        <a:bodyPr/>
        <a:lstStyle/>
        <a:p>
          <a:endParaRPr lang="en-GB"/>
        </a:p>
      </dgm:t>
    </dgm:pt>
    <dgm:pt modelId="{EC86C9DD-56B4-4224-8918-1DA1283DE16A}" type="pres">
      <dgm:prSet presAssocID="{ADFE4BF5-E912-451E-8D5A-CFB0AD76B21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C890FB3-80AE-4A8E-9B0E-C105B4A19F24}" type="pres">
      <dgm:prSet presAssocID="{F4AE55EC-21D6-474D-B5A6-0372D0C35D25}" presName="composite" presStyleCnt="0"/>
      <dgm:spPr/>
    </dgm:pt>
    <dgm:pt modelId="{33BEC2E9-7ACA-4028-A533-4E6208CF2146}" type="pres">
      <dgm:prSet presAssocID="{F4AE55EC-21D6-474D-B5A6-0372D0C35D25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294570-7BAC-488F-9084-C8762222663D}" type="pres">
      <dgm:prSet presAssocID="{F4AE55EC-21D6-474D-B5A6-0372D0C35D25}" presName="descendantText" presStyleLbl="alignAcc1" presStyleIdx="0" presStyleCnt="6" custLinFactNeighborX="-459" custLinFactNeighborY="-384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CF9758-4BDA-4615-9919-DEBFE2D71F45}" type="pres">
      <dgm:prSet presAssocID="{4A27094A-0CB6-45C4-8224-7B0D08BB37DC}" presName="sp" presStyleCnt="0"/>
      <dgm:spPr/>
    </dgm:pt>
    <dgm:pt modelId="{36CA4FED-7A86-4B76-B5E8-89A60BDA4506}" type="pres">
      <dgm:prSet presAssocID="{AEACCE4A-338D-4DB4-8E9B-5F4EBDBB6F83}" presName="composite" presStyleCnt="0"/>
      <dgm:spPr/>
    </dgm:pt>
    <dgm:pt modelId="{67118562-2FE6-45BE-9917-8056E24F66EA}" type="pres">
      <dgm:prSet presAssocID="{AEACCE4A-338D-4DB4-8E9B-5F4EBDBB6F83}" presName="parentText" presStyleLbl="alignNode1" presStyleIdx="1" presStyleCnt="6" custScaleY="11658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779FDE-21F2-4D40-87CF-91A9606EFCCD}" type="pres">
      <dgm:prSet presAssocID="{AEACCE4A-338D-4DB4-8E9B-5F4EBDBB6F83}" presName="descendantText" presStyleLbl="alignAcc1" presStyleIdx="1" presStyleCnt="6" custScaleY="1254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D7AC38-5E1E-4926-A719-A278B0007687}" type="pres">
      <dgm:prSet presAssocID="{F9EE6B2C-F421-44A3-8AEA-755A6D8ED9D3}" presName="sp" presStyleCnt="0"/>
      <dgm:spPr/>
    </dgm:pt>
    <dgm:pt modelId="{29BE89CB-044A-4B1B-9C0A-68F9FB9B98FB}" type="pres">
      <dgm:prSet presAssocID="{6D647736-C459-4B63-946C-4B42676427BC}" presName="composite" presStyleCnt="0"/>
      <dgm:spPr/>
    </dgm:pt>
    <dgm:pt modelId="{D6517166-0575-48EC-B44D-B1ACEAC10B2E}" type="pres">
      <dgm:prSet presAssocID="{6D647736-C459-4B63-946C-4B42676427BC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CC2B08-4734-42EB-BE45-5FBDCC9D67F5}" type="pres">
      <dgm:prSet presAssocID="{6D647736-C459-4B63-946C-4B42676427BC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6EAD3A-6C37-4E1E-A06F-3A42FD092A15}" type="pres">
      <dgm:prSet presAssocID="{3696C5BE-3FAC-47A8-990C-A4AB72FEC30D}" presName="sp" presStyleCnt="0"/>
      <dgm:spPr/>
    </dgm:pt>
    <dgm:pt modelId="{6CD706C8-5113-4DA4-A923-3D33532372F7}" type="pres">
      <dgm:prSet presAssocID="{7FEB7440-4A2A-4B65-8303-9C62F745858D}" presName="composite" presStyleCnt="0"/>
      <dgm:spPr/>
    </dgm:pt>
    <dgm:pt modelId="{938F3996-9B50-4AD2-B4FF-D1C0EAE398B7}" type="pres">
      <dgm:prSet presAssocID="{7FEB7440-4A2A-4B65-8303-9C62F745858D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1E6427-A7C7-4A45-8558-D84E051FE82B}" type="pres">
      <dgm:prSet presAssocID="{7FEB7440-4A2A-4B65-8303-9C62F745858D}" presName="descendantText" presStyleLbl="alignAcc1" presStyleIdx="3" presStyleCnt="6" custLinFactNeighborX="-748" custLinFactNeighborY="42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230400-B0D2-4DD1-8E83-2EC195E08296}" type="pres">
      <dgm:prSet presAssocID="{72C31561-5D14-496E-834E-E11A8F740549}" presName="sp" presStyleCnt="0"/>
      <dgm:spPr/>
    </dgm:pt>
    <dgm:pt modelId="{7EC99417-0980-43A7-BE2B-A683CAB14EF1}" type="pres">
      <dgm:prSet presAssocID="{94943834-2824-43AB-A5FE-21AEFDCA3F0B}" presName="composite" presStyleCnt="0"/>
      <dgm:spPr/>
    </dgm:pt>
    <dgm:pt modelId="{D87372A0-9FBF-4342-8E93-4867C640F183}" type="pres">
      <dgm:prSet presAssocID="{94943834-2824-43AB-A5FE-21AEFDCA3F0B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B91C52-9DF1-441B-86BF-E8C6E1352B39}" type="pres">
      <dgm:prSet presAssocID="{94943834-2824-43AB-A5FE-21AEFDCA3F0B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A4E4BA-50DD-4CEE-A9E8-873E87A73CCF}" type="pres">
      <dgm:prSet presAssocID="{DB624FE4-7B26-46B7-98F8-B1E3C91E2A1E}" presName="sp" presStyleCnt="0"/>
      <dgm:spPr/>
    </dgm:pt>
    <dgm:pt modelId="{E120B067-78E9-47B5-A4DC-FBF76EE4E116}" type="pres">
      <dgm:prSet presAssocID="{9055A159-2A8D-4A95-83F6-60C42D800619}" presName="composite" presStyleCnt="0"/>
      <dgm:spPr/>
    </dgm:pt>
    <dgm:pt modelId="{B8AADF93-4B3F-4247-B737-89A6D8E20F6E}" type="pres">
      <dgm:prSet presAssocID="{9055A159-2A8D-4A95-83F6-60C42D800619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009317-E7B7-4847-8453-897133A9002C}" type="pres">
      <dgm:prSet presAssocID="{9055A159-2A8D-4A95-83F6-60C42D800619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C4B0DE3-DC66-4C3A-ABA0-2109572D57AB}" srcId="{AEACCE4A-338D-4DB4-8E9B-5F4EBDBB6F83}" destId="{82CA8E31-436D-4116-9F43-D66308C6DCBC}" srcOrd="0" destOrd="0" parTransId="{76C854AE-B7E6-41CB-8145-CC6575B6F39A}" sibTransId="{375EA4AC-E79A-47BB-8F04-3288BEB82FE6}"/>
    <dgm:cxn modelId="{F8D6E91E-68FC-49C3-BB96-F3F2B0FDBBFC}" type="presOf" srcId="{6D647736-C459-4B63-946C-4B42676427BC}" destId="{D6517166-0575-48EC-B44D-B1ACEAC10B2E}" srcOrd="0" destOrd="0" presId="urn:microsoft.com/office/officeart/2005/8/layout/chevron2"/>
    <dgm:cxn modelId="{6FED17B7-9C22-473F-AEF9-4B9DC0D2311F}" srcId="{ADFE4BF5-E912-451E-8D5A-CFB0AD76B217}" destId="{F4AE55EC-21D6-474D-B5A6-0372D0C35D25}" srcOrd="0" destOrd="0" parTransId="{C3051B49-D33C-4E2A-97B9-A6D073A5829B}" sibTransId="{4A27094A-0CB6-45C4-8224-7B0D08BB37DC}"/>
    <dgm:cxn modelId="{05BE1B34-AF4B-49C8-800A-BA39EB19426C}" type="presOf" srcId="{03DD5C15-C2F9-4664-A6E2-7F40B2B2D70E}" destId="{14B91C52-9DF1-441B-86BF-E8C6E1352B39}" srcOrd="0" destOrd="0" presId="urn:microsoft.com/office/officeart/2005/8/layout/chevron2"/>
    <dgm:cxn modelId="{6F44368C-3636-4D96-B46F-35095ABD4D51}" type="presOf" srcId="{A1DD6E39-5504-4C49-9047-F75641274DA7}" destId="{C3CC2B08-4734-42EB-BE45-5FBDCC9D67F5}" srcOrd="0" destOrd="0" presId="urn:microsoft.com/office/officeart/2005/8/layout/chevron2"/>
    <dgm:cxn modelId="{2ACE4E8D-2022-4F5C-910D-FDB9A6836521}" srcId="{6D647736-C459-4B63-946C-4B42676427BC}" destId="{A1DD6E39-5504-4C49-9047-F75641274DA7}" srcOrd="0" destOrd="0" parTransId="{81DC01B6-6BEE-4505-8B30-BC2EC8E9E167}" sibTransId="{C5A51BAD-4D40-4661-B71E-5E065E4143FE}"/>
    <dgm:cxn modelId="{77BA61AD-622A-4D45-9C73-B3E7A33C3264}" type="presOf" srcId="{AEACCE4A-338D-4DB4-8E9B-5F4EBDBB6F83}" destId="{67118562-2FE6-45BE-9917-8056E24F66EA}" srcOrd="0" destOrd="0" presId="urn:microsoft.com/office/officeart/2005/8/layout/chevron2"/>
    <dgm:cxn modelId="{73359EF1-20F0-4241-BC5A-041AF1675925}" srcId="{ADFE4BF5-E912-451E-8D5A-CFB0AD76B217}" destId="{9055A159-2A8D-4A95-83F6-60C42D800619}" srcOrd="5" destOrd="0" parTransId="{68457645-3423-49B6-8922-C62911BF9CAD}" sibTransId="{438094D7-3648-4983-9BD1-4DEA07871510}"/>
    <dgm:cxn modelId="{309EAF1F-0EFF-4D53-ABE3-41908EC0BB30}" srcId="{ADFE4BF5-E912-451E-8D5A-CFB0AD76B217}" destId="{6D647736-C459-4B63-946C-4B42676427BC}" srcOrd="2" destOrd="0" parTransId="{3F249061-EA43-4F4A-8FBB-8EADB7006847}" sibTransId="{3696C5BE-3FAC-47A8-990C-A4AB72FEC30D}"/>
    <dgm:cxn modelId="{C1732067-E328-41C9-89DB-BD0FFB68D3FF}" type="presOf" srcId="{7FEB7440-4A2A-4B65-8303-9C62F745858D}" destId="{938F3996-9B50-4AD2-B4FF-D1C0EAE398B7}" srcOrd="0" destOrd="0" presId="urn:microsoft.com/office/officeart/2005/8/layout/chevron2"/>
    <dgm:cxn modelId="{84A95237-4955-447D-B5E4-DAD743D5DD82}" srcId="{9055A159-2A8D-4A95-83F6-60C42D800619}" destId="{0A316187-82C3-4A1E-A346-2A9E06DD55A9}" srcOrd="0" destOrd="0" parTransId="{773390D2-36E7-4A6E-B882-EBB58629C89A}" sibTransId="{B3D69C73-1E52-4508-AFD2-F3BB9814D25D}"/>
    <dgm:cxn modelId="{5AC60459-7D88-4819-B5A7-FC205DBC7DFA}" type="presOf" srcId="{9055A159-2A8D-4A95-83F6-60C42D800619}" destId="{B8AADF93-4B3F-4247-B737-89A6D8E20F6E}" srcOrd="0" destOrd="0" presId="urn:microsoft.com/office/officeart/2005/8/layout/chevron2"/>
    <dgm:cxn modelId="{23699C08-9E5D-44F8-9EC0-76678EF8D910}" type="presOf" srcId="{ADFE4BF5-E912-451E-8D5A-CFB0AD76B217}" destId="{EC86C9DD-56B4-4224-8918-1DA1283DE16A}" srcOrd="0" destOrd="0" presId="urn:microsoft.com/office/officeart/2005/8/layout/chevron2"/>
    <dgm:cxn modelId="{DAB49E9F-F2D0-46A2-8528-20D495393802}" srcId="{ADFE4BF5-E912-451E-8D5A-CFB0AD76B217}" destId="{AEACCE4A-338D-4DB4-8E9B-5F4EBDBB6F83}" srcOrd="1" destOrd="0" parTransId="{B88804F2-647D-4D62-B3E5-ED3A21786EF5}" sibTransId="{F9EE6B2C-F421-44A3-8AEA-755A6D8ED9D3}"/>
    <dgm:cxn modelId="{0C8DF1CF-6C6E-4AFE-9EC0-532E42ADC2EA}" srcId="{ADFE4BF5-E912-451E-8D5A-CFB0AD76B217}" destId="{7FEB7440-4A2A-4B65-8303-9C62F745858D}" srcOrd="3" destOrd="0" parTransId="{B1D9AF8A-CE74-44C3-A1F8-E9F9807C5832}" sibTransId="{72C31561-5D14-496E-834E-E11A8F740549}"/>
    <dgm:cxn modelId="{623A545B-5555-483A-8413-80B1D4DB909F}" type="presOf" srcId="{E0BD2D86-C827-417C-8AF1-000C38269D76}" destId="{8A1E6427-A7C7-4A45-8558-D84E051FE82B}" srcOrd="0" destOrd="0" presId="urn:microsoft.com/office/officeart/2005/8/layout/chevron2"/>
    <dgm:cxn modelId="{3CA28D65-F84A-400E-9F60-BE4B9383924A}" type="presOf" srcId="{0A316187-82C3-4A1E-A346-2A9E06DD55A9}" destId="{57009317-E7B7-4847-8453-897133A9002C}" srcOrd="0" destOrd="0" presId="urn:microsoft.com/office/officeart/2005/8/layout/chevron2"/>
    <dgm:cxn modelId="{85A4C775-8E8A-4185-93C7-73FE82BD6765}" type="presOf" srcId="{F4AE55EC-21D6-474D-B5A6-0372D0C35D25}" destId="{33BEC2E9-7ACA-4028-A533-4E6208CF2146}" srcOrd="0" destOrd="0" presId="urn:microsoft.com/office/officeart/2005/8/layout/chevron2"/>
    <dgm:cxn modelId="{F56F2F68-131F-44B3-B77E-FDA7473F08B8}" srcId="{ADFE4BF5-E912-451E-8D5A-CFB0AD76B217}" destId="{94943834-2824-43AB-A5FE-21AEFDCA3F0B}" srcOrd="4" destOrd="0" parTransId="{F63C16DE-8949-4602-B521-BD6539F3A46C}" sibTransId="{DB624FE4-7B26-46B7-98F8-B1E3C91E2A1E}"/>
    <dgm:cxn modelId="{7D82D50C-2429-4695-8B01-0D6AAAEB9AC2}" type="presOf" srcId="{C2153084-5795-4A9F-971E-E04D4BD0FADF}" destId="{CD294570-7BAC-488F-9084-C8762222663D}" srcOrd="0" destOrd="0" presId="urn:microsoft.com/office/officeart/2005/8/layout/chevron2"/>
    <dgm:cxn modelId="{D9EB7389-3E5B-4F2C-BDBA-024E6D46D6CF}" type="presOf" srcId="{82CA8E31-436D-4116-9F43-D66308C6DCBC}" destId="{92779FDE-21F2-4D40-87CF-91A9606EFCCD}" srcOrd="0" destOrd="0" presId="urn:microsoft.com/office/officeart/2005/8/layout/chevron2"/>
    <dgm:cxn modelId="{F5B109C5-A66C-4338-980F-39493F521970}" srcId="{7FEB7440-4A2A-4B65-8303-9C62F745858D}" destId="{E0BD2D86-C827-417C-8AF1-000C38269D76}" srcOrd="0" destOrd="0" parTransId="{7A57AE67-024F-4566-B99E-4B965C576AEB}" sibTransId="{1B31042D-ED3D-428C-A7CE-D6866DDE87C5}"/>
    <dgm:cxn modelId="{3B6AB52C-5C24-4FDA-9362-E055826BAFF0}" type="presOf" srcId="{94943834-2824-43AB-A5FE-21AEFDCA3F0B}" destId="{D87372A0-9FBF-4342-8E93-4867C640F183}" srcOrd="0" destOrd="0" presId="urn:microsoft.com/office/officeart/2005/8/layout/chevron2"/>
    <dgm:cxn modelId="{8AE462E4-9658-432B-8E6F-582B573CAE23}" srcId="{94943834-2824-43AB-A5FE-21AEFDCA3F0B}" destId="{03DD5C15-C2F9-4664-A6E2-7F40B2B2D70E}" srcOrd="0" destOrd="0" parTransId="{C4FADD53-1420-43A0-97C4-8688113CC236}" sibTransId="{7A233838-CBB2-4DC6-9E55-28EF6AD89DBA}"/>
    <dgm:cxn modelId="{52C39CE9-4C7D-4E6C-98CC-74AE13DFF04C}" srcId="{F4AE55EC-21D6-474D-B5A6-0372D0C35D25}" destId="{C2153084-5795-4A9F-971E-E04D4BD0FADF}" srcOrd="0" destOrd="0" parTransId="{29E78A17-260A-4392-BCC6-B28EA5CDAA8D}" sibTransId="{1AEF754C-641B-481A-BADD-2E59A60BB1F1}"/>
    <dgm:cxn modelId="{4F20E81F-B875-4515-9B68-FFF8662CC78D}" type="presParOf" srcId="{EC86C9DD-56B4-4224-8918-1DA1283DE16A}" destId="{9C890FB3-80AE-4A8E-9B0E-C105B4A19F24}" srcOrd="0" destOrd="0" presId="urn:microsoft.com/office/officeart/2005/8/layout/chevron2"/>
    <dgm:cxn modelId="{41C507C2-E9BD-4F95-8CF4-98208275C5FA}" type="presParOf" srcId="{9C890FB3-80AE-4A8E-9B0E-C105B4A19F24}" destId="{33BEC2E9-7ACA-4028-A533-4E6208CF2146}" srcOrd="0" destOrd="0" presId="urn:microsoft.com/office/officeart/2005/8/layout/chevron2"/>
    <dgm:cxn modelId="{29083C8E-2367-461B-82F0-9BE2CBCE4C00}" type="presParOf" srcId="{9C890FB3-80AE-4A8E-9B0E-C105B4A19F24}" destId="{CD294570-7BAC-488F-9084-C8762222663D}" srcOrd="1" destOrd="0" presId="urn:microsoft.com/office/officeart/2005/8/layout/chevron2"/>
    <dgm:cxn modelId="{894C860E-F064-4481-8415-D4F512C173E3}" type="presParOf" srcId="{EC86C9DD-56B4-4224-8918-1DA1283DE16A}" destId="{8CCF9758-4BDA-4615-9919-DEBFE2D71F45}" srcOrd="1" destOrd="0" presId="urn:microsoft.com/office/officeart/2005/8/layout/chevron2"/>
    <dgm:cxn modelId="{50B146AA-582C-489E-9856-119541CD1F26}" type="presParOf" srcId="{EC86C9DD-56B4-4224-8918-1DA1283DE16A}" destId="{36CA4FED-7A86-4B76-B5E8-89A60BDA4506}" srcOrd="2" destOrd="0" presId="urn:microsoft.com/office/officeart/2005/8/layout/chevron2"/>
    <dgm:cxn modelId="{92AD3111-0FA2-4704-9D7C-EC977692EF0F}" type="presParOf" srcId="{36CA4FED-7A86-4B76-B5E8-89A60BDA4506}" destId="{67118562-2FE6-45BE-9917-8056E24F66EA}" srcOrd="0" destOrd="0" presId="urn:microsoft.com/office/officeart/2005/8/layout/chevron2"/>
    <dgm:cxn modelId="{9C9E2269-8635-46BA-A80F-228E7F9614A0}" type="presParOf" srcId="{36CA4FED-7A86-4B76-B5E8-89A60BDA4506}" destId="{92779FDE-21F2-4D40-87CF-91A9606EFCCD}" srcOrd="1" destOrd="0" presId="urn:microsoft.com/office/officeart/2005/8/layout/chevron2"/>
    <dgm:cxn modelId="{106028BB-FD5D-4BC4-B98C-8B4E5EDB2E00}" type="presParOf" srcId="{EC86C9DD-56B4-4224-8918-1DA1283DE16A}" destId="{76D7AC38-5E1E-4926-A719-A278B0007687}" srcOrd="3" destOrd="0" presId="urn:microsoft.com/office/officeart/2005/8/layout/chevron2"/>
    <dgm:cxn modelId="{EC2916E7-0914-4453-A09A-1831698B7545}" type="presParOf" srcId="{EC86C9DD-56B4-4224-8918-1DA1283DE16A}" destId="{29BE89CB-044A-4B1B-9C0A-68F9FB9B98FB}" srcOrd="4" destOrd="0" presId="urn:microsoft.com/office/officeart/2005/8/layout/chevron2"/>
    <dgm:cxn modelId="{833EDCF4-B420-453A-9391-BD6CFEC24F86}" type="presParOf" srcId="{29BE89CB-044A-4B1B-9C0A-68F9FB9B98FB}" destId="{D6517166-0575-48EC-B44D-B1ACEAC10B2E}" srcOrd="0" destOrd="0" presId="urn:microsoft.com/office/officeart/2005/8/layout/chevron2"/>
    <dgm:cxn modelId="{3898C92C-0086-44D6-9ADD-D59FECAF5BDB}" type="presParOf" srcId="{29BE89CB-044A-4B1B-9C0A-68F9FB9B98FB}" destId="{C3CC2B08-4734-42EB-BE45-5FBDCC9D67F5}" srcOrd="1" destOrd="0" presId="urn:microsoft.com/office/officeart/2005/8/layout/chevron2"/>
    <dgm:cxn modelId="{7F5A8EF5-EC65-4421-9F21-A400B394166D}" type="presParOf" srcId="{EC86C9DD-56B4-4224-8918-1DA1283DE16A}" destId="{206EAD3A-6C37-4E1E-A06F-3A42FD092A15}" srcOrd="5" destOrd="0" presId="urn:microsoft.com/office/officeart/2005/8/layout/chevron2"/>
    <dgm:cxn modelId="{29D3DE54-FEBB-42B6-B861-0271E24F1273}" type="presParOf" srcId="{EC86C9DD-56B4-4224-8918-1DA1283DE16A}" destId="{6CD706C8-5113-4DA4-A923-3D33532372F7}" srcOrd="6" destOrd="0" presId="urn:microsoft.com/office/officeart/2005/8/layout/chevron2"/>
    <dgm:cxn modelId="{4A96BD58-236A-4C0D-889D-C3349A86D7CF}" type="presParOf" srcId="{6CD706C8-5113-4DA4-A923-3D33532372F7}" destId="{938F3996-9B50-4AD2-B4FF-D1C0EAE398B7}" srcOrd="0" destOrd="0" presId="urn:microsoft.com/office/officeart/2005/8/layout/chevron2"/>
    <dgm:cxn modelId="{1FE7C0F1-F461-496E-8065-4F25243475DD}" type="presParOf" srcId="{6CD706C8-5113-4DA4-A923-3D33532372F7}" destId="{8A1E6427-A7C7-4A45-8558-D84E051FE82B}" srcOrd="1" destOrd="0" presId="urn:microsoft.com/office/officeart/2005/8/layout/chevron2"/>
    <dgm:cxn modelId="{82FCF51D-7AF2-454E-9729-38FA1791BCE2}" type="presParOf" srcId="{EC86C9DD-56B4-4224-8918-1DA1283DE16A}" destId="{CE230400-B0D2-4DD1-8E83-2EC195E08296}" srcOrd="7" destOrd="0" presId="urn:microsoft.com/office/officeart/2005/8/layout/chevron2"/>
    <dgm:cxn modelId="{09781225-75BD-497B-931E-3AFB5C50576C}" type="presParOf" srcId="{EC86C9DD-56B4-4224-8918-1DA1283DE16A}" destId="{7EC99417-0980-43A7-BE2B-A683CAB14EF1}" srcOrd="8" destOrd="0" presId="urn:microsoft.com/office/officeart/2005/8/layout/chevron2"/>
    <dgm:cxn modelId="{79D6AAA5-72A4-4A19-A54E-F453FA387873}" type="presParOf" srcId="{7EC99417-0980-43A7-BE2B-A683CAB14EF1}" destId="{D87372A0-9FBF-4342-8E93-4867C640F183}" srcOrd="0" destOrd="0" presId="urn:microsoft.com/office/officeart/2005/8/layout/chevron2"/>
    <dgm:cxn modelId="{AFCEB9AC-705A-4C55-94D1-E0AD79CCDED6}" type="presParOf" srcId="{7EC99417-0980-43A7-BE2B-A683CAB14EF1}" destId="{14B91C52-9DF1-441B-86BF-E8C6E1352B39}" srcOrd="1" destOrd="0" presId="urn:microsoft.com/office/officeart/2005/8/layout/chevron2"/>
    <dgm:cxn modelId="{44EFCFB8-220A-49AD-A226-EE8A8369C697}" type="presParOf" srcId="{EC86C9DD-56B4-4224-8918-1DA1283DE16A}" destId="{4EA4E4BA-50DD-4CEE-A9E8-873E87A73CCF}" srcOrd="9" destOrd="0" presId="urn:microsoft.com/office/officeart/2005/8/layout/chevron2"/>
    <dgm:cxn modelId="{A68C2FBD-8790-4C7A-B14F-48CF2F25FF61}" type="presParOf" srcId="{EC86C9DD-56B4-4224-8918-1DA1283DE16A}" destId="{E120B067-78E9-47B5-A4DC-FBF76EE4E116}" srcOrd="10" destOrd="0" presId="urn:microsoft.com/office/officeart/2005/8/layout/chevron2"/>
    <dgm:cxn modelId="{72C94A9E-C28C-44BC-B4CF-BEA7EECC904A}" type="presParOf" srcId="{E120B067-78E9-47B5-A4DC-FBF76EE4E116}" destId="{B8AADF93-4B3F-4247-B737-89A6D8E20F6E}" srcOrd="0" destOrd="0" presId="urn:microsoft.com/office/officeart/2005/8/layout/chevron2"/>
    <dgm:cxn modelId="{5F5AA373-0009-4337-B9C5-2C315825B8A7}" type="presParOf" srcId="{E120B067-78E9-47B5-A4DC-FBF76EE4E116}" destId="{57009317-E7B7-4847-8453-897133A9002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EC2E9-7ACA-4028-A533-4E6208CF2146}">
      <dsp:nvSpPr>
        <dsp:cNvPr id="0" name=""/>
        <dsp:cNvSpPr/>
      </dsp:nvSpPr>
      <dsp:spPr>
        <a:xfrm rot="5400000">
          <a:off x="-354162" y="388845"/>
          <a:ext cx="2361085" cy="1652759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b="1" kern="1200" dirty="0" smtClean="0">
              <a:solidFill>
                <a:schemeClr val="tx1"/>
              </a:solidFill>
            </a:rPr>
            <a:t>WP1</a:t>
          </a:r>
          <a:endParaRPr lang="en-GB" sz="4600" b="1" kern="1200" dirty="0">
            <a:solidFill>
              <a:schemeClr val="tx1"/>
            </a:solidFill>
          </a:endParaRPr>
        </a:p>
      </dsp:txBody>
      <dsp:txXfrm rot="-5400000">
        <a:off x="2" y="861062"/>
        <a:ext cx="1652759" cy="708326"/>
      </dsp:txXfrm>
    </dsp:sp>
    <dsp:sp modelId="{CD294570-7BAC-488F-9084-C8762222663D}">
      <dsp:nvSpPr>
        <dsp:cNvPr id="0" name=""/>
        <dsp:cNvSpPr/>
      </dsp:nvSpPr>
      <dsp:spPr>
        <a:xfrm rot="5400000">
          <a:off x="5049777" y="-3435600"/>
          <a:ext cx="1534705" cy="84059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Systematic review of evidence on medicines optimisation / stakeholder involvement to inform PIP service specification &amp; training programme</a:t>
          </a:r>
          <a:endParaRPr lang="en-GB" sz="3000" kern="1200" dirty="0"/>
        </a:p>
      </dsp:txBody>
      <dsp:txXfrm rot="-5400000">
        <a:off x="1614177" y="74918"/>
        <a:ext cx="8330988" cy="1384869"/>
      </dsp:txXfrm>
    </dsp:sp>
    <dsp:sp modelId="{67118562-2FE6-45BE-9917-8056E24F66EA}">
      <dsp:nvSpPr>
        <dsp:cNvPr id="0" name=""/>
        <dsp:cNvSpPr/>
      </dsp:nvSpPr>
      <dsp:spPr>
        <a:xfrm rot="5400000">
          <a:off x="-549908" y="2840892"/>
          <a:ext cx="2752577" cy="1652759"/>
        </a:xfrm>
        <a:prstGeom prst="chevron">
          <a:avLst/>
        </a:prstGeom>
        <a:solidFill>
          <a:schemeClr val="accent1">
            <a:lumMod val="40000"/>
            <a:lumOff val="60000"/>
            <a:alpha val="82000"/>
          </a:schemeClr>
        </a:solidFill>
        <a:ln w="12700" cap="flat" cmpd="sng" algn="ctr">
          <a:solidFill>
            <a:schemeClr val="accent1">
              <a:lumMod val="50000"/>
              <a:alpha val="8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b="1" kern="1200" dirty="0" smtClean="0">
              <a:solidFill>
                <a:schemeClr val="tx1"/>
              </a:solidFill>
            </a:rPr>
            <a:t>WP2</a:t>
          </a:r>
          <a:endParaRPr lang="en-GB" sz="4600" b="1" kern="1200" dirty="0">
            <a:solidFill>
              <a:schemeClr val="tx1"/>
            </a:solidFill>
          </a:endParaRPr>
        </a:p>
      </dsp:txBody>
      <dsp:txXfrm rot="-5400000">
        <a:off x="2" y="3117363"/>
        <a:ext cx="1652759" cy="1099818"/>
      </dsp:txXfrm>
    </dsp:sp>
    <dsp:sp modelId="{92779FDE-21F2-4D40-87CF-91A9606EFCCD}">
      <dsp:nvSpPr>
        <dsp:cNvPr id="0" name=""/>
        <dsp:cNvSpPr/>
      </dsp:nvSpPr>
      <dsp:spPr>
        <a:xfrm rot="5400000">
          <a:off x="4893283" y="-948870"/>
          <a:ext cx="1924858" cy="8405906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lumMod val="50000"/>
              <a:alpha val="8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b="1" kern="1200" dirty="0" smtClean="0"/>
            <a:t>Identification of outcomes to be measured in CHIPPS/development of a Core Outcome Set (COS) for all studies aimed at optimising prescribing in CHs</a:t>
          </a:r>
          <a:endParaRPr lang="en-GB" sz="3000" b="1" kern="1200" dirty="0"/>
        </a:p>
      </dsp:txBody>
      <dsp:txXfrm rot="-5400000">
        <a:off x="1652759" y="2385618"/>
        <a:ext cx="8311942" cy="1736930"/>
      </dsp:txXfrm>
    </dsp:sp>
    <dsp:sp modelId="{D6517166-0575-48EC-B44D-B1ACEAC10B2E}">
      <dsp:nvSpPr>
        <dsp:cNvPr id="0" name=""/>
        <dsp:cNvSpPr/>
      </dsp:nvSpPr>
      <dsp:spPr>
        <a:xfrm rot="5400000">
          <a:off x="-354162" y="5292940"/>
          <a:ext cx="2361085" cy="1652759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16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16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b="1" kern="1200" dirty="0" smtClean="0">
              <a:solidFill>
                <a:schemeClr val="tx1"/>
              </a:solidFill>
            </a:rPr>
            <a:t>WP3</a:t>
          </a:r>
          <a:endParaRPr lang="en-GB" sz="4600" b="1" kern="1200" dirty="0">
            <a:solidFill>
              <a:schemeClr val="tx1"/>
            </a:solidFill>
          </a:endParaRPr>
        </a:p>
      </dsp:txBody>
      <dsp:txXfrm rot="-5400000">
        <a:off x="2" y="5765157"/>
        <a:ext cx="1652759" cy="708326"/>
      </dsp:txXfrm>
    </dsp:sp>
    <dsp:sp modelId="{C3CC2B08-4734-42EB-BE45-5FBDCC9D67F5}">
      <dsp:nvSpPr>
        <dsp:cNvPr id="0" name=""/>
        <dsp:cNvSpPr/>
      </dsp:nvSpPr>
      <dsp:spPr>
        <a:xfrm rot="5400000">
          <a:off x="5088360" y="1503177"/>
          <a:ext cx="1534705" cy="84059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16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Development of health economic approaches (e.g. tools to capture costs associated with intervention)</a:t>
          </a:r>
          <a:endParaRPr lang="en-GB" sz="3000" kern="1200" dirty="0"/>
        </a:p>
      </dsp:txBody>
      <dsp:txXfrm rot="-5400000">
        <a:off x="1652760" y="5013695"/>
        <a:ext cx="8330988" cy="1384869"/>
      </dsp:txXfrm>
    </dsp:sp>
    <dsp:sp modelId="{938F3996-9B50-4AD2-B4FF-D1C0EAE398B7}">
      <dsp:nvSpPr>
        <dsp:cNvPr id="0" name=""/>
        <dsp:cNvSpPr/>
      </dsp:nvSpPr>
      <dsp:spPr>
        <a:xfrm rot="5400000">
          <a:off x="-354162" y="7549241"/>
          <a:ext cx="2361085" cy="1652759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24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4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b="1" kern="1200" dirty="0" smtClean="0">
              <a:solidFill>
                <a:schemeClr val="tx1"/>
              </a:solidFill>
            </a:rPr>
            <a:t>WP4</a:t>
          </a:r>
          <a:endParaRPr lang="en-GB" sz="4600" b="1" kern="1200" dirty="0">
            <a:solidFill>
              <a:schemeClr val="tx1"/>
            </a:solidFill>
          </a:endParaRPr>
        </a:p>
      </dsp:txBody>
      <dsp:txXfrm rot="-5400000">
        <a:off x="2" y="8021458"/>
        <a:ext cx="1652759" cy="708326"/>
      </dsp:txXfrm>
    </dsp:sp>
    <dsp:sp modelId="{8A1E6427-A7C7-4A45-8558-D84E051FE82B}">
      <dsp:nvSpPr>
        <dsp:cNvPr id="0" name=""/>
        <dsp:cNvSpPr/>
      </dsp:nvSpPr>
      <dsp:spPr>
        <a:xfrm rot="5400000">
          <a:off x="5025483" y="3824887"/>
          <a:ext cx="1534705" cy="84059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4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Development and testing of PIP training package </a:t>
          </a:r>
          <a:endParaRPr lang="en-GB" sz="3000" kern="1200" dirty="0"/>
        </a:p>
      </dsp:txBody>
      <dsp:txXfrm rot="-5400000">
        <a:off x="1589883" y="7335405"/>
        <a:ext cx="8330988" cy="1384869"/>
      </dsp:txXfrm>
    </dsp:sp>
    <dsp:sp modelId="{D87372A0-9FBF-4342-8E93-4867C640F183}">
      <dsp:nvSpPr>
        <dsp:cNvPr id="0" name=""/>
        <dsp:cNvSpPr/>
      </dsp:nvSpPr>
      <dsp:spPr>
        <a:xfrm rot="5400000">
          <a:off x="-354162" y="9805543"/>
          <a:ext cx="2361085" cy="1652759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32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3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b="1" kern="1200" dirty="0" smtClean="0">
              <a:solidFill>
                <a:schemeClr val="tx1"/>
              </a:solidFill>
            </a:rPr>
            <a:t>WP5</a:t>
          </a:r>
          <a:endParaRPr lang="en-GB" sz="4600" b="1" kern="1200" dirty="0">
            <a:solidFill>
              <a:schemeClr val="tx1"/>
            </a:solidFill>
          </a:endParaRPr>
        </a:p>
      </dsp:txBody>
      <dsp:txXfrm rot="-5400000">
        <a:off x="2" y="10277760"/>
        <a:ext cx="1652759" cy="708326"/>
      </dsp:txXfrm>
    </dsp:sp>
    <dsp:sp modelId="{14B91C52-9DF1-441B-86BF-E8C6E1352B39}">
      <dsp:nvSpPr>
        <dsp:cNvPr id="0" name=""/>
        <dsp:cNvSpPr/>
      </dsp:nvSpPr>
      <dsp:spPr>
        <a:xfrm rot="5400000">
          <a:off x="5088360" y="6015779"/>
          <a:ext cx="1534705" cy="84059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3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Feasibility study (involving 1 PIP, 1 GP Practice, 1 CH, 10 residents per site) over 3 months </a:t>
          </a:r>
          <a:endParaRPr lang="en-GB" sz="3000" kern="1200" dirty="0"/>
        </a:p>
      </dsp:txBody>
      <dsp:txXfrm rot="-5400000">
        <a:off x="1652760" y="9526297"/>
        <a:ext cx="8330988" cy="1384869"/>
      </dsp:txXfrm>
    </dsp:sp>
    <dsp:sp modelId="{B8AADF93-4B3F-4247-B737-89A6D8E20F6E}">
      <dsp:nvSpPr>
        <dsp:cNvPr id="0" name=""/>
        <dsp:cNvSpPr/>
      </dsp:nvSpPr>
      <dsp:spPr>
        <a:xfrm rot="5400000">
          <a:off x="-354162" y="12061844"/>
          <a:ext cx="2361085" cy="1652759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b="1" kern="1200" dirty="0" smtClean="0">
              <a:solidFill>
                <a:schemeClr val="tx1"/>
              </a:solidFill>
            </a:rPr>
            <a:t>WP6</a:t>
          </a:r>
          <a:endParaRPr lang="en-GB" sz="4600" b="1" kern="1200" dirty="0">
            <a:solidFill>
              <a:schemeClr val="tx1"/>
            </a:solidFill>
          </a:endParaRPr>
        </a:p>
      </dsp:txBody>
      <dsp:txXfrm rot="-5400000">
        <a:off x="2" y="12534061"/>
        <a:ext cx="1652759" cy="708326"/>
      </dsp:txXfrm>
    </dsp:sp>
    <dsp:sp modelId="{57009317-E7B7-4847-8453-897133A9002C}">
      <dsp:nvSpPr>
        <dsp:cNvPr id="0" name=""/>
        <dsp:cNvSpPr/>
      </dsp:nvSpPr>
      <dsp:spPr>
        <a:xfrm rot="5400000">
          <a:off x="5088360" y="8272081"/>
          <a:ext cx="1534705" cy="84059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3000" kern="1200" dirty="0" smtClean="0"/>
            <a:t>Cluster- randomised controlled trial (involving total of 90 CHs and 900 residents with 6 PIPs per site) over 6 months</a:t>
          </a:r>
          <a:endParaRPr lang="en-GB" sz="3000" kern="1200" dirty="0"/>
        </a:p>
      </dsp:txBody>
      <dsp:txXfrm rot="-5400000">
        <a:off x="1652760" y="11782599"/>
        <a:ext cx="8330988" cy="1384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38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10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1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65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88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09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22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82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57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16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0D7DC-E050-4225-B0B8-8F06D3AF7117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F5000-131E-48B3-88AF-19C143430A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46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12" Type="http://schemas.microsoft.com/office/2007/relationships/diagramDrawing" Target="../diagrams/drawing1.xml"/><Relationship Id="rId2" Type="http://schemas.openxmlformats.org/officeDocument/2006/relationships/image" Target="../media/image1.emf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emf"/><Relationship Id="rId15" Type="http://schemas.openxmlformats.org/officeDocument/2006/relationships/image" Target="../media/image9.pn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3.emf"/><Relationship Id="rId9" Type="http://schemas.openxmlformats.org/officeDocument/2006/relationships/diagramLayout" Target="../diagrams/layout1.xml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12000" y="4572000"/>
            <a:ext cx="4281656" cy="1628086"/>
          </a:xfrm>
          <a:prstGeom prst="round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pPr algn="just"/>
            <a:r>
              <a:rPr lang="en-GB" sz="2800" b="1" dirty="0" smtClean="0"/>
              <a:t>     </a:t>
            </a:r>
            <a:r>
              <a:rPr lang="en-GB" sz="2600" dirty="0" smtClean="0"/>
              <a:t>@CHIPPS_Study</a:t>
            </a:r>
          </a:p>
          <a:p>
            <a:pPr algn="just"/>
            <a:r>
              <a:rPr lang="en-GB" sz="2600" b="1" dirty="0"/>
              <a:t> </a:t>
            </a:r>
            <a:r>
              <a:rPr lang="en-GB" sz="2600" b="1" dirty="0" smtClean="0"/>
              <a:t>     </a:t>
            </a:r>
            <a:r>
              <a:rPr lang="en-GB" sz="2600" dirty="0" smtClean="0"/>
              <a:t>uea.ac.uk/</a:t>
            </a:r>
            <a:r>
              <a:rPr lang="en-GB" sz="2600" dirty="0" err="1" smtClean="0"/>
              <a:t>chipps</a:t>
            </a:r>
            <a:r>
              <a:rPr lang="en-GB" sz="2600" dirty="0" smtClean="0"/>
              <a:t>/home</a:t>
            </a:r>
            <a:endParaRPr lang="en-GB" sz="2600" dirty="0"/>
          </a:p>
          <a:p>
            <a:pPr algn="just"/>
            <a:r>
              <a:rPr lang="en-GB" sz="2600" dirty="0" smtClean="0">
                <a:sym typeface="Wingdings" panose="05000000000000000000" pitchFamily="2" charset="2"/>
              </a:rPr>
              <a:t> </a:t>
            </a:r>
            <a:r>
              <a:rPr lang="en-GB" sz="2600" dirty="0" smtClean="0"/>
              <a:t>anna.millar@qub.ac.uk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77515" y="231123"/>
            <a:ext cx="9930512" cy="4114061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9"/>
          <p:cNvSpPr/>
          <p:nvPr/>
        </p:nvSpPr>
        <p:spPr>
          <a:xfrm>
            <a:off x="577515" y="27740317"/>
            <a:ext cx="20301285" cy="2315168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812" y="231123"/>
            <a:ext cx="10118246" cy="4114061"/>
          </a:xfrm>
          <a:prstGeom prst="rect">
            <a:avLst/>
          </a:prstGeom>
          <a:solidFill>
            <a:srgbClr val="000000"/>
          </a:solidFill>
          <a:ln>
            <a:solidFill>
              <a:srgbClr val="00B05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1304" y="2615262"/>
            <a:ext cx="3895312" cy="15707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405" y="2505881"/>
            <a:ext cx="3751226" cy="1481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0405" y="684712"/>
            <a:ext cx="3890059" cy="15007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1282" y="28086662"/>
            <a:ext cx="6342017" cy="16275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84624" y="725279"/>
            <a:ext cx="2337013" cy="139582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490018" y="6622569"/>
            <a:ext cx="15125043" cy="1574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048250" y="4572000"/>
            <a:ext cx="15761808" cy="2372281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Anna Millar</a:t>
            </a:r>
            <a:r>
              <a:rPr lang="en-GB" sz="4000" b="1" baseline="30000" dirty="0" smtClean="0"/>
              <a:t>1</a:t>
            </a:r>
            <a:r>
              <a:rPr lang="en-GB" sz="4000" b="1" dirty="0" smtClean="0"/>
              <a:t>, Carmel Hughes</a:t>
            </a:r>
            <a:r>
              <a:rPr lang="en-GB" sz="4000" b="1" baseline="30000" dirty="0" smtClean="0"/>
              <a:t>1</a:t>
            </a:r>
            <a:r>
              <a:rPr lang="en-GB" sz="4000" dirty="0" smtClean="0"/>
              <a:t>, </a:t>
            </a:r>
            <a:r>
              <a:rPr lang="en-GB" sz="4000" i="1" dirty="0" smtClean="0"/>
              <a:t>on behalf of the CHIPPS Team: </a:t>
            </a:r>
          </a:p>
          <a:p>
            <a:r>
              <a:rPr lang="en-GB" sz="2000" dirty="0" smtClean="0"/>
              <a:t>Wright D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Holland R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</a:t>
            </a:r>
            <a:r>
              <a:rPr lang="en-GB" sz="2000" dirty="0" err="1" smtClean="0"/>
              <a:t>Alldred</a:t>
            </a:r>
            <a:r>
              <a:rPr lang="en-GB" sz="2000" dirty="0" smtClean="0"/>
              <a:t> DP</a:t>
            </a:r>
            <a:r>
              <a:rPr lang="en-GB" sz="2000" baseline="30000" dirty="0" smtClean="0"/>
              <a:t>3</a:t>
            </a:r>
            <a:r>
              <a:rPr lang="en-GB" sz="2000" dirty="0" smtClean="0"/>
              <a:t>, Arthur A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Barton G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 , Blyth A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Bond C</a:t>
            </a:r>
            <a:r>
              <a:rPr lang="en-GB" sz="2000" baseline="30000" dirty="0" smtClean="0"/>
              <a:t>4</a:t>
            </a:r>
            <a:r>
              <a:rPr lang="en-GB" sz="2000" dirty="0" smtClean="0"/>
              <a:t>, </a:t>
            </a:r>
            <a:r>
              <a:rPr lang="en-GB" sz="2000" dirty="0" err="1" smtClean="0"/>
              <a:t>Daffu</a:t>
            </a:r>
            <a:r>
              <a:rPr lang="en-GB" sz="2000" dirty="0" smtClean="0"/>
              <a:t>-O’Reilly A</a:t>
            </a:r>
            <a:r>
              <a:rPr lang="en-GB" sz="2000" baseline="30000" dirty="0" smtClean="0"/>
              <a:t>3</a:t>
            </a:r>
            <a:r>
              <a:rPr lang="en-GB" sz="2000" dirty="0" smtClean="0"/>
              <a:t>, Desborough J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</a:t>
            </a:r>
            <a:r>
              <a:rPr lang="en-GB" sz="2000" dirty="0" err="1" smtClean="0"/>
              <a:t>Handford</a:t>
            </a:r>
            <a:r>
              <a:rPr lang="en-GB" sz="2000" dirty="0" smtClean="0"/>
              <a:t> C</a:t>
            </a:r>
            <a:r>
              <a:rPr lang="en-GB" sz="2000" baseline="30000" dirty="0" smtClean="0"/>
              <a:t>5</a:t>
            </a:r>
            <a:r>
              <a:rPr lang="en-GB" sz="2000" dirty="0" smtClean="0"/>
              <a:t>, Hill H</a:t>
            </a:r>
            <a:r>
              <a:rPr lang="en-GB" sz="2000" baseline="30000" dirty="0" smtClean="0"/>
              <a:t>5</a:t>
            </a:r>
            <a:r>
              <a:rPr lang="en-GB" sz="2000" dirty="0" smtClean="0"/>
              <a:t>,  Inch J</a:t>
            </a:r>
            <a:r>
              <a:rPr lang="en-GB" sz="2000" baseline="30000" dirty="0" smtClean="0"/>
              <a:t>4</a:t>
            </a:r>
            <a:r>
              <a:rPr lang="en-GB" sz="2000" dirty="0" smtClean="0"/>
              <a:t>, Lane K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</a:t>
            </a:r>
            <a:r>
              <a:rPr lang="en-GB" sz="2000" dirty="0" err="1" smtClean="0"/>
              <a:t>Maskrey</a:t>
            </a:r>
            <a:r>
              <a:rPr lang="en-GB" sz="2000" dirty="0" smtClean="0"/>
              <a:t> V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Massey K</a:t>
            </a:r>
            <a:r>
              <a:rPr lang="en-GB" sz="2000" baseline="30000" dirty="0" smtClean="0"/>
              <a:t>6</a:t>
            </a:r>
            <a:r>
              <a:rPr lang="en-GB" sz="2000" dirty="0" smtClean="0"/>
              <a:t>, </a:t>
            </a:r>
            <a:r>
              <a:rPr lang="en-GB" sz="2000" dirty="0" err="1" smtClean="0"/>
              <a:t>Myint</a:t>
            </a:r>
            <a:r>
              <a:rPr lang="en-GB" sz="2000" dirty="0" smtClean="0"/>
              <a:t> PK</a:t>
            </a:r>
            <a:r>
              <a:rPr lang="en-GB" sz="2000" baseline="30000" dirty="0" smtClean="0"/>
              <a:t>4</a:t>
            </a:r>
            <a:r>
              <a:rPr lang="en-GB" sz="2000" dirty="0" smtClean="0"/>
              <a:t>, Norris N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</a:t>
            </a:r>
            <a:r>
              <a:rPr lang="en-GB" sz="2000" dirty="0" err="1" smtClean="0"/>
              <a:t>Notman</a:t>
            </a:r>
            <a:r>
              <a:rPr lang="en-GB" sz="2000" dirty="0" smtClean="0"/>
              <a:t> F</a:t>
            </a:r>
            <a:r>
              <a:rPr lang="en-GB" sz="2000" baseline="30000" dirty="0" smtClean="0"/>
              <a:t>4</a:t>
            </a:r>
            <a:r>
              <a:rPr lang="en-GB" sz="2000" dirty="0" smtClean="0"/>
              <a:t>, Poland F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Shepstone L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Small I</a:t>
            </a:r>
            <a:r>
              <a:rPr lang="en-GB" sz="2000" baseline="30000" dirty="0" smtClean="0"/>
              <a:t>6</a:t>
            </a:r>
            <a:r>
              <a:rPr lang="en-GB" sz="2000" dirty="0" smtClean="0"/>
              <a:t>, Swart AM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</a:t>
            </a:r>
            <a:r>
              <a:rPr lang="en-GB" sz="2000" dirty="0" err="1" smtClean="0"/>
              <a:t>Symms</a:t>
            </a:r>
            <a:r>
              <a:rPr lang="en-GB" sz="2000" dirty="0" smtClean="0"/>
              <a:t> C</a:t>
            </a:r>
            <a:r>
              <a:rPr lang="en-GB" sz="2000" baseline="30000" dirty="0" smtClean="0"/>
              <a:t>7</a:t>
            </a:r>
            <a:r>
              <a:rPr lang="en-GB" sz="2000" dirty="0" smtClean="0"/>
              <a:t>, Turner D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, </a:t>
            </a:r>
            <a:r>
              <a:rPr lang="en-GB" sz="2000" dirty="0" err="1" smtClean="0"/>
              <a:t>Zermansky</a:t>
            </a:r>
            <a:r>
              <a:rPr lang="en-GB" sz="2000" dirty="0" smtClean="0"/>
              <a:t> A</a:t>
            </a:r>
            <a:r>
              <a:rPr lang="en-GB" sz="2000" baseline="30000" dirty="0" smtClean="0"/>
              <a:t>3</a:t>
            </a:r>
            <a:endParaRPr lang="en-GB" sz="2000" i="1" dirty="0" smtClean="0"/>
          </a:p>
          <a:p>
            <a:endParaRPr lang="en-GB" sz="2000" i="1" baseline="30000" dirty="0" smtClean="0"/>
          </a:p>
          <a:p>
            <a:r>
              <a:rPr lang="en-GB" sz="2000" i="1" baseline="30000" dirty="0" smtClean="0"/>
              <a:t>1</a:t>
            </a:r>
            <a:r>
              <a:rPr lang="en-GB" sz="2000" i="1" dirty="0" smtClean="0"/>
              <a:t>Queen’s University Belfast; </a:t>
            </a:r>
            <a:r>
              <a:rPr lang="en-GB" sz="2000" i="1" baseline="30000" dirty="0" smtClean="0"/>
              <a:t>2</a:t>
            </a:r>
            <a:r>
              <a:rPr lang="en-GB" sz="2000" i="1" dirty="0" smtClean="0"/>
              <a:t>University of East Anglia; </a:t>
            </a:r>
            <a:r>
              <a:rPr lang="en-GB" sz="2000" i="1" baseline="30000" dirty="0" smtClean="0"/>
              <a:t>3</a:t>
            </a:r>
            <a:r>
              <a:rPr lang="en-GB" sz="2000" i="1" dirty="0" smtClean="0"/>
              <a:t>University of Leeds; </a:t>
            </a:r>
            <a:r>
              <a:rPr lang="en-GB" sz="2000" i="1" baseline="30000" dirty="0" smtClean="0"/>
              <a:t>4</a:t>
            </a:r>
            <a:r>
              <a:rPr lang="en-GB" sz="2000" i="1" dirty="0" smtClean="0"/>
              <a:t>University of Aberdeen; </a:t>
            </a:r>
            <a:r>
              <a:rPr lang="en-GB" sz="2000" i="1" baseline="30000" dirty="0" smtClean="0"/>
              <a:t>5</a:t>
            </a:r>
            <a:r>
              <a:rPr lang="en-GB" sz="2000" i="1" dirty="0" smtClean="0"/>
              <a:t>Public and Patient Involvement in Research, Norfolk &amp; Suffolk; </a:t>
            </a:r>
            <a:r>
              <a:rPr lang="en-GB" sz="2000" i="1" baseline="30000" dirty="0" smtClean="0"/>
              <a:t>6</a:t>
            </a:r>
            <a:r>
              <a:rPr lang="en-GB" sz="2000" i="1" dirty="0" smtClean="0"/>
              <a:t>NHS North &amp; East London Commissioning Support Unit; </a:t>
            </a:r>
            <a:r>
              <a:rPr lang="en-GB" sz="2000" i="1" baseline="30000" dirty="0" smtClean="0"/>
              <a:t>7</a:t>
            </a:r>
            <a:r>
              <a:rPr lang="en-GB" sz="2000" i="1" dirty="0" smtClean="0"/>
              <a:t>NHS South Norfolk CCG.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27066" y="28306852"/>
            <a:ext cx="4442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i="1" dirty="0" smtClean="0"/>
              <a:t>CHIPPS acknowledges the support of the National Institute for Health Research Clinical Research Network (NIHR CRN).</a:t>
            </a:r>
            <a:endParaRPr lang="en-GB" sz="20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5314739" y="27789726"/>
            <a:ext cx="55287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This poster presents independent research funded by the National Institute for Health Research (NIHR) under its Programme Grants for Applied Research (</a:t>
            </a:r>
            <a:r>
              <a:rPr lang="en-GB" sz="2000" i="1" dirty="0" err="1" smtClean="0"/>
              <a:t>PGfAR</a:t>
            </a:r>
            <a:r>
              <a:rPr lang="en-GB" sz="2000" i="1" dirty="0" smtClean="0"/>
              <a:t>) Programme (Grant Reference Number RP-PG-0613-20007). The views expressed are those of the author(s) and not necessarily those of the NHS, the NIHR or the Department of Health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77515" y="6493817"/>
            <a:ext cx="20261179" cy="39395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en-GB" sz="3600" b="1" dirty="0" smtClean="0"/>
              <a:t>Background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dirty="0" smtClean="0"/>
              <a:t>Medicines management for older adults in care homes (CHs) is known to be suboptimal </a:t>
            </a:r>
            <a:r>
              <a:rPr lang="en-GB" sz="3000" dirty="0" smtClean="0">
                <a:sym typeface="Wingdings" panose="05000000000000000000" pitchFamily="2" charset="2"/>
              </a:rPr>
              <a:t>for a variety of reasons including l</a:t>
            </a:r>
            <a:r>
              <a:rPr lang="en-GB" sz="3000" dirty="0" smtClean="0"/>
              <a:t>ack of responsibility for review of patients’ medicines.  </a:t>
            </a:r>
            <a:r>
              <a:rPr lang="en-GB" sz="3000" dirty="0" smtClean="0">
                <a:sym typeface="Wingdings" panose="05000000000000000000" pitchFamily="2" charset="2"/>
              </a:rPr>
              <a:t>The Care Homes Use of Medicines Study (CHUMS) reported that </a:t>
            </a:r>
            <a:r>
              <a:rPr lang="en-GB" sz="3000" dirty="0" smtClean="0"/>
              <a:t>≥70% of CH residents are exposed to ≥1 medication error</a:t>
            </a:r>
            <a:r>
              <a:rPr lang="en-GB" sz="3000" baseline="30000" dirty="0" smtClean="0"/>
              <a:t>[1] </a:t>
            </a:r>
            <a:r>
              <a:rPr lang="en-GB" sz="3000" dirty="0" smtClean="0"/>
              <a:t>. </a:t>
            </a:r>
            <a:endParaRPr lang="en-GB" sz="3000" baseline="30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dirty="0" smtClean="0"/>
              <a:t>Consequently, it has been suggested that one person should take overall responsibility for medicines management in CHs.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dirty="0" smtClean="0"/>
              <a:t>CHIPPS is a 5-year (2015-2020) NIHR- funded programme of research which is aiming to determine the effectiveness and cost-effectiveness of </a:t>
            </a:r>
            <a:r>
              <a:rPr lang="en-GB" sz="3000" b="1" dirty="0" smtClean="0"/>
              <a:t>pharmacist independent prescribers (PIPs) </a:t>
            </a:r>
            <a:r>
              <a:rPr lang="en-GB" sz="3000" dirty="0" smtClean="0"/>
              <a:t>assuming responsibility of care home residents’ medications.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dirty="0" smtClean="0"/>
              <a:t>Led by the University of East Anglia, CHIPPS comprises </a:t>
            </a:r>
            <a:r>
              <a:rPr lang="en-GB" sz="3000" b="1" dirty="0" smtClean="0"/>
              <a:t>6 Work Packages</a:t>
            </a:r>
            <a:r>
              <a:rPr lang="en-GB" sz="3000" dirty="0" smtClean="0"/>
              <a:t> with sites in Norfolk, Belfast, Aberdeen &amp; Leeds.</a:t>
            </a:r>
            <a:endParaRPr lang="en-GB" sz="3000" dirty="0"/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3906055598"/>
              </p:ext>
            </p:extLst>
          </p:nvPr>
        </p:nvGraphicFramePr>
        <p:xfrm>
          <a:off x="523912" y="11565065"/>
          <a:ext cx="10058666" cy="1410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0695621" y="11565065"/>
            <a:ext cx="10143073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b="1" dirty="0" smtClean="0"/>
              <a:t>Background:</a:t>
            </a:r>
            <a:r>
              <a:rPr lang="en-GB" sz="3000" dirty="0" smtClean="0"/>
              <a:t> Heterogeneity in outcome measurement across studies testing similar interventions is a recognised problem. A proposed solution is the development and use of COSs. A COS is a list of outcomes which should be measured and reported, as a minimum, in all effectiveness studies in a specific area </a:t>
            </a:r>
            <a:r>
              <a:rPr lang="en-GB" sz="3000" baseline="30000" dirty="0" smtClean="0"/>
              <a:t>[2]</a:t>
            </a:r>
            <a:r>
              <a:rPr lang="en-GB" sz="3000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b="1" dirty="0"/>
              <a:t>M</a:t>
            </a:r>
            <a:r>
              <a:rPr lang="en-GB" sz="3000" b="1" dirty="0" smtClean="0"/>
              <a:t>ethod:</a:t>
            </a:r>
            <a:r>
              <a:rPr lang="en-GB" sz="3000" dirty="0" smtClean="0"/>
              <a:t> </a:t>
            </a:r>
            <a:r>
              <a:rPr lang="en-GB" sz="3000" i="1" dirty="0" smtClean="0"/>
              <a:t>1) </a:t>
            </a:r>
            <a:r>
              <a:rPr lang="en-GB" sz="3000" dirty="0"/>
              <a:t>P</a:t>
            </a:r>
            <a:r>
              <a:rPr lang="en-GB" sz="3000" dirty="0" smtClean="0"/>
              <a:t>otential outcomes for inclusion in the COS were identified (by review of published literature &amp; stakeholder  involvement). Stakeholders included GPs, pharmacists, CH managers &amp; staff, CH residents &amp; relatives.  </a:t>
            </a:r>
            <a:r>
              <a:rPr lang="en-GB" sz="3000" i="1" dirty="0" smtClean="0"/>
              <a:t>2)</a:t>
            </a:r>
            <a:r>
              <a:rPr lang="en-GB" sz="3000" dirty="0" smtClean="0"/>
              <a:t> A Delphi consensus exercise was conducted to refine the COS. An expert Delphi panel (n=19) rated the importance of the proposed outcomes. Inclusion criteria for the COS was defined as ≥70% of panel participants scoring the outcome as ‘very important’ and &lt;15% scoring as ‘not important.’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b="1" dirty="0" smtClean="0"/>
              <a:t>Results:</a:t>
            </a:r>
            <a:r>
              <a:rPr lang="en-GB" sz="3000" dirty="0" smtClean="0"/>
              <a:t> The final COS comprises 13 outcomes organised into 7 domains (in bold text below) and  3 overarching categories: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sp>
        <p:nvSpPr>
          <p:cNvPr id="31" name="Rounded Rectangle 30"/>
          <p:cNvSpPr/>
          <p:nvPr/>
        </p:nvSpPr>
        <p:spPr>
          <a:xfrm>
            <a:off x="10934168" y="10522580"/>
            <a:ext cx="9834587" cy="8564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 dirty="0" smtClean="0">
                <a:solidFill>
                  <a:schemeClr val="tx1"/>
                </a:solidFill>
              </a:rPr>
              <a:t>Focus on </a:t>
            </a:r>
            <a:r>
              <a:rPr lang="en-GB" sz="3600" b="1" dirty="0" smtClean="0">
                <a:solidFill>
                  <a:schemeClr val="tx1"/>
                </a:solidFill>
              </a:rPr>
              <a:t>WP2: Core Outcome Set development</a:t>
            </a:r>
            <a:endParaRPr lang="en-GB" sz="3600" b="1" dirty="0">
              <a:solidFill>
                <a:schemeClr val="tx1"/>
              </a:solidFill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751" y="4800454"/>
            <a:ext cx="404564" cy="404564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751" y="5210247"/>
            <a:ext cx="375553" cy="37555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940099" y="28086662"/>
            <a:ext cx="3339342" cy="1760414"/>
          </a:xfrm>
          <a:prstGeom prst="rect">
            <a:avLst/>
          </a:prstGeom>
        </p:spPr>
      </p:pic>
      <p:sp>
        <p:nvSpPr>
          <p:cNvPr id="39" name="Rounded Rectangle 38"/>
          <p:cNvSpPr/>
          <p:nvPr/>
        </p:nvSpPr>
        <p:spPr>
          <a:xfrm>
            <a:off x="552688" y="10526368"/>
            <a:ext cx="9932083" cy="85267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solidFill>
                  <a:schemeClr val="tx1"/>
                </a:solidFill>
              </a:rPr>
              <a:t>CHIPPS Programme Overview</a:t>
            </a:r>
            <a:endParaRPr lang="en-GB" sz="4000" b="1" dirty="0">
              <a:solidFill>
                <a:schemeClr val="tx1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901370" y="19480098"/>
            <a:ext cx="9960296" cy="5829254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600770" y="25642587"/>
            <a:ext cx="99991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References: </a:t>
            </a:r>
          </a:p>
          <a:p>
            <a:r>
              <a:rPr lang="en-GB" sz="2200" dirty="0" smtClean="0"/>
              <a:t>[1] Barber ND, </a:t>
            </a:r>
            <a:r>
              <a:rPr lang="en-GB" sz="2200" dirty="0" err="1" smtClean="0"/>
              <a:t>Alldred</a:t>
            </a:r>
            <a:r>
              <a:rPr lang="en-GB" sz="2200" dirty="0" smtClean="0"/>
              <a:t> DP, </a:t>
            </a:r>
            <a:r>
              <a:rPr lang="en-GB" sz="2200" dirty="0" err="1" smtClean="0"/>
              <a:t>Raynor</a:t>
            </a:r>
            <a:r>
              <a:rPr lang="en-GB" sz="2200" dirty="0" smtClean="0"/>
              <a:t> DK et al. Care homes’ use of medicines study: prevalence, causes and potential for harm of medication errors in care homes for older people. </a:t>
            </a:r>
            <a:r>
              <a:rPr lang="en-GB" sz="2200" dirty="0" err="1" smtClean="0"/>
              <a:t>Qual</a:t>
            </a:r>
            <a:r>
              <a:rPr lang="en-GB" sz="2200" dirty="0" smtClean="0"/>
              <a:t> </a:t>
            </a:r>
            <a:r>
              <a:rPr lang="en-GB" sz="2200" dirty="0" err="1" smtClean="0"/>
              <a:t>Saf</a:t>
            </a:r>
            <a:r>
              <a:rPr lang="en-GB" sz="2200" dirty="0" smtClean="0"/>
              <a:t> Health Care. 2009; 18:341-6. </a:t>
            </a:r>
          </a:p>
          <a:p>
            <a:r>
              <a:rPr lang="en-GB" sz="2200" dirty="0" smtClean="0"/>
              <a:t>[2] Williamson PR, Altman DG, </a:t>
            </a:r>
            <a:r>
              <a:rPr lang="en-GB" sz="2200" dirty="0" err="1" smtClean="0"/>
              <a:t>Blazeby</a:t>
            </a:r>
            <a:r>
              <a:rPr lang="en-GB" sz="2200" dirty="0" smtClean="0"/>
              <a:t> JM et al. Developing core outcome sets for clinical trials: issues to consider. BMC Trials. 2012; 13:132.</a:t>
            </a:r>
            <a:endParaRPr lang="en-GB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10651527" y="25309352"/>
            <a:ext cx="1015853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000" b="1" dirty="0" smtClean="0"/>
              <a:t>Discussion/conclusion: </a:t>
            </a:r>
            <a:r>
              <a:rPr lang="en-GB" sz="3000" dirty="0" smtClean="0"/>
              <a:t>We </a:t>
            </a:r>
            <a:r>
              <a:rPr lang="en-GB" sz="3000" dirty="0"/>
              <a:t>have developed a COS for effectiveness trials aimed at optimising prescribing in older adults in </a:t>
            </a:r>
            <a:r>
              <a:rPr lang="en-GB" sz="3000" dirty="0" smtClean="0"/>
              <a:t>CHs. Future </a:t>
            </a:r>
            <a:r>
              <a:rPr lang="en-GB" sz="3000" dirty="0"/>
              <a:t>work should focus on evaluating appropriate tools for these key outcomes to further reduce heterogeneity in outcome </a:t>
            </a:r>
            <a:r>
              <a:rPr lang="en-GB" sz="3000" dirty="0" smtClean="0"/>
              <a:t>measurement between studies.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90727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5972</TotalTime>
  <Words>782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Millar</dc:creator>
  <cp:lastModifiedBy>Caroline Hill (PHA - Staff)</cp:lastModifiedBy>
  <cp:revision>51</cp:revision>
  <cp:lastPrinted>2016-09-16T10:31:55Z</cp:lastPrinted>
  <dcterms:created xsi:type="dcterms:W3CDTF">2016-09-09T10:11:42Z</dcterms:created>
  <dcterms:modified xsi:type="dcterms:W3CDTF">2019-11-28T09:05:27Z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-622201376</vt:i4>
  </property>
  <property fmtid="{D5CDD505-2E9C-101B-9397-08002B2CF9AE}" pid="3" name="_NewReviewCycle">
    <vt:lpwstr/>
  </property>
  <property fmtid="{D5CDD505-2E9C-101B-9397-08002B2CF9AE}" pid="4" name="_EmailSubject">
    <vt:lpwstr>CHIPPS Website looks great!</vt:lpwstr>
  </property>
  <property fmtid="{D5CDD505-2E9C-101B-9397-08002B2CF9AE}" pid="5" name="_AuthorEmail">
    <vt:lpwstr>L.Watts1@uea.ac.uk</vt:lpwstr>
  </property>
  <property fmtid="{D5CDD505-2E9C-101B-9397-08002B2CF9AE}" pid="6" name="_AuthorEmailDisplayName">
    <vt:lpwstr>Laura Watts (MED - Staff)</vt:lpwstr>
  </property>
</Properties>
</file>