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2" r:id="rId2"/>
    <p:sldId id="259" r:id="rId3"/>
    <p:sldId id="260" r:id="rId4"/>
    <p:sldId id="266" r:id="rId5"/>
    <p:sldId id="261" r:id="rId6"/>
    <p:sldId id="263" r:id="rId7"/>
    <p:sldId id="269" r:id="rId8"/>
    <p:sldId id="265" r:id="rId9"/>
    <p:sldId id="267" r:id="rId10"/>
    <p:sldId id="271" r:id="rId11"/>
    <p:sldId id="272"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E9C8C0-E4C6-4FA0-B4EC-AAC0998BD7F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B4AD81D5-10E4-4CAC-BFE5-F63B22D302EF}">
      <dgm:prSet phldrT="[Text]" custT="1"/>
      <dgm:spPr/>
      <dgm:t>
        <a:bodyPr/>
        <a:lstStyle/>
        <a:p>
          <a:r>
            <a:rPr lang="en-GB" sz="1600" dirty="0" smtClean="0">
              <a:solidFill>
                <a:schemeClr val="tx1"/>
              </a:solidFill>
            </a:rPr>
            <a:t>WP1: Systematic Review (SR) of evidence on medicine optimisation, stakeholder views, service spec.</a:t>
          </a:r>
          <a:endParaRPr lang="en-GB" sz="1600" dirty="0">
            <a:solidFill>
              <a:schemeClr val="tx1"/>
            </a:solidFill>
          </a:endParaRPr>
        </a:p>
      </dgm:t>
    </dgm:pt>
    <dgm:pt modelId="{99485509-13C5-4A11-88D3-D8542E8178E3}" type="parTrans" cxnId="{BA298B25-A33B-4399-999E-3792985935D3}">
      <dgm:prSet/>
      <dgm:spPr/>
      <dgm:t>
        <a:bodyPr/>
        <a:lstStyle/>
        <a:p>
          <a:endParaRPr lang="en-GB"/>
        </a:p>
      </dgm:t>
    </dgm:pt>
    <dgm:pt modelId="{D08169E9-6F29-47CC-BB05-F8AC8542A7FB}" type="sibTrans" cxnId="{BA298B25-A33B-4399-999E-3792985935D3}">
      <dgm:prSet/>
      <dgm:spPr/>
      <dgm:t>
        <a:bodyPr/>
        <a:lstStyle/>
        <a:p>
          <a:endParaRPr lang="en-GB"/>
        </a:p>
      </dgm:t>
    </dgm:pt>
    <dgm:pt modelId="{F31DC70E-6EDA-49E2-9C4E-BE6DA0353679}">
      <dgm:prSet phldrT="[Text]" custT="1"/>
      <dgm:spPr/>
      <dgm:t>
        <a:bodyPr/>
        <a:lstStyle/>
        <a:p>
          <a:r>
            <a:rPr lang="en-GB" sz="1600" dirty="0" smtClean="0">
              <a:solidFill>
                <a:schemeClr val="tx1"/>
              </a:solidFill>
            </a:rPr>
            <a:t>WP2:Identification and evaluation of potential out come measures</a:t>
          </a:r>
          <a:endParaRPr lang="en-GB" sz="1600" dirty="0">
            <a:solidFill>
              <a:schemeClr val="tx1"/>
            </a:solidFill>
          </a:endParaRPr>
        </a:p>
      </dgm:t>
    </dgm:pt>
    <dgm:pt modelId="{6F081DDD-E2B0-457D-98D7-9EE49ADF9EB4}" type="parTrans" cxnId="{CDFD52C7-E174-4B73-9EC3-B0B43A0D9CA0}">
      <dgm:prSet/>
      <dgm:spPr/>
      <dgm:t>
        <a:bodyPr/>
        <a:lstStyle/>
        <a:p>
          <a:endParaRPr lang="en-GB"/>
        </a:p>
      </dgm:t>
    </dgm:pt>
    <dgm:pt modelId="{1B61A855-38B8-4B54-B575-E556448D964F}" type="sibTrans" cxnId="{CDFD52C7-E174-4B73-9EC3-B0B43A0D9CA0}">
      <dgm:prSet/>
      <dgm:spPr/>
      <dgm:t>
        <a:bodyPr/>
        <a:lstStyle/>
        <a:p>
          <a:endParaRPr lang="en-GB"/>
        </a:p>
      </dgm:t>
    </dgm:pt>
    <dgm:pt modelId="{611AA0DE-8656-4E81-A70B-F5EBC4F6D090}">
      <dgm:prSet phldrT="[Text]" custT="1"/>
      <dgm:spPr/>
      <dgm:t>
        <a:bodyPr/>
        <a:lstStyle/>
        <a:p>
          <a:r>
            <a:rPr lang="en-GB" sz="1600" dirty="0" smtClean="0">
              <a:solidFill>
                <a:schemeClr val="tx1"/>
              </a:solidFill>
            </a:rPr>
            <a:t>WP3: Development of Health Economic approaches</a:t>
          </a:r>
          <a:endParaRPr lang="en-GB" sz="1600" dirty="0">
            <a:solidFill>
              <a:schemeClr val="tx1"/>
            </a:solidFill>
          </a:endParaRPr>
        </a:p>
      </dgm:t>
    </dgm:pt>
    <dgm:pt modelId="{1CAEB447-E19D-41A5-88E5-6B435202D4D7}" type="parTrans" cxnId="{81D36A3E-15E9-4FDC-93C8-F0F46BE46404}">
      <dgm:prSet/>
      <dgm:spPr/>
      <dgm:t>
        <a:bodyPr/>
        <a:lstStyle/>
        <a:p>
          <a:endParaRPr lang="en-GB"/>
        </a:p>
      </dgm:t>
    </dgm:pt>
    <dgm:pt modelId="{661B35A4-48BE-4C3A-BAE2-7FF92501300A}" type="sibTrans" cxnId="{81D36A3E-15E9-4FDC-93C8-F0F46BE46404}">
      <dgm:prSet/>
      <dgm:spPr/>
      <dgm:t>
        <a:bodyPr/>
        <a:lstStyle/>
        <a:p>
          <a:endParaRPr lang="en-GB"/>
        </a:p>
      </dgm:t>
    </dgm:pt>
    <dgm:pt modelId="{E1FDCF19-2981-4E06-97A4-55956A35B8CA}">
      <dgm:prSet phldrT="[Text]" custT="1"/>
      <dgm:spPr/>
      <dgm:t>
        <a:bodyPr/>
        <a:lstStyle/>
        <a:p>
          <a:r>
            <a:rPr lang="en-GB" sz="1600" dirty="0" smtClean="0">
              <a:solidFill>
                <a:schemeClr val="tx1"/>
              </a:solidFill>
            </a:rPr>
            <a:t>WP4: Develop and test training </a:t>
          </a:r>
          <a:endParaRPr lang="en-GB" sz="1600" dirty="0">
            <a:solidFill>
              <a:schemeClr val="tx1"/>
            </a:solidFill>
          </a:endParaRPr>
        </a:p>
      </dgm:t>
    </dgm:pt>
    <dgm:pt modelId="{5CC1092F-7B90-4E4D-82AD-198AEA0E802B}" type="parTrans" cxnId="{37A21C30-8303-43F5-86DB-DDC5082DD53D}">
      <dgm:prSet/>
      <dgm:spPr/>
      <dgm:t>
        <a:bodyPr/>
        <a:lstStyle/>
        <a:p>
          <a:endParaRPr lang="en-GB"/>
        </a:p>
      </dgm:t>
    </dgm:pt>
    <dgm:pt modelId="{D403C347-88DF-4C10-AB0F-DBB96996C4B5}" type="sibTrans" cxnId="{37A21C30-8303-43F5-86DB-DDC5082DD53D}">
      <dgm:prSet/>
      <dgm:spPr/>
      <dgm:t>
        <a:bodyPr/>
        <a:lstStyle/>
        <a:p>
          <a:endParaRPr lang="en-GB" dirty="0"/>
        </a:p>
      </dgm:t>
    </dgm:pt>
    <dgm:pt modelId="{117EF6CE-2546-4D8E-890C-C7D0CEB4B819}">
      <dgm:prSet phldrT="[Text]" custT="1"/>
      <dgm:spPr/>
      <dgm:t>
        <a:bodyPr/>
        <a:lstStyle/>
        <a:p>
          <a:r>
            <a:rPr lang="en-GB" sz="1600" dirty="0" smtClean="0">
              <a:solidFill>
                <a:schemeClr val="tx1"/>
              </a:solidFill>
            </a:rPr>
            <a:t>WP5: Non-randomised feasibility study</a:t>
          </a:r>
          <a:endParaRPr lang="en-GB" sz="1600" dirty="0">
            <a:solidFill>
              <a:schemeClr val="tx1"/>
            </a:solidFill>
          </a:endParaRPr>
        </a:p>
      </dgm:t>
    </dgm:pt>
    <dgm:pt modelId="{72696BA6-2640-4E17-8F68-51AAA2268750}" type="parTrans" cxnId="{10DFE13F-5C5D-49EF-B013-3C7610F4E932}">
      <dgm:prSet/>
      <dgm:spPr/>
      <dgm:t>
        <a:bodyPr/>
        <a:lstStyle/>
        <a:p>
          <a:endParaRPr lang="en-GB"/>
        </a:p>
      </dgm:t>
    </dgm:pt>
    <dgm:pt modelId="{3B3ABB67-2473-4E37-91AB-B2522D910913}" type="sibTrans" cxnId="{10DFE13F-5C5D-49EF-B013-3C7610F4E932}">
      <dgm:prSet/>
      <dgm:spPr/>
      <dgm:t>
        <a:bodyPr/>
        <a:lstStyle/>
        <a:p>
          <a:endParaRPr lang="en-GB"/>
        </a:p>
      </dgm:t>
    </dgm:pt>
    <dgm:pt modelId="{8F8BEEAC-FB19-4C2C-9C3B-C169F64CBCA8}">
      <dgm:prSet phldrT="[Text]" custScaleY="74074" custLinFactNeighborX="962" custLinFactNeighborY="-64814"/>
      <dgm:spPr/>
      <dgm:t>
        <a:bodyPr/>
        <a:lstStyle/>
        <a:p>
          <a:endParaRPr lang="en-GB"/>
        </a:p>
      </dgm:t>
    </dgm:pt>
    <dgm:pt modelId="{C954DFFC-573B-442E-9569-C69C2A938D2C}" type="parTrans" cxnId="{921B269C-D6F9-45DF-8DF6-D62B60152F54}">
      <dgm:prSet/>
      <dgm:spPr/>
      <dgm:t>
        <a:bodyPr/>
        <a:lstStyle/>
        <a:p>
          <a:endParaRPr lang="en-GB"/>
        </a:p>
      </dgm:t>
    </dgm:pt>
    <dgm:pt modelId="{14540B9E-9CE0-41D8-BD50-F2D4854300BC}" type="sibTrans" cxnId="{921B269C-D6F9-45DF-8DF6-D62B60152F54}">
      <dgm:prSet custLinFactY="-32619" custLinFactNeighborX="-6177" custLinFactNeighborY="-100000"/>
      <dgm:spPr/>
      <dgm:t>
        <a:bodyPr/>
        <a:lstStyle/>
        <a:p>
          <a:endParaRPr lang="en-GB"/>
        </a:p>
      </dgm:t>
    </dgm:pt>
    <dgm:pt modelId="{8ECF230A-8F96-4CA0-A8E3-0D3E8C76EC63}">
      <dgm:prSet custScaleY="66668" custLinFactNeighborX="-1218" custLinFactNeighborY="-99072"/>
      <dgm:spPr/>
      <dgm:t>
        <a:bodyPr/>
        <a:lstStyle/>
        <a:p>
          <a:endParaRPr lang="en-GB"/>
        </a:p>
      </dgm:t>
    </dgm:pt>
    <dgm:pt modelId="{CAECC4C5-D690-4846-A664-9B36F7787D78}" type="parTrans" cxnId="{E5CE5611-FF73-43DB-86F4-A38527194048}">
      <dgm:prSet/>
      <dgm:spPr/>
      <dgm:t>
        <a:bodyPr/>
        <a:lstStyle/>
        <a:p>
          <a:endParaRPr lang="en-GB"/>
        </a:p>
      </dgm:t>
    </dgm:pt>
    <dgm:pt modelId="{220BD278-DBF5-4313-BE18-6A0A877642B1}" type="sibTrans" cxnId="{E5CE5611-FF73-43DB-86F4-A38527194048}">
      <dgm:prSet custLinFactY="-81336" custLinFactNeighborX="-14682" custLinFactNeighborY="-100000"/>
      <dgm:spPr/>
      <dgm:t>
        <a:bodyPr/>
        <a:lstStyle/>
        <a:p>
          <a:endParaRPr lang="en-GB"/>
        </a:p>
      </dgm:t>
    </dgm:pt>
    <dgm:pt modelId="{3144A04F-3CC4-4DAF-8CA5-4356E36E93C2}">
      <dgm:prSet custScaleY="66668" custLinFactNeighborX="-1218" custLinFactNeighborY="-99072"/>
      <dgm:spPr/>
      <dgm:t>
        <a:bodyPr/>
        <a:lstStyle/>
        <a:p>
          <a:endParaRPr lang="en-GB"/>
        </a:p>
      </dgm:t>
    </dgm:pt>
    <dgm:pt modelId="{654C07E9-E3A1-413E-A6E2-F227B9282EF3}" type="parTrans" cxnId="{DF46F577-1F47-4EB7-A5A5-12579A62BF01}">
      <dgm:prSet/>
      <dgm:spPr/>
      <dgm:t>
        <a:bodyPr/>
        <a:lstStyle/>
        <a:p>
          <a:endParaRPr lang="en-GB"/>
        </a:p>
      </dgm:t>
    </dgm:pt>
    <dgm:pt modelId="{D85F7B27-AB22-449C-B53A-DE8853183526}" type="sibTrans" cxnId="{DF46F577-1F47-4EB7-A5A5-12579A62BF01}">
      <dgm:prSet custLinFactY="-88601" custLinFactNeighborX="-34288" custLinFactNeighborY="-100000"/>
      <dgm:spPr/>
      <dgm:t>
        <a:bodyPr/>
        <a:lstStyle/>
        <a:p>
          <a:endParaRPr lang="en-GB" dirty="0"/>
        </a:p>
      </dgm:t>
    </dgm:pt>
    <dgm:pt modelId="{F0D35208-588B-4424-A618-5DC48A78BF4D}" type="pres">
      <dgm:prSet presAssocID="{AFE9C8C0-E4C6-4FA0-B4EC-AAC0998BD7F5}" presName="outerComposite" presStyleCnt="0">
        <dgm:presLayoutVars>
          <dgm:chMax val="5"/>
          <dgm:dir/>
          <dgm:resizeHandles val="exact"/>
        </dgm:presLayoutVars>
      </dgm:prSet>
      <dgm:spPr/>
      <dgm:t>
        <a:bodyPr/>
        <a:lstStyle/>
        <a:p>
          <a:endParaRPr lang="en-GB"/>
        </a:p>
      </dgm:t>
    </dgm:pt>
    <dgm:pt modelId="{F4AE9EB9-FED9-4FB2-9B6C-82A0A1FA25E8}" type="pres">
      <dgm:prSet presAssocID="{AFE9C8C0-E4C6-4FA0-B4EC-AAC0998BD7F5}" presName="dummyMaxCanvas" presStyleCnt="0">
        <dgm:presLayoutVars/>
      </dgm:prSet>
      <dgm:spPr/>
    </dgm:pt>
    <dgm:pt modelId="{449F664F-0382-4A1B-9308-3995115F07D1}" type="pres">
      <dgm:prSet presAssocID="{AFE9C8C0-E4C6-4FA0-B4EC-AAC0998BD7F5}" presName="FiveNodes_1" presStyleLbl="node1" presStyleIdx="0" presStyleCnt="5" custScaleY="66668" custLinFactNeighborX="-1214" custLinFactNeighborY="0">
        <dgm:presLayoutVars>
          <dgm:bulletEnabled val="1"/>
        </dgm:presLayoutVars>
      </dgm:prSet>
      <dgm:spPr/>
      <dgm:t>
        <a:bodyPr/>
        <a:lstStyle/>
        <a:p>
          <a:endParaRPr lang="en-GB"/>
        </a:p>
      </dgm:t>
    </dgm:pt>
    <dgm:pt modelId="{5C15FBC0-FDEA-49C1-9527-8C9F718E3A0F}" type="pres">
      <dgm:prSet presAssocID="{AFE9C8C0-E4C6-4FA0-B4EC-AAC0998BD7F5}" presName="FiveNodes_2" presStyleLbl="node1" presStyleIdx="1" presStyleCnt="5" custScaleY="61113" custLinFactNeighborX="2733" custLinFactNeighborY="-29951">
        <dgm:presLayoutVars>
          <dgm:bulletEnabled val="1"/>
        </dgm:presLayoutVars>
      </dgm:prSet>
      <dgm:spPr/>
      <dgm:t>
        <a:bodyPr/>
        <a:lstStyle/>
        <a:p>
          <a:endParaRPr lang="en-GB"/>
        </a:p>
      </dgm:t>
    </dgm:pt>
    <dgm:pt modelId="{72230DEB-2CA3-4066-8852-C2761355E1EA}" type="pres">
      <dgm:prSet presAssocID="{AFE9C8C0-E4C6-4FA0-B4EC-AAC0998BD7F5}" presName="FiveNodes_3" presStyleLbl="node1" presStyleIdx="2" presStyleCnt="5" custScaleY="74074" custLinFactNeighborX="962" custLinFactNeighborY="-64814">
        <dgm:presLayoutVars>
          <dgm:bulletEnabled val="1"/>
        </dgm:presLayoutVars>
      </dgm:prSet>
      <dgm:spPr/>
      <dgm:t>
        <a:bodyPr/>
        <a:lstStyle/>
        <a:p>
          <a:endParaRPr lang="en-GB"/>
        </a:p>
      </dgm:t>
    </dgm:pt>
    <dgm:pt modelId="{E4FCAD9B-A66E-4296-8BAD-062CF3BC479C}" type="pres">
      <dgm:prSet presAssocID="{AFE9C8C0-E4C6-4FA0-B4EC-AAC0998BD7F5}" presName="FiveNodes_4" presStyleLbl="node1" presStyleIdx="3" presStyleCnt="5" custScaleY="66668" custLinFactNeighborX="-1218" custLinFactNeighborY="-99072">
        <dgm:presLayoutVars>
          <dgm:bulletEnabled val="1"/>
        </dgm:presLayoutVars>
      </dgm:prSet>
      <dgm:spPr/>
      <dgm:t>
        <a:bodyPr/>
        <a:lstStyle/>
        <a:p>
          <a:endParaRPr lang="en-GB"/>
        </a:p>
      </dgm:t>
    </dgm:pt>
    <dgm:pt modelId="{06800BD4-5B26-48E9-90C1-B6F8F6D05EC6}" type="pres">
      <dgm:prSet presAssocID="{AFE9C8C0-E4C6-4FA0-B4EC-AAC0998BD7F5}" presName="FiveNodes_5" presStyleLbl="node1" presStyleIdx="4" presStyleCnt="5" custScaleY="66634" custLinFactY="-34982" custLinFactNeighborX="-2991" custLinFactNeighborY="-100000">
        <dgm:presLayoutVars>
          <dgm:bulletEnabled val="1"/>
        </dgm:presLayoutVars>
      </dgm:prSet>
      <dgm:spPr/>
      <dgm:t>
        <a:bodyPr/>
        <a:lstStyle/>
        <a:p>
          <a:endParaRPr lang="en-GB"/>
        </a:p>
      </dgm:t>
    </dgm:pt>
    <dgm:pt modelId="{F9CD8447-AC08-4A7F-9AD2-8C86F7668726}" type="pres">
      <dgm:prSet presAssocID="{AFE9C8C0-E4C6-4FA0-B4EC-AAC0998BD7F5}" presName="FiveConn_1-2" presStyleLbl="fgAccFollowNode1" presStyleIdx="0" presStyleCnt="4" custLinFactNeighborX="-1442" custLinFactNeighborY="-15202">
        <dgm:presLayoutVars>
          <dgm:bulletEnabled val="1"/>
        </dgm:presLayoutVars>
      </dgm:prSet>
      <dgm:spPr/>
      <dgm:t>
        <a:bodyPr/>
        <a:lstStyle/>
        <a:p>
          <a:endParaRPr lang="en-GB"/>
        </a:p>
      </dgm:t>
    </dgm:pt>
    <dgm:pt modelId="{42155F35-CC21-482C-AA23-2DABCBAA7617}" type="pres">
      <dgm:prSet presAssocID="{AFE9C8C0-E4C6-4FA0-B4EC-AAC0998BD7F5}" presName="FiveConn_2-3" presStyleLbl="fgAccFollowNode1" presStyleIdx="1" presStyleCnt="4" custLinFactNeighborX="9674" custLinFactNeighborY="-83183">
        <dgm:presLayoutVars>
          <dgm:bulletEnabled val="1"/>
        </dgm:presLayoutVars>
      </dgm:prSet>
      <dgm:spPr/>
      <dgm:t>
        <a:bodyPr/>
        <a:lstStyle/>
        <a:p>
          <a:endParaRPr lang="en-GB"/>
        </a:p>
      </dgm:t>
    </dgm:pt>
    <dgm:pt modelId="{D4353981-0DD4-4799-8C7B-2799FE3CF00C}" type="pres">
      <dgm:prSet presAssocID="{AFE9C8C0-E4C6-4FA0-B4EC-AAC0998BD7F5}" presName="FiveConn_3-4" presStyleLbl="fgAccFollowNode1" presStyleIdx="2" presStyleCnt="4" custLinFactY="-32619" custLinFactNeighborX="-6177" custLinFactNeighborY="-100000">
        <dgm:presLayoutVars>
          <dgm:bulletEnabled val="1"/>
        </dgm:presLayoutVars>
      </dgm:prSet>
      <dgm:spPr/>
      <dgm:t>
        <a:bodyPr/>
        <a:lstStyle/>
        <a:p>
          <a:endParaRPr lang="en-GB"/>
        </a:p>
      </dgm:t>
    </dgm:pt>
    <dgm:pt modelId="{B1343852-7F44-4464-BE93-DE1EC7A95742}" type="pres">
      <dgm:prSet presAssocID="{AFE9C8C0-E4C6-4FA0-B4EC-AAC0998BD7F5}" presName="FiveConn_4-5" presStyleLbl="fgAccFollowNode1" presStyleIdx="3" presStyleCnt="4" custLinFactY="-88601" custLinFactNeighborX="-34288" custLinFactNeighborY="-100000">
        <dgm:presLayoutVars>
          <dgm:bulletEnabled val="1"/>
        </dgm:presLayoutVars>
      </dgm:prSet>
      <dgm:spPr/>
      <dgm:t>
        <a:bodyPr/>
        <a:lstStyle/>
        <a:p>
          <a:endParaRPr lang="en-GB"/>
        </a:p>
      </dgm:t>
    </dgm:pt>
    <dgm:pt modelId="{F6A83D14-A39C-48EC-84AD-B6A68BBBC4C9}" type="pres">
      <dgm:prSet presAssocID="{AFE9C8C0-E4C6-4FA0-B4EC-AAC0998BD7F5}" presName="FiveNodes_1_text" presStyleLbl="node1" presStyleIdx="4" presStyleCnt="5">
        <dgm:presLayoutVars>
          <dgm:bulletEnabled val="1"/>
        </dgm:presLayoutVars>
      </dgm:prSet>
      <dgm:spPr/>
      <dgm:t>
        <a:bodyPr/>
        <a:lstStyle/>
        <a:p>
          <a:endParaRPr lang="en-GB"/>
        </a:p>
      </dgm:t>
    </dgm:pt>
    <dgm:pt modelId="{662391B6-2417-4F6F-B3FF-1D46FD9E594E}" type="pres">
      <dgm:prSet presAssocID="{AFE9C8C0-E4C6-4FA0-B4EC-AAC0998BD7F5}" presName="FiveNodes_2_text" presStyleLbl="node1" presStyleIdx="4" presStyleCnt="5">
        <dgm:presLayoutVars>
          <dgm:bulletEnabled val="1"/>
        </dgm:presLayoutVars>
      </dgm:prSet>
      <dgm:spPr/>
      <dgm:t>
        <a:bodyPr/>
        <a:lstStyle/>
        <a:p>
          <a:endParaRPr lang="en-GB"/>
        </a:p>
      </dgm:t>
    </dgm:pt>
    <dgm:pt modelId="{E826BD98-EAE1-4295-8D94-D70CCEF9919D}" type="pres">
      <dgm:prSet presAssocID="{AFE9C8C0-E4C6-4FA0-B4EC-AAC0998BD7F5}" presName="FiveNodes_3_text" presStyleLbl="node1" presStyleIdx="4" presStyleCnt="5">
        <dgm:presLayoutVars>
          <dgm:bulletEnabled val="1"/>
        </dgm:presLayoutVars>
      </dgm:prSet>
      <dgm:spPr/>
      <dgm:t>
        <a:bodyPr/>
        <a:lstStyle/>
        <a:p>
          <a:endParaRPr lang="en-GB"/>
        </a:p>
      </dgm:t>
    </dgm:pt>
    <dgm:pt modelId="{A5A30813-2B04-44FC-94F9-E51CEFF6BFE0}" type="pres">
      <dgm:prSet presAssocID="{AFE9C8C0-E4C6-4FA0-B4EC-AAC0998BD7F5}" presName="FiveNodes_4_text" presStyleLbl="node1" presStyleIdx="4" presStyleCnt="5">
        <dgm:presLayoutVars>
          <dgm:bulletEnabled val="1"/>
        </dgm:presLayoutVars>
      </dgm:prSet>
      <dgm:spPr/>
      <dgm:t>
        <a:bodyPr/>
        <a:lstStyle/>
        <a:p>
          <a:endParaRPr lang="en-GB"/>
        </a:p>
      </dgm:t>
    </dgm:pt>
    <dgm:pt modelId="{D9E0B709-40F3-4F59-84EE-6A580932E475}" type="pres">
      <dgm:prSet presAssocID="{AFE9C8C0-E4C6-4FA0-B4EC-AAC0998BD7F5}" presName="FiveNodes_5_text" presStyleLbl="node1" presStyleIdx="4" presStyleCnt="5">
        <dgm:presLayoutVars>
          <dgm:bulletEnabled val="1"/>
        </dgm:presLayoutVars>
      </dgm:prSet>
      <dgm:spPr/>
      <dgm:t>
        <a:bodyPr/>
        <a:lstStyle/>
        <a:p>
          <a:endParaRPr lang="en-GB"/>
        </a:p>
      </dgm:t>
    </dgm:pt>
  </dgm:ptLst>
  <dgm:cxnLst>
    <dgm:cxn modelId="{CA2496B5-1932-401E-B940-E065334B4503}" type="presOf" srcId="{E1FDCF19-2981-4E06-97A4-55956A35B8CA}" destId="{E4FCAD9B-A66E-4296-8BAD-062CF3BC479C}" srcOrd="0" destOrd="0" presId="urn:microsoft.com/office/officeart/2005/8/layout/vProcess5"/>
    <dgm:cxn modelId="{C1AE1D5E-2218-4EDF-9EB0-EBB8CD20916E}" type="presOf" srcId="{AFE9C8C0-E4C6-4FA0-B4EC-AAC0998BD7F5}" destId="{F0D35208-588B-4424-A618-5DC48A78BF4D}" srcOrd="0" destOrd="0" presId="urn:microsoft.com/office/officeart/2005/8/layout/vProcess5"/>
    <dgm:cxn modelId="{DC2A97B4-8857-4EFB-BF2D-8630A93A42F5}" type="presOf" srcId="{F31DC70E-6EDA-49E2-9C4E-BE6DA0353679}" destId="{5C15FBC0-FDEA-49C1-9527-8C9F718E3A0F}" srcOrd="0" destOrd="0" presId="urn:microsoft.com/office/officeart/2005/8/layout/vProcess5"/>
    <dgm:cxn modelId="{81D36A3E-15E9-4FDC-93C8-F0F46BE46404}" srcId="{AFE9C8C0-E4C6-4FA0-B4EC-AAC0998BD7F5}" destId="{611AA0DE-8656-4E81-A70B-F5EBC4F6D090}" srcOrd="2" destOrd="0" parTransId="{1CAEB447-E19D-41A5-88E5-6B435202D4D7}" sibTransId="{661B35A4-48BE-4C3A-BAE2-7FF92501300A}"/>
    <dgm:cxn modelId="{CDFD52C7-E174-4B73-9EC3-B0B43A0D9CA0}" srcId="{AFE9C8C0-E4C6-4FA0-B4EC-AAC0998BD7F5}" destId="{F31DC70E-6EDA-49E2-9C4E-BE6DA0353679}" srcOrd="1" destOrd="0" parTransId="{6F081DDD-E2B0-457D-98D7-9EE49ADF9EB4}" sibTransId="{1B61A855-38B8-4B54-B575-E556448D964F}"/>
    <dgm:cxn modelId="{7515300B-C1EC-4A2B-8868-613D3AC6E68F}" type="presOf" srcId="{611AA0DE-8656-4E81-A70B-F5EBC4F6D090}" destId="{72230DEB-2CA3-4066-8852-C2761355E1EA}" srcOrd="0" destOrd="0" presId="urn:microsoft.com/office/officeart/2005/8/layout/vProcess5"/>
    <dgm:cxn modelId="{921B269C-D6F9-45DF-8DF6-D62B60152F54}" srcId="{AFE9C8C0-E4C6-4FA0-B4EC-AAC0998BD7F5}" destId="{8F8BEEAC-FB19-4C2C-9C3B-C169F64CBCA8}" srcOrd="6" destOrd="0" parTransId="{C954DFFC-573B-442E-9569-C69C2A938D2C}" sibTransId="{14540B9E-9CE0-41D8-BD50-F2D4854300BC}"/>
    <dgm:cxn modelId="{D2D360B6-70FC-4EF4-8A7F-978008FDDB65}" type="presOf" srcId="{F31DC70E-6EDA-49E2-9C4E-BE6DA0353679}" destId="{662391B6-2417-4F6F-B3FF-1D46FD9E594E}" srcOrd="1" destOrd="0" presId="urn:microsoft.com/office/officeart/2005/8/layout/vProcess5"/>
    <dgm:cxn modelId="{84EA7BA6-F5F3-4529-A513-D08CD43167B9}" type="presOf" srcId="{E1FDCF19-2981-4E06-97A4-55956A35B8CA}" destId="{A5A30813-2B04-44FC-94F9-E51CEFF6BFE0}" srcOrd="1" destOrd="0" presId="urn:microsoft.com/office/officeart/2005/8/layout/vProcess5"/>
    <dgm:cxn modelId="{F3235A6B-47C8-4204-A582-D45567DA0FA9}" type="presOf" srcId="{D08169E9-6F29-47CC-BB05-F8AC8542A7FB}" destId="{F9CD8447-AC08-4A7F-9AD2-8C86F7668726}" srcOrd="0" destOrd="0" presId="urn:microsoft.com/office/officeart/2005/8/layout/vProcess5"/>
    <dgm:cxn modelId="{DF46F577-1F47-4EB7-A5A5-12579A62BF01}" srcId="{AFE9C8C0-E4C6-4FA0-B4EC-AAC0998BD7F5}" destId="{3144A04F-3CC4-4DAF-8CA5-4356E36E93C2}" srcOrd="7" destOrd="0" parTransId="{654C07E9-E3A1-413E-A6E2-F227B9282EF3}" sibTransId="{D85F7B27-AB22-449C-B53A-DE8853183526}"/>
    <dgm:cxn modelId="{B705E9A5-76F5-430B-81A3-AA4EFAD73CE7}" type="presOf" srcId="{661B35A4-48BE-4C3A-BAE2-7FF92501300A}" destId="{D4353981-0DD4-4799-8C7B-2799FE3CF00C}" srcOrd="0" destOrd="0" presId="urn:microsoft.com/office/officeart/2005/8/layout/vProcess5"/>
    <dgm:cxn modelId="{86961363-A70D-487D-80DA-E6272D636BF8}" type="presOf" srcId="{B4AD81D5-10E4-4CAC-BFE5-F63B22D302EF}" destId="{F6A83D14-A39C-48EC-84AD-B6A68BBBC4C9}" srcOrd="1" destOrd="0" presId="urn:microsoft.com/office/officeart/2005/8/layout/vProcess5"/>
    <dgm:cxn modelId="{32016EFB-EFE2-4A49-84FE-96CBF45E3B9F}" type="presOf" srcId="{611AA0DE-8656-4E81-A70B-F5EBC4F6D090}" destId="{E826BD98-EAE1-4295-8D94-D70CCEF9919D}" srcOrd="1" destOrd="0" presId="urn:microsoft.com/office/officeart/2005/8/layout/vProcess5"/>
    <dgm:cxn modelId="{48C2D6CF-E173-4E7C-9F41-50B95C91A59E}" type="presOf" srcId="{117EF6CE-2546-4D8E-890C-C7D0CEB4B819}" destId="{D9E0B709-40F3-4F59-84EE-6A580932E475}" srcOrd="1" destOrd="0" presId="urn:microsoft.com/office/officeart/2005/8/layout/vProcess5"/>
    <dgm:cxn modelId="{BA298B25-A33B-4399-999E-3792985935D3}" srcId="{AFE9C8C0-E4C6-4FA0-B4EC-AAC0998BD7F5}" destId="{B4AD81D5-10E4-4CAC-BFE5-F63B22D302EF}" srcOrd="0" destOrd="0" parTransId="{99485509-13C5-4A11-88D3-D8542E8178E3}" sibTransId="{D08169E9-6F29-47CC-BB05-F8AC8542A7FB}"/>
    <dgm:cxn modelId="{4106D04F-249B-4348-8418-1F3D0FA17DD1}" type="presOf" srcId="{1B61A855-38B8-4B54-B575-E556448D964F}" destId="{42155F35-CC21-482C-AA23-2DABCBAA7617}" srcOrd="0" destOrd="0" presId="urn:microsoft.com/office/officeart/2005/8/layout/vProcess5"/>
    <dgm:cxn modelId="{37A21C30-8303-43F5-86DB-DDC5082DD53D}" srcId="{AFE9C8C0-E4C6-4FA0-B4EC-AAC0998BD7F5}" destId="{E1FDCF19-2981-4E06-97A4-55956A35B8CA}" srcOrd="3" destOrd="0" parTransId="{5CC1092F-7B90-4E4D-82AD-198AEA0E802B}" sibTransId="{D403C347-88DF-4C10-AB0F-DBB96996C4B5}"/>
    <dgm:cxn modelId="{4E77C664-3DD8-4C88-9977-D2F9159C54F2}" type="presOf" srcId="{D403C347-88DF-4C10-AB0F-DBB96996C4B5}" destId="{B1343852-7F44-4464-BE93-DE1EC7A95742}" srcOrd="0" destOrd="0" presId="urn:microsoft.com/office/officeart/2005/8/layout/vProcess5"/>
    <dgm:cxn modelId="{AFA56F5A-2EBA-47C4-8EA9-1C647F93135E}" type="presOf" srcId="{B4AD81D5-10E4-4CAC-BFE5-F63B22D302EF}" destId="{449F664F-0382-4A1B-9308-3995115F07D1}" srcOrd="0" destOrd="0" presId="urn:microsoft.com/office/officeart/2005/8/layout/vProcess5"/>
    <dgm:cxn modelId="{1B14CAB9-B614-429C-9F2F-E3A2500BCBCC}" type="presOf" srcId="{117EF6CE-2546-4D8E-890C-C7D0CEB4B819}" destId="{06800BD4-5B26-48E9-90C1-B6F8F6D05EC6}" srcOrd="0" destOrd="0" presId="urn:microsoft.com/office/officeart/2005/8/layout/vProcess5"/>
    <dgm:cxn modelId="{10DFE13F-5C5D-49EF-B013-3C7610F4E932}" srcId="{AFE9C8C0-E4C6-4FA0-B4EC-AAC0998BD7F5}" destId="{117EF6CE-2546-4D8E-890C-C7D0CEB4B819}" srcOrd="4" destOrd="0" parTransId="{72696BA6-2640-4E17-8F68-51AAA2268750}" sibTransId="{3B3ABB67-2473-4E37-91AB-B2522D910913}"/>
    <dgm:cxn modelId="{E5CE5611-FF73-43DB-86F4-A38527194048}" srcId="{AFE9C8C0-E4C6-4FA0-B4EC-AAC0998BD7F5}" destId="{8ECF230A-8F96-4CA0-A8E3-0D3E8C76EC63}" srcOrd="5" destOrd="0" parTransId="{CAECC4C5-D690-4846-A664-9B36F7787D78}" sibTransId="{220BD278-DBF5-4313-BE18-6A0A877642B1}"/>
    <dgm:cxn modelId="{45DB1D67-F91C-4A90-B7CF-DC8398CBE063}" type="presParOf" srcId="{F0D35208-588B-4424-A618-5DC48A78BF4D}" destId="{F4AE9EB9-FED9-4FB2-9B6C-82A0A1FA25E8}" srcOrd="0" destOrd="0" presId="urn:microsoft.com/office/officeart/2005/8/layout/vProcess5"/>
    <dgm:cxn modelId="{F06F43EB-4212-48A6-BD22-1975209296BD}" type="presParOf" srcId="{F0D35208-588B-4424-A618-5DC48A78BF4D}" destId="{449F664F-0382-4A1B-9308-3995115F07D1}" srcOrd="1" destOrd="0" presId="urn:microsoft.com/office/officeart/2005/8/layout/vProcess5"/>
    <dgm:cxn modelId="{9CC7E590-2760-48D6-8D91-294D56BFFED1}" type="presParOf" srcId="{F0D35208-588B-4424-A618-5DC48A78BF4D}" destId="{5C15FBC0-FDEA-49C1-9527-8C9F718E3A0F}" srcOrd="2" destOrd="0" presId="urn:microsoft.com/office/officeart/2005/8/layout/vProcess5"/>
    <dgm:cxn modelId="{02D1FF74-21DB-4C38-BFA0-7EACBD70BB31}" type="presParOf" srcId="{F0D35208-588B-4424-A618-5DC48A78BF4D}" destId="{72230DEB-2CA3-4066-8852-C2761355E1EA}" srcOrd="3" destOrd="0" presId="urn:microsoft.com/office/officeart/2005/8/layout/vProcess5"/>
    <dgm:cxn modelId="{132A05DE-F226-4527-9183-D6AAB93C7EE2}" type="presParOf" srcId="{F0D35208-588B-4424-A618-5DC48A78BF4D}" destId="{E4FCAD9B-A66E-4296-8BAD-062CF3BC479C}" srcOrd="4" destOrd="0" presId="urn:microsoft.com/office/officeart/2005/8/layout/vProcess5"/>
    <dgm:cxn modelId="{D87ED999-E8F2-48DD-AAD1-D9A4B5872864}" type="presParOf" srcId="{F0D35208-588B-4424-A618-5DC48A78BF4D}" destId="{06800BD4-5B26-48E9-90C1-B6F8F6D05EC6}" srcOrd="5" destOrd="0" presId="urn:microsoft.com/office/officeart/2005/8/layout/vProcess5"/>
    <dgm:cxn modelId="{6393E64E-A977-4FF9-AD40-6B503E8B27AB}" type="presParOf" srcId="{F0D35208-588B-4424-A618-5DC48A78BF4D}" destId="{F9CD8447-AC08-4A7F-9AD2-8C86F7668726}" srcOrd="6" destOrd="0" presId="urn:microsoft.com/office/officeart/2005/8/layout/vProcess5"/>
    <dgm:cxn modelId="{AB099528-FD88-4CB5-ADC7-510C687C670F}" type="presParOf" srcId="{F0D35208-588B-4424-A618-5DC48A78BF4D}" destId="{42155F35-CC21-482C-AA23-2DABCBAA7617}" srcOrd="7" destOrd="0" presId="urn:microsoft.com/office/officeart/2005/8/layout/vProcess5"/>
    <dgm:cxn modelId="{A5458CC9-D1E9-4A92-8C53-83CDB106D751}" type="presParOf" srcId="{F0D35208-588B-4424-A618-5DC48A78BF4D}" destId="{D4353981-0DD4-4799-8C7B-2799FE3CF00C}" srcOrd="8" destOrd="0" presId="urn:microsoft.com/office/officeart/2005/8/layout/vProcess5"/>
    <dgm:cxn modelId="{E4BA9E7C-0B8B-431A-B1F3-4100AE4C230A}" type="presParOf" srcId="{F0D35208-588B-4424-A618-5DC48A78BF4D}" destId="{B1343852-7F44-4464-BE93-DE1EC7A95742}" srcOrd="9" destOrd="0" presId="urn:microsoft.com/office/officeart/2005/8/layout/vProcess5"/>
    <dgm:cxn modelId="{685658EA-3568-417B-9763-4E07BA703699}" type="presParOf" srcId="{F0D35208-588B-4424-A618-5DC48A78BF4D}" destId="{F6A83D14-A39C-48EC-84AD-B6A68BBBC4C9}" srcOrd="10" destOrd="0" presId="urn:microsoft.com/office/officeart/2005/8/layout/vProcess5"/>
    <dgm:cxn modelId="{80FFFD75-7026-4E11-9BDE-F26DE4E36912}" type="presParOf" srcId="{F0D35208-588B-4424-A618-5DC48A78BF4D}" destId="{662391B6-2417-4F6F-B3FF-1D46FD9E594E}" srcOrd="11" destOrd="0" presId="urn:microsoft.com/office/officeart/2005/8/layout/vProcess5"/>
    <dgm:cxn modelId="{974ED378-3E41-4954-9A5F-1CB66C8D8CD1}" type="presParOf" srcId="{F0D35208-588B-4424-A618-5DC48A78BF4D}" destId="{E826BD98-EAE1-4295-8D94-D70CCEF9919D}" srcOrd="12" destOrd="0" presId="urn:microsoft.com/office/officeart/2005/8/layout/vProcess5"/>
    <dgm:cxn modelId="{76B0C8D0-225A-4303-BD31-99C4A9859907}" type="presParOf" srcId="{F0D35208-588B-4424-A618-5DC48A78BF4D}" destId="{A5A30813-2B04-44FC-94F9-E51CEFF6BFE0}" srcOrd="13" destOrd="0" presId="urn:microsoft.com/office/officeart/2005/8/layout/vProcess5"/>
    <dgm:cxn modelId="{2DDDD59A-4002-447F-8F1A-0190DE11CEBA}" type="presParOf" srcId="{F0D35208-588B-4424-A618-5DC48A78BF4D}" destId="{D9E0B709-40F3-4F59-84EE-6A580932E47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A0F4A1-A07A-4881-9360-81FD164D8D2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1A83EB0B-2B92-4B7E-96F4-2D4965A32C34}">
      <dgm:prSet phldrT="[Text]"/>
      <dgm:spPr/>
      <dgm:t>
        <a:bodyPr/>
        <a:lstStyle/>
        <a:p>
          <a:r>
            <a:rPr lang="en-GB" dirty="0" smtClean="0"/>
            <a:t>GP/PIP</a:t>
          </a:r>
          <a:endParaRPr lang="en-GB" dirty="0"/>
        </a:p>
      </dgm:t>
    </dgm:pt>
    <dgm:pt modelId="{8F30D00F-7445-43CF-9D64-D3AAF7C2522C}" type="parTrans" cxnId="{627AF881-20F7-4E42-86DB-402FDFC8E858}">
      <dgm:prSet/>
      <dgm:spPr/>
      <dgm:t>
        <a:bodyPr/>
        <a:lstStyle/>
        <a:p>
          <a:endParaRPr lang="en-GB"/>
        </a:p>
      </dgm:t>
    </dgm:pt>
    <dgm:pt modelId="{44FA29F6-DC8B-4291-A372-8525E7B811CF}" type="sibTrans" cxnId="{627AF881-20F7-4E42-86DB-402FDFC8E858}">
      <dgm:prSet/>
      <dgm:spPr/>
      <dgm:t>
        <a:bodyPr/>
        <a:lstStyle/>
        <a:p>
          <a:endParaRPr lang="en-GB"/>
        </a:p>
      </dgm:t>
    </dgm:pt>
    <dgm:pt modelId="{6CE30D17-EE08-4CDA-BA7C-77CFBAF600FA}">
      <dgm:prSet phldrT="[Text]"/>
      <dgm:spPr/>
      <dgm:t>
        <a:bodyPr/>
        <a:lstStyle/>
        <a:p>
          <a:r>
            <a:rPr lang="en-GB" dirty="0" smtClean="0"/>
            <a:t>Registered PIP</a:t>
          </a:r>
          <a:endParaRPr lang="en-GB" dirty="0"/>
        </a:p>
      </dgm:t>
    </dgm:pt>
    <dgm:pt modelId="{0828CD83-C9B1-426C-B602-37B9F1ECD3BB}" type="parTrans" cxnId="{75AFE9CE-E1DD-4632-AA79-9B23DEB30823}">
      <dgm:prSet/>
      <dgm:spPr/>
      <dgm:t>
        <a:bodyPr/>
        <a:lstStyle/>
        <a:p>
          <a:endParaRPr lang="en-GB"/>
        </a:p>
      </dgm:t>
    </dgm:pt>
    <dgm:pt modelId="{46D70B19-47EB-4571-AF8A-D47E1BCF244D}" type="sibTrans" cxnId="{75AFE9CE-E1DD-4632-AA79-9B23DEB30823}">
      <dgm:prSet/>
      <dgm:spPr/>
      <dgm:t>
        <a:bodyPr/>
        <a:lstStyle/>
        <a:p>
          <a:endParaRPr lang="en-GB"/>
        </a:p>
      </dgm:t>
    </dgm:pt>
    <dgm:pt modelId="{31EE2C1C-EAE6-493E-B682-9431FA997E21}">
      <dgm:prSet phldrT="[Text]"/>
      <dgm:spPr/>
      <dgm:t>
        <a:bodyPr/>
        <a:lstStyle/>
        <a:p>
          <a:r>
            <a:rPr lang="en-GB" dirty="0" smtClean="0"/>
            <a:t>Trained and competent</a:t>
          </a:r>
          <a:endParaRPr lang="en-GB" dirty="0"/>
        </a:p>
      </dgm:t>
    </dgm:pt>
    <dgm:pt modelId="{810E19D7-02BC-423F-A6C3-01616167967B}" type="parTrans" cxnId="{8DC09742-8BBC-4A66-A03A-DF4A2B5CF06C}">
      <dgm:prSet/>
      <dgm:spPr/>
      <dgm:t>
        <a:bodyPr/>
        <a:lstStyle/>
        <a:p>
          <a:endParaRPr lang="en-GB"/>
        </a:p>
      </dgm:t>
    </dgm:pt>
    <dgm:pt modelId="{218B4E80-3BA4-465B-BEB9-0129C86B119A}" type="sibTrans" cxnId="{8DC09742-8BBC-4A66-A03A-DF4A2B5CF06C}">
      <dgm:prSet/>
      <dgm:spPr/>
      <dgm:t>
        <a:bodyPr/>
        <a:lstStyle/>
        <a:p>
          <a:endParaRPr lang="en-GB"/>
        </a:p>
      </dgm:t>
    </dgm:pt>
    <dgm:pt modelId="{93AD634E-02AB-4A78-B9CA-1E0736BB6F13}">
      <dgm:prSet phldrT="[Text]"/>
      <dgm:spPr/>
      <dgm:t>
        <a:bodyPr/>
        <a:lstStyle/>
        <a:p>
          <a:r>
            <a:rPr lang="en-GB" dirty="0" smtClean="0"/>
            <a:t>CH (s)</a:t>
          </a:r>
          <a:endParaRPr lang="en-GB" dirty="0"/>
        </a:p>
      </dgm:t>
    </dgm:pt>
    <dgm:pt modelId="{17C688C2-DA3E-46F8-9E55-D44F5C249756}" type="parTrans" cxnId="{A4C58CB7-130B-4EC3-9A1C-9C903B735334}">
      <dgm:prSet/>
      <dgm:spPr/>
      <dgm:t>
        <a:bodyPr/>
        <a:lstStyle/>
        <a:p>
          <a:endParaRPr lang="en-GB"/>
        </a:p>
      </dgm:t>
    </dgm:pt>
    <dgm:pt modelId="{226033FE-2EB0-4195-A7EF-6672F7822F8E}" type="sibTrans" cxnId="{A4C58CB7-130B-4EC3-9A1C-9C903B735334}">
      <dgm:prSet/>
      <dgm:spPr/>
      <dgm:t>
        <a:bodyPr/>
        <a:lstStyle/>
        <a:p>
          <a:endParaRPr lang="en-GB"/>
        </a:p>
      </dgm:t>
    </dgm:pt>
    <dgm:pt modelId="{CCC66633-0B99-49BA-926F-7D32AE0EC863}">
      <dgm:prSet phldrT="[Text]"/>
      <dgm:spPr/>
      <dgm:t>
        <a:bodyPr/>
        <a:lstStyle/>
        <a:p>
          <a:r>
            <a:rPr lang="en-GB" dirty="0" smtClean="0"/>
            <a:t>Working with GP</a:t>
          </a:r>
          <a:endParaRPr lang="en-GB" dirty="0"/>
        </a:p>
      </dgm:t>
    </dgm:pt>
    <dgm:pt modelId="{093A371F-6BC0-46AF-A719-27FBCDE53A51}" type="parTrans" cxnId="{DD416B7D-BDA7-4C7E-8FFE-58C96628EAC7}">
      <dgm:prSet/>
      <dgm:spPr/>
      <dgm:t>
        <a:bodyPr/>
        <a:lstStyle/>
        <a:p>
          <a:endParaRPr lang="en-GB"/>
        </a:p>
      </dgm:t>
    </dgm:pt>
    <dgm:pt modelId="{F4D99618-98DB-4F11-B33F-AC8F143F71D0}" type="sibTrans" cxnId="{DD416B7D-BDA7-4C7E-8FFE-58C96628EAC7}">
      <dgm:prSet/>
      <dgm:spPr/>
      <dgm:t>
        <a:bodyPr/>
        <a:lstStyle/>
        <a:p>
          <a:endParaRPr lang="en-GB"/>
        </a:p>
      </dgm:t>
    </dgm:pt>
    <dgm:pt modelId="{EA88FDCB-9812-489D-8205-63902190EE38}">
      <dgm:prSet phldrT="[Text]"/>
      <dgm:spPr/>
      <dgm:t>
        <a:bodyPr/>
        <a:lstStyle/>
        <a:p>
          <a:r>
            <a:rPr lang="en-GB" dirty="0" smtClean="0"/>
            <a:t>10</a:t>
          </a:r>
        </a:p>
        <a:p>
          <a:r>
            <a:rPr lang="en-GB" dirty="0" smtClean="0"/>
            <a:t> residents </a:t>
          </a:r>
          <a:endParaRPr lang="en-GB" dirty="0"/>
        </a:p>
      </dgm:t>
    </dgm:pt>
    <dgm:pt modelId="{DEAC3343-C77C-40C3-9C0D-76E622F936E8}" type="parTrans" cxnId="{82602B4F-7143-4F16-833D-2EA3E4F98B7B}">
      <dgm:prSet/>
      <dgm:spPr/>
      <dgm:t>
        <a:bodyPr/>
        <a:lstStyle/>
        <a:p>
          <a:endParaRPr lang="en-GB"/>
        </a:p>
      </dgm:t>
    </dgm:pt>
    <dgm:pt modelId="{7B249259-E172-46FF-82FB-8B442864033C}" type="sibTrans" cxnId="{82602B4F-7143-4F16-833D-2EA3E4F98B7B}">
      <dgm:prSet/>
      <dgm:spPr/>
      <dgm:t>
        <a:bodyPr/>
        <a:lstStyle/>
        <a:p>
          <a:endParaRPr lang="en-GB"/>
        </a:p>
      </dgm:t>
    </dgm:pt>
    <dgm:pt modelId="{2F91C135-C7E6-4381-AED1-05BC1934DD17}">
      <dgm:prSet phldrT="[Text]"/>
      <dgm:spPr/>
      <dgm:t>
        <a:bodyPr/>
        <a:lstStyle/>
        <a:p>
          <a:r>
            <a:rPr lang="en-GB" dirty="0" smtClean="0"/>
            <a:t>65 years and older</a:t>
          </a:r>
          <a:endParaRPr lang="en-GB" dirty="0"/>
        </a:p>
      </dgm:t>
    </dgm:pt>
    <dgm:pt modelId="{BAAF1E95-42A1-4032-B853-08D824C04693}" type="parTrans" cxnId="{2C2462C0-4158-4E2B-81F7-16BE2438D69A}">
      <dgm:prSet/>
      <dgm:spPr/>
      <dgm:t>
        <a:bodyPr/>
        <a:lstStyle/>
        <a:p>
          <a:endParaRPr lang="en-GB"/>
        </a:p>
      </dgm:t>
    </dgm:pt>
    <dgm:pt modelId="{B414931E-74B4-4FE1-82AF-CE17FE2E6452}" type="sibTrans" cxnId="{2C2462C0-4158-4E2B-81F7-16BE2438D69A}">
      <dgm:prSet/>
      <dgm:spPr/>
      <dgm:t>
        <a:bodyPr/>
        <a:lstStyle/>
        <a:p>
          <a:endParaRPr lang="en-GB"/>
        </a:p>
      </dgm:t>
    </dgm:pt>
    <dgm:pt modelId="{F8D1097E-3E01-4871-91C3-2136C15E54E8}">
      <dgm:prSet phldrT="[Text]"/>
      <dgm:spPr/>
      <dgm:t>
        <a:bodyPr/>
        <a:lstStyle/>
        <a:p>
          <a:r>
            <a:rPr lang="en-GB" dirty="0" smtClean="0"/>
            <a:t>At least one regular med </a:t>
          </a:r>
          <a:endParaRPr lang="en-GB" dirty="0"/>
        </a:p>
      </dgm:t>
    </dgm:pt>
    <dgm:pt modelId="{34DD8EC3-D727-4C5E-B9A2-57A4D5B7AE0A}" type="parTrans" cxnId="{F7BFA8AB-4990-48DD-990B-3DA992994E38}">
      <dgm:prSet/>
      <dgm:spPr/>
      <dgm:t>
        <a:bodyPr/>
        <a:lstStyle/>
        <a:p>
          <a:endParaRPr lang="en-GB"/>
        </a:p>
      </dgm:t>
    </dgm:pt>
    <dgm:pt modelId="{F4723949-B61A-493A-8C94-426949F3F5D0}" type="sibTrans" cxnId="{F7BFA8AB-4990-48DD-990B-3DA992994E38}">
      <dgm:prSet/>
      <dgm:spPr/>
      <dgm:t>
        <a:bodyPr/>
        <a:lstStyle/>
        <a:p>
          <a:endParaRPr lang="en-GB"/>
        </a:p>
      </dgm:t>
    </dgm:pt>
    <dgm:pt modelId="{16300E13-1BA7-4D75-864A-B9CB7472702A}">
      <dgm:prSet phldrT="[Text]"/>
      <dgm:spPr/>
      <dgm:t>
        <a:bodyPr/>
        <a:lstStyle/>
        <a:p>
          <a:r>
            <a:rPr lang="en-GB" dirty="0" smtClean="0"/>
            <a:t>16 hours per month </a:t>
          </a:r>
          <a:endParaRPr lang="en-GB" dirty="0"/>
        </a:p>
      </dgm:t>
    </dgm:pt>
    <dgm:pt modelId="{8A5D53BA-1597-4ED7-AA23-184B92E2815D}" type="parTrans" cxnId="{330CA4C7-3EAA-4A93-AC9D-75C2C4337817}">
      <dgm:prSet/>
      <dgm:spPr/>
      <dgm:t>
        <a:bodyPr/>
        <a:lstStyle/>
        <a:p>
          <a:endParaRPr lang="en-GB"/>
        </a:p>
      </dgm:t>
    </dgm:pt>
    <dgm:pt modelId="{3547186F-C53C-445E-A797-60A06F8BACE6}" type="sibTrans" cxnId="{330CA4C7-3EAA-4A93-AC9D-75C2C4337817}">
      <dgm:prSet/>
      <dgm:spPr/>
      <dgm:t>
        <a:bodyPr/>
        <a:lstStyle/>
        <a:p>
          <a:endParaRPr lang="en-GB"/>
        </a:p>
      </dgm:t>
    </dgm:pt>
    <dgm:pt modelId="{67989F56-2888-4908-B2BE-BEFE4D270F08}">
      <dgm:prSet phldrT="[Text]"/>
      <dgm:spPr/>
      <dgm:t>
        <a:bodyPr/>
        <a:lstStyle/>
        <a:p>
          <a:r>
            <a:rPr lang="en-GB" dirty="0" smtClean="0"/>
            <a:t>Not end of life</a:t>
          </a:r>
          <a:endParaRPr lang="en-GB" dirty="0"/>
        </a:p>
      </dgm:t>
    </dgm:pt>
    <dgm:pt modelId="{11B82350-D27C-4589-92D8-A69E3EFE080D}" type="parTrans" cxnId="{D8DCF209-5187-4B4F-A2DD-2207652B6F36}">
      <dgm:prSet/>
      <dgm:spPr/>
      <dgm:t>
        <a:bodyPr/>
        <a:lstStyle/>
        <a:p>
          <a:endParaRPr lang="en-GB"/>
        </a:p>
      </dgm:t>
    </dgm:pt>
    <dgm:pt modelId="{1833A771-F63F-4428-859A-568498A1A11D}" type="sibTrans" cxnId="{D8DCF209-5187-4B4F-A2DD-2207652B6F36}">
      <dgm:prSet/>
      <dgm:spPr/>
      <dgm:t>
        <a:bodyPr/>
        <a:lstStyle/>
        <a:p>
          <a:endParaRPr lang="en-GB"/>
        </a:p>
      </dgm:t>
    </dgm:pt>
    <dgm:pt modelId="{69928178-41FA-4E3A-BD32-7EC3CA7727D8}" type="pres">
      <dgm:prSet presAssocID="{00A0F4A1-A07A-4881-9360-81FD164D8D2D}" presName="Name0" presStyleCnt="0">
        <dgm:presLayoutVars>
          <dgm:chMax val="7"/>
          <dgm:dir/>
          <dgm:animLvl val="lvl"/>
          <dgm:resizeHandles val="exact"/>
        </dgm:presLayoutVars>
      </dgm:prSet>
      <dgm:spPr/>
      <dgm:t>
        <a:bodyPr/>
        <a:lstStyle/>
        <a:p>
          <a:endParaRPr lang="en-GB"/>
        </a:p>
      </dgm:t>
    </dgm:pt>
    <dgm:pt modelId="{604A7B19-832E-457E-A18E-5129E0EDB33A}" type="pres">
      <dgm:prSet presAssocID="{1A83EB0B-2B92-4B7E-96F4-2D4965A32C34}" presName="circle1" presStyleLbl="node1" presStyleIdx="0" presStyleCnt="3" custLinFactNeighborX="-2072" custLinFactNeighborY="747"/>
      <dgm:spPr/>
      <dgm:t>
        <a:bodyPr/>
        <a:lstStyle/>
        <a:p>
          <a:endParaRPr lang="en-GB"/>
        </a:p>
      </dgm:t>
    </dgm:pt>
    <dgm:pt modelId="{3DC53609-30B3-4BAB-B963-103A1926B9C8}" type="pres">
      <dgm:prSet presAssocID="{1A83EB0B-2B92-4B7E-96F4-2D4965A32C34}" presName="space" presStyleCnt="0"/>
      <dgm:spPr/>
    </dgm:pt>
    <dgm:pt modelId="{2A024602-A86B-45A2-8BA8-22D4FE975135}" type="pres">
      <dgm:prSet presAssocID="{1A83EB0B-2B92-4B7E-96F4-2D4965A32C34}" presName="rect1" presStyleLbl="alignAcc1" presStyleIdx="0" presStyleCnt="3" custScaleX="106700" custScaleY="98367" custLinFactNeighborX="1413" custLinFactNeighborY="804"/>
      <dgm:spPr/>
      <dgm:t>
        <a:bodyPr/>
        <a:lstStyle/>
        <a:p>
          <a:endParaRPr lang="en-GB"/>
        </a:p>
      </dgm:t>
    </dgm:pt>
    <dgm:pt modelId="{883E3DDB-ED8C-455E-8B8A-174D27D373AA}" type="pres">
      <dgm:prSet presAssocID="{93AD634E-02AB-4A78-B9CA-1E0736BB6F13}" presName="vertSpace2" presStyleLbl="node1" presStyleIdx="0" presStyleCnt="3"/>
      <dgm:spPr/>
    </dgm:pt>
    <dgm:pt modelId="{893DDF41-A7AA-419B-8012-F655A5775CBA}" type="pres">
      <dgm:prSet presAssocID="{93AD634E-02AB-4A78-B9CA-1E0736BB6F13}" presName="circle2" presStyleLbl="node1" presStyleIdx="1" presStyleCnt="3"/>
      <dgm:spPr/>
    </dgm:pt>
    <dgm:pt modelId="{81DB3300-AB43-4825-BD0E-DFFAAC682563}" type="pres">
      <dgm:prSet presAssocID="{93AD634E-02AB-4A78-B9CA-1E0736BB6F13}" presName="rect2" presStyleLbl="alignAcc1" presStyleIdx="1" presStyleCnt="3" custScaleX="107086" custScaleY="104743" custLinFactNeighborX="783" custLinFactNeighborY="3217"/>
      <dgm:spPr/>
      <dgm:t>
        <a:bodyPr/>
        <a:lstStyle/>
        <a:p>
          <a:endParaRPr lang="en-GB"/>
        </a:p>
      </dgm:t>
    </dgm:pt>
    <dgm:pt modelId="{98B4C043-6AD7-43D4-AAFE-C0B32F164C19}" type="pres">
      <dgm:prSet presAssocID="{EA88FDCB-9812-489D-8205-63902190EE38}" presName="vertSpace3" presStyleLbl="node1" presStyleIdx="1" presStyleCnt="3"/>
      <dgm:spPr/>
    </dgm:pt>
    <dgm:pt modelId="{D467F689-0D4E-49D9-8982-BE5A3AED51BB}" type="pres">
      <dgm:prSet presAssocID="{EA88FDCB-9812-489D-8205-63902190EE38}" presName="circle3" presStyleLbl="node1" presStyleIdx="2" presStyleCnt="3"/>
      <dgm:spPr/>
    </dgm:pt>
    <dgm:pt modelId="{B268AF2B-E6CB-4319-AF6C-7425FF7A685C}" type="pres">
      <dgm:prSet presAssocID="{EA88FDCB-9812-489D-8205-63902190EE38}" presName="rect3" presStyleLbl="alignAcc1" presStyleIdx="2" presStyleCnt="3" custScaleX="105244" custScaleY="112268" custLinFactNeighborX="2141" custLinFactNeighborY="18557"/>
      <dgm:spPr/>
      <dgm:t>
        <a:bodyPr/>
        <a:lstStyle/>
        <a:p>
          <a:endParaRPr lang="en-GB"/>
        </a:p>
      </dgm:t>
    </dgm:pt>
    <dgm:pt modelId="{1C4CF488-21E2-4C6D-A5C9-1A8EA90AD17A}" type="pres">
      <dgm:prSet presAssocID="{1A83EB0B-2B92-4B7E-96F4-2D4965A32C34}" presName="rect1ParTx" presStyleLbl="alignAcc1" presStyleIdx="2" presStyleCnt="3">
        <dgm:presLayoutVars>
          <dgm:chMax val="1"/>
          <dgm:bulletEnabled val="1"/>
        </dgm:presLayoutVars>
      </dgm:prSet>
      <dgm:spPr/>
      <dgm:t>
        <a:bodyPr/>
        <a:lstStyle/>
        <a:p>
          <a:endParaRPr lang="en-GB"/>
        </a:p>
      </dgm:t>
    </dgm:pt>
    <dgm:pt modelId="{E03E3448-5710-423B-9DCE-E24927DC2381}" type="pres">
      <dgm:prSet presAssocID="{1A83EB0B-2B92-4B7E-96F4-2D4965A32C34}" presName="rect1ChTx" presStyleLbl="alignAcc1" presStyleIdx="2" presStyleCnt="3" custScaleX="126911">
        <dgm:presLayoutVars>
          <dgm:bulletEnabled val="1"/>
        </dgm:presLayoutVars>
      </dgm:prSet>
      <dgm:spPr/>
      <dgm:t>
        <a:bodyPr/>
        <a:lstStyle/>
        <a:p>
          <a:endParaRPr lang="en-GB"/>
        </a:p>
      </dgm:t>
    </dgm:pt>
    <dgm:pt modelId="{54207881-462F-4561-ACBF-DEFDCAD0EA12}" type="pres">
      <dgm:prSet presAssocID="{93AD634E-02AB-4A78-B9CA-1E0736BB6F13}" presName="rect2ParTx" presStyleLbl="alignAcc1" presStyleIdx="2" presStyleCnt="3">
        <dgm:presLayoutVars>
          <dgm:chMax val="1"/>
          <dgm:bulletEnabled val="1"/>
        </dgm:presLayoutVars>
      </dgm:prSet>
      <dgm:spPr/>
      <dgm:t>
        <a:bodyPr/>
        <a:lstStyle/>
        <a:p>
          <a:endParaRPr lang="en-GB"/>
        </a:p>
      </dgm:t>
    </dgm:pt>
    <dgm:pt modelId="{505653D5-FD54-42BF-A63A-BF6DADDB80E9}" type="pres">
      <dgm:prSet presAssocID="{93AD634E-02AB-4A78-B9CA-1E0736BB6F13}" presName="rect2ChTx" presStyleLbl="alignAcc1" presStyleIdx="2" presStyleCnt="3" custScaleX="133705">
        <dgm:presLayoutVars>
          <dgm:bulletEnabled val="1"/>
        </dgm:presLayoutVars>
      </dgm:prSet>
      <dgm:spPr/>
      <dgm:t>
        <a:bodyPr/>
        <a:lstStyle/>
        <a:p>
          <a:endParaRPr lang="en-GB"/>
        </a:p>
      </dgm:t>
    </dgm:pt>
    <dgm:pt modelId="{3E9E54DE-2EF8-4DF6-A7EA-A9096EE89BD1}" type="pres">
      <dgm:prSet presAssocID="{EA88FDCB-9812-489D-8205-63902190EE38}" presName="rect3ParTx" presStyleLbl="alignAcc1" presStyleIdx="2" presStyleCnt="3">
        <dgm:presLayoutVars>
          <dgm:chMax val="1"/>
          <dgm:bulletEnabled val="1"/>
        </dgm:presLayoutVars>
      </dgm:prSet>
      <dgm:spPr/>
      <dgm:t>
        <a:bodyPr/>
        <a:lstStyle/>
        <a:p>
          <a:endParaRPr lang="en-GB"/>
        </a:p>
      </dgm:t>
    </dgm:pt>
    <dgm:pt modelId="{3839E841-C452-40E9-B764-22ABC6E43371}" type="pres">
      <dgm:prSet presAssocID="{EA88FDCB-9812-489D-8205-63902190EE38}" presName="rect3ChTx" presStyleLbl="alignAcc1" presStyleIdx="2" presStyleCnt="3" custScaleX="137058">
        <dgm:presLayoutVars>
          <dgm:bulletEnabled val="1"/>
        </dgm:presLayoutVars>
      </dgm:prSet>
      <dgm:spPr/>
      <dgm:t>
        <a:bodyPr/>
        <a:lstStyle/>
        <a:p>
          <a:endParaRPr lang="en-GB"/>
        </a:p>
      </dgm:t>
    </dgm:pt>
  </dgm:ptLst>
  <dgm:cxnLst>
    <dgm:cxn modelId="{8F62CDD8-9ADB-4511-B91D-02F6153FBE43}" type="presOf" srcId="{1A83EB0B-2B92-4B7E-96F4-2D4965A32C34}" destId="{1C4CF488-21E2-4C6D-A5C9-1A8EA90AD17A}" srcOrd="1" destOrd="0" presId="urn:microsoft.com/office/officeart/2005/8/layout/target3"/>
    <dgm:cxn modelId="{0324FAD2-4E78-4D3D-90D2-05666421308C}" type="presOf" srcId="{00A0F4A1-A07A-4881-9360-81FD164D8D2D}" destId="{69928178-41FA-4E3A-BD32-7EC3CA7727D8}" srcOrd="0" destOrd="0" presId="urn:microsoft.com/office/officeart/2005/8/layout/target3"/>
    <dgm:cxn modelId="{2C2462C0-4158-4E2B-81F7-16BE2438D69A}" srcId="{EA88FDCB-9812-489D-8205-63902190EE38}" destId="{2F91C135-C7E6-4381-AED1-05BC1934DD17}" srcOrd="0" destOrd="0" parTransId="{BAAF1E95-42A1-4032-B853-08D824C04693}" sibTransId="{B414931E-74B4-4FE1-82AF-CE17FE2E6452}"/>
    <dgm:cxn modelId="{6141BB78-331C-43A1-A628-B41D17BF9D22}" type="presOf" srcId="{2F91C135-C7E6-4381-AED1-05BC1934DD17}" destId="{3839E841-C452-40E9-B764-22ABC6E43371}" srcOrd="0" destOrd="0" presId="urn:microsoft.com/office/officeart/2005/8/layout/target3"/>
    <dgm:cxn modelId="{8DC09742-8BBC-4A66-A03A-DF4A2B5CF06C}" srcId="{1A83EB0B-2B92-4B7E-96F4-2D4965A32C34}" destId="{31EE2C1C-EAE6-493E-B682-9431FA997E21}" srcOrd="1" destOrd="0" parTransId="{810E19D7-02BC-423F-A6C3-01616167967B}" sibTransId="{218B4E80-3BA4-465B-BEB9-0129C86B119A}"/>
    <dgm:cxn modelId="{6F3D82DE-6264-49FF-87E5-5B909FC1F13B}" type="presOf" srcId="{6CE30D17-EE08-4CDA-BA7C-77CFBAF600FA}" destId="{E03E3448-5710-423B-9DCE-E24927DC2381}" srcOrd="0" destOrd="0" presId="urn:microsoft.com/office/officeart/2005/8/layout/target3"/>
    <dgm:cxn modelId="{D8DCF209-5187-4B4F-A2DD-2207652B6F36}" srcId="{EA88FDCB-9812-489D-8205-63902190EE38}" destId="{67989F56-2888-4908-B2BE-BEFE4D270F08}" srcOrd="2" destOrd="0" parTransId="{11B82350-D27C-4589-92D8-A69E3EFE080D}" sibTransId="{1833A771-F63F-4428-859A-568498A1A11D}"/>
    <dgm:cxn modelId="{AD76FA06-0AB0-4D41-9E9E-521C462000C8}" type="presOf" srcId="{16300E13-1BA7-4D75-864A-B9CB7472702A}" destId="{E03E3448-5710-423B-9DCE-E24927DC2381}" srcOrd="0" destOrd="2" presId="urn:microsoft.com/office/officeart/2005/8/layout/target3"/>
    <dgm:cxn modelId="{24601991-DAD0-4EA5-8B57-11356265D22C}" type="presOf" srcId="{EA88FDCB-9812-489D-8205-63902190EE38}" destId="{B268AF2B-E6CB-4319-AF6C-7425FF7A685C}" srcOrd="0" destOrd="0" presId="urn:microsoft.com/office/officeart/2005/8/layout/target3"/>
    <dgm:cxn modelId="{206C7523-A8B7-4A2B-9F69-0036E4BE1435}" type="presOf" srcId="{EA88FDCB-9812-489D-8205-63902190EE38}" destId="{3E9E54DE-2EF8-4DF6-A7EA-A9096EE89BD1}" srcOrd="1" destOrd="0" presId="urn:microsoft.com/office/officeart/2005/8/layout/target3"/>
    <dgm:cxn modelId="{0CE22DA2-4FC8-47C7-8416-156E8959543A}" type="presOf" srcId="{93AD634E-02AB-4A78-B9CA-1E0736BB6F13}" destId="{54207881-462F-4561-ACBF-DEFDCAD0EA12}" srcOrd="1" destOrd="0" presId="urn:microsoft.com/office/officeart/2005/8/layout/target3"/>
    <dgm:cxn modelId="{75AFE9CE-E1DD-4632-AA79-9B23DEB30823}" srcId="{1A83EB0B-2B92-4B7E-96F4-2D4965A32C34}" destId="{6CE30D17-EE08-4CDA-BA7C-77CFBAF600FA}" srcOrd="0" destOrd="0" parTransId="{0828CD83-C9B1-426C-B602-37B9F1ECD3BB}" sibTransId="{46D70B19-47EB-4571-AF8A-D47E1BCF244D}"/>
    <dgm:cxn modelId="{B6F4AD4A-3B89-440D-9BA6-FFDDBBBC7E28}" type="presOf" srcId="{1A83EB0B-2B92-4B7E-96F4-2D4965A32C34}" destId="{2A024602-A86B-45A2-8BA8-22D4FE975135}" srcOrd="0" destOrd="0" presId="urn:microsoft.com/office/officeart/2005/8/layout/target3"/>
    <dgm:cxn modelId="{A0C22B0B-BBB2-4875-9B87-F3E2F0BF9966}" type="presOf" srcId="{31EE2C1C-EAE6-493E-B682-9431FA997E21}" destId="{E03E3448-5710-423B-9DCE-E24927DC2381}" srcOrd="0" destOrd="1" presId="urn:microsoft.com/office/officeart/2005/8/layout/target3"/>
    <dgm:cxn modelId="{A4C58CB7-130B-4EC3-9A1C-9C903B735334}" srcId="{00A0F4A1-A07A-4881-9360-81FD164D8D2D}" destId="{93AD634E-02AB-4A78-B9CA-1E0736BB6F13}" srcOrd="1" destOrd="0" parTransId="{17C688C2-DA3E-46F8-9E55-D44F5C249756}" sibTransId="{226033FE-2EB0-4195-A7EF-6672F7822F8E}"/>
    <dgm:cxn modelId="{627AF881-20F7-4E42-86DB-402FDFC8E858}" srcId="{00A0F4A1-A07A-4881-9360-81FD164D8D2D}" destId="{1A83EB0B-2B92-4B7E-96F4-2D4965A32C34}" srcOrd="0" destOrd="0" parTransId="{8F30D00F-7445-43CF-9D64-D3AAF7C2522C}" sibTransId="{44FA29F6-DC8B-4291-A372-8525E7B811CF}"/>
    <dgm:cxn modelId="{82602B4F-7143-4F16-833D-2EA3E4F98B7B}" srcId="{00A0F4A1-A07A-4881-9360-81FD164D8D2D}" destId="{EA88FDCB-9812-489D-8205-63902190EE38}" srcOrd="2" destOrd="0" parTransId="{DEAC3343-C77C-40C3-9C0D-76E622F936E8}" sibTransId="{7B249259-E172-46FF-82FB-8B442864033C}"/>
    <dgm:cxn modelId="{330CA4C7-3EAA-4A93-AC9D-75C2C4337817}" srcId="{1A83EB0B-2B92-4B7E-96F4-2D4965A32C34}" destId="{16300E13-1BA7-4D75-864A-B9CB7472702A}" srcOrd="2" destOrd="0" parTransId="{8A5D53BA-1597-4ED7-AA23-184B92E2815D}" sibTransId="{3547186F-C53C-445E-A797-60A06F8BACE6}"/>
    <dgm:cxn modelId="{FC098C37-E0D9-4967-A6B8-A9D6AB51C482}" type="presOf" srcId="{CCC66633-0B99-49BA-926F-7D32AE0EC863}" destId="{505653D5-FD54-42BF-A63A-BF6DADDB80E9}" srcOrd="0" destOrd="0" presId="urn:microsoft.com/office/officeart/2005/8/layout/target3"/>
    <dgm:cxn modelId="{AC39B3CE-6CE4-4189-9EB1-3ADDDDE1C523}" type="presOf" srcId="{F8D1097E-3E01-4871-91C3-2136C15E54E8}" destId="{3839E841-C452-40E9-B764-22ABC6E43371}" srcOrd="0" destOrd="1" presId="urn:microsoft.com/office/officeart/2005/8/layout/target3"/>
    <dgm:cxn modelId="{DD416B7D-BDA7-4C7E-8FFE-58C96628EAC7}" srcId="{93AD634E-02AB-4A78-B9CA-1E0736BB6F13}" destId="{CCC66633-0B99-49BA-926F-7D32AE0EC863}" srcOrd="0" destOrd="0" parTransId="{093A371F-6BC0-46AF-A719-27FBCDE53A51}" sibTransId="{F4D99618-98DB-4F11-B33F-AC8F143F71D0}"/>
    <dgm:cxn modelId="{397DEE53-B8BC-4F28-952A-439C17B6D513}" type="presOf" srcId="{67989F56-2888-4908-B2BE-BEFE4D270F08}" destId="{3839E841-C452-40E9-B764-22ABC6E43371}" srcOrd="0" destOrd="2" presId="urn:microsoft.com/office/officeart/2005/8/layout/target3"/>
    <dgm:cxn modelId="{1C46F4AB-877D-496C-A080-E2922E2ADC0F}" type="presOf" srcId="{93AD634E-02AB-4A78-B9CA-1E0736BB6F13}" destId="{81DB3300-AB43-4825-BD0E-DFFAAC682563}" srcOrd="0" destOrd="0" presId="urn:microsoft.com/office/officeart/2005/8/layout/target3"/>
    <dgm:cxn modelId="{F7BFA8AB-4990-48DD-990B-3DA992994E38}" srcId="{EA88FDCB-9812-489D-8205-63902190EE38}" destId="{F8D1097E-3E01-4871-91C3-2136C15E54E8}" srcOrd="1" destOrd="0" parTransId="{34DD8EC3-D727-4C5E-B9A2-57A4D5B7AE0A}" sibTransId="{F4723949-B61A-493A-8C94-426949F3F5D0}"/>
    <dgm:cxn modelId="{E97545F7-2E7C-4BF6-863E-4A9A60E6E485}" type="presParOf" srcId="{69928178-41FA-4E3A-BD32-7EC3CA7727D8}" destId="{604A7B19-832E-457E-A18E-5129E0EDB33A}" srcOrd="0" destOrd="0" presId="urn:microsoft.com/office/officeart/2005/8/layout/target3"/>
    <dgm:cxn modelId="{981043D7-FD8F-42F2-AB71-35360DCBD1CE}" type="presParOf" srcId="{69928178-41FA-4E3A-BD32-7EC3CA7727D8}" destId="{3DC53609-30B3-4BAB-B963-103A1926B9C8}" srcOrd="1" destOrd="0" presId="urn:microsoft.com/office/officeart/2005/8/layout/target3"/>
    <dgm:cxn modelId="{2559B583-1B10-41FB-9157-32A27A62C04A}" type="presParOf" srcId="{69928178-41FA-4E3A-BD32-7EC3CA7727D8}" destId="{2A024602-A86B-45A2-8BA8-22D4FE975135}" srcOrd="2" destOrd="0" presId="urn:microsoft.com/office/officeart/2005/8/layout/target3"/>
    <dgm:cxn modelId="{AA2455DF-9136-47E5-80B3-5BE6726CB2B1}" type="presParOf" srcId="{69928178-41FA-4E3A-BD32-7EC3CA7727D8}" destId="{883E3DDB-ED8C-455E-8B8A-174D27D373AA}" srcOrd="3" destOrd="0" presId="urn:microsoft.com/office/officeart/2005/8/layout/target3"/>
    <dgm:cxn modelId="{78D69CC9-D506-46D5-9B7A-CF5F554602D3}" type="presParOf" srcId="{69928178-41FA-4E3A-BD32-7EC3CA7727D8}" destId="{893DDF41-A7AA-419B-8012-F655A5775CBA}" srcOrd="4" destOrd="0" presId="urn:microsoft.com/office/officeart/2005/8/layout/target3"/>
    <dgm:cxn modelId="{35281193-B1F7-4B86-8597-CAB8A3813927}" type="presParOf" srcId="{69928178-41FA-4E3A-BD32-7EC3CA7727D8}" destId="{81DB3300-AB43-4825-BD0E-DFFAAC682563}" srcOrd="5" destOrd="0" presId="urn:microsoft.com/office/officeart/2005/8/layout/target3"/>
    <dgm:cxn modelId="{D14DD7B1-1DD6-448B-9DE4-AA46FDF4AF0D}" type="presParOf" srcId="{69928178-41FA-4E3A-BD32-7EC3CA7727D8}" destId="{98B4C043-6AD7-43D4-AAFE-C0B32F164C19}" srcOrd="6" destOrd="0" presId="urn:microsoft.com/office/officeart/2005/8/layout/target3"/>
    <dgm:cxn modelId="{24A64CEC-3ED8-4E2B-AD92-E8BF5D886E6D}" type="presParOf" srcId="{69928178-41FA-4E3A-BD32-7EC3CA7727D8}" destId="{D467F689-0D4E-49D9-8982-BE5A3AED51BB}" srcOrd="7" destOrd="0" presId="urn:microsoft.com/office/officeart/2005/8/layout/target3"/>
    <dgm:cxn modelId="{AA28F2B6-39B4-4555-A258-4A3FB72686C2}" type="presParOf" srcId="{69928178-41FA-4E3A-BD32-7EC3CA7727D8}" destId="{B268AF2B-E6CB-4319-AF6C-7425FF7A685C}" srcOrd="8" destOrd="0" presId="urn:microsoft.com/office/officeart/2005/8/layout/target3"/>
    <dgm:cxn modelId="{52F68AE7-7207-489F-B1AA-79F3671C0800}" type="presParOf" srcId="{69928178-41FA-4E3A-BD32-7EC3CA7727D8}" destId="{1C4CF488-21E2-4C6D-A5C9-1A8EA90AD17A}" srcOrd="9" destOrd="0" presId="urn:microsoft.com/office/officeart/2005/8/layout/target3"/>
    <dgm:cxn modelId="{9A693889-17BB-4E60-A321-FA9835C6D871}" type="presParOf" srcId="{69928178-41FA-4E3A-BD32-7EC3CA7727D8}" destId="{E03E3448-5710-423B-9DCE-E24927DC2381}" srcOrd="10" destOrd="0" presId="urn:microsoft.com/office/officeart/2005/8/layout/target3"/>
    <dgm:cxn modelId="{722B1362-969E-4A06-9368-186D1AA68DC8}" type="presParOf" srcId="{69928178-41FA-4E3A-BD32-7EC3CA7727D8}" destId="{54207881-462F-4561-ACBF-DEFDCAD0EA12}" srcOrd="11" destOrd="0" presId="urn:microsoft.com/office/officeart/2005/8/layout/target3"/>
    <dgm:cxn modelId="{79C020B6-14D0-4154-B674-4EC7C4E6CC9A}" type="presParOf" srcId="{69928178-41FA-4E3A-BD32-7EC3CA7727D8}" destId="{505653D5-FD54-42BF-A63A-BF6DADDB80E9}" srcOrd="12" destOrd="0" presId="urn:microsoft.com/office/officeart/2005/8/layout/target3"/>
    <dgm:cxn modelId="{5D4191BC-6E13-4B12-9EFF-473650285534}" type="presParOf" srcId="{69928178-41FA-4E3A-BD32-7EC3CA7727D8}" destId="{3E9E54DE-2EF8-4DF6-A7EA-A9096EE89BD1}" srcOrd="13" destOrd="0" presId="urn:microsoft.com/office/officeart/2005/8/layout/target3"/>
    <dgm:cxn modelId="{B8BBCBBD-F818-41D7-9EBB-23C61364A432}" type="presParOf" srcId="{69928178-41FA-4E3A-BD32-7EC3CA7727D8}" destId="{3839E841-C452-40E9-B764-22ABC6E43371}"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F664F-0382-4A1B-9308-3995115F07D1}">
      <dsp:nvSpPr>
        <dsp:cNvPr id="0" name=""/>
        <dsp:cNvSpPr/>
      </dsp:nvSpPr>
      <dsp:spPr>
        <a:xfrm>
          <a:off x="0" y="120676"/>
          <a:ext cx="7744967" cy="48273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solidFill>
                <a:schemeClr val="tx1"/>
              </a:solidFill>
            </a:rPr>
            <a:t>WP1: Systematic Review (SR) of evidence on medicine optimisation, stakeholder views, service spec.</a:t>
          </a:r>
          <a:endParaRPr lang="en-GB" sz="1600" kern="1200" dirty="0">
            <a:solidFill>
              <a:schemeClr val="tx1"/>
            </a:solidFill>
          </a:endParaRPr>
        </a:p>
      </dsp:txBody>
      <dsp:txXfrm>
        <a:off x="14139" y="134815"/>
        <a:ext cx="6893037" cy="454458"/>
      </dsp:txXfrm>
    </dsp:sp>
    <dsp:sp modelId="{5C15FBC0-FDEA-49C1-9527-8C9F718E3A0F}">
      <dsp:nvSpPr>
        <dsp:cNvPr id="0" name=""/>
        <dsp:cNvSpPr/>
      </dsp:nvSpPr>
      <dsp:spPr>
        <a:xfrm>
          <a:off x="790027" y="748574"/>
          <a:ext cx="7744967" cy="4425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solidFill>
                <a:schemeClr val="tx1"/>
              </a:solidFill>
            </a:rPr>
            <a:t>WP2:Identification and evaluation of potential out come measures</a:t>
          </a:r>
          <a:endParaRPr lang="en-GB" sz="1600" kern="1200" dirty="0">
            <a:solidFill>
              <a:schemeClr val="tx1"/>
            </a:solidFill>
          </a:endParaRPr>
        </a:p>
      </dsp:txBody>
      <dsp:txXfrm>
        <a:off x="802988" y="761535"/>
        <a:ext cx="6670029" cy="416591"/>
      </dsp:txXfrm>
    </dsp:sp>
    <dsp:sp modelId="{72230DEB-2CA3-4066-8852-C2761355E1EA}">
      <dsp:nvSpPr>
        <dsp:cNvPr id="0" name=""/>
        <dsp:cNvSpPr/>
      </dsp:nvSpPr>
      <dsp:spPr>
        <a:xfrm>
          <a:off x="1231222" y="1273869"/>
          <a:ext cx="7744967" cy="5363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solidFill>
                <a:schemeClr val="tx1"/>
              </a:solidFill>
            </a:rPr>
            <a:t>WP3: Development of Health Economic approaches</a:t>
          </a:r>
          <a:endParaRPr lang="en-GB" sz="1600" kern="1200" dirty="0">
            <a:solidFill>
              <a:schemeClr val="tx1"/>
            </a:solidFill>
          </a:endParaRPr>
        </a:p>
      </dsp:txBody>
      <dsp:txXfrm>
        <a:off x="1246932" y="1289579"/>
        <a:ext cx="6664531" cy="504942"/>
      </dsp:txXfrm>
    </dsp:sp>
    <dsp:sp modelId="{E4FCAD9B-A66E-4296-8BAD-062CF3BC479C}">
      <dsp:nvSpPr>
        <dsp:cNvPr id="0" name=""/>
        <dsp:cNvSpPr/>
      </dsp:nvSpPr>
      <dsp:spPr>
        <a:xfrm>
          <a:off x="1640740" y="1877281"/>
          <a:ext cx="7744967" cy="48273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solidFill>
                <a:schemeClr val="tx1"/>
              </a:solidFill>
            </a:rPr>
            <a:t>WP4: Develop and test training </a:t>
          </a:r>
          <a:endParaRPr lang="en-GB" sz="1600" kern="1200" dirty="0">
            <a:solidFill>
              <a:schemeClr val="tx1"/>
            </a:solidFill>
          </a:endParaRPr>
        </a:p>
      </dsp:txBody>
      <dsp:txXfrm>
        <a:off x="1654879" y="1891420"/>
        <a:ext cx="6667673" cy="454458"/>
      </dsp:txXfrm>
    </dsp:sp>
    <dsp:sp modelId="{06800BD4-5B26-48E9-90C1-B6F8F6D05EC6}">
      <dsp:nvSpPr>
        <dsp:cNvPr id="0" name=""/>
        <dsp:cNvSpPr/>
      </dsp:nvSpPr>
      <dsp:spPr>
        <a:xfrm>
          <a:off x="2081780" y="2442042"/>
          <a:ext cx="7744967" cy="48249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solidFill>
                <a:schemeClr val="tx1"/>
              </a:solidFill>
            </a:rPr>
            <a:t>WP5: Non-randomised feasibility study</a:t>
          </a:r>
          <a:endParaRPr lang="en-GB" sz="1600" kern="1200" dirty="0">
            <a:solidFill>
              <a:schemeClr val="tx1"/>
            </a:solidFill>
          </a:endParaRPr>
        </a:p>
      </dsp:txBody>
      <dsp:txXfrm>
        <a:off x="2095912" y="2456174"/>
        <a:ext cx="6667687" cy="454226"/>
      </dsp:txXfrm>
    </dsp:sp>
    <dsp:sp modelId="{F9CD8447-AC08-4A7F-9AD2-8C86F7668726}">
      <dsp:nvSpPr>
        <dsp:cNvPr id="0" name=""/>
        <dsp:cNvSpPr/>
      </dsp:nvSpPr>
      <dsp:spPr>
        <a:xfrm>
          <a:off x="7267522" y="457438"/>
          <a:ext cx="470658" cy="47065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a:p>
      </dsp:txBody>
      <dsp:txXfrm>
        <a:off x="7373420" y="457438"/>
        <a:ext cx="258862" cy="354170"/>
      </dsp:txXfrm>
    </dsp:sp>
    <dsp:sp modelId="{42155F35-CC21-482C-AA23-2DABCBAA7617}">
      <dsp:nvSpPr>
        <dsp:cNvPr id="0" name=""/>
        <dsp:cNvSpPr/>
      </dsp:nvSpPr>
      <dsp:spPr>
        <a:xfrm>
          <a:off x="7898198" y="962138"/>
          <a:ext cx="470658" cy="47065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a:p>
      </dsp:txBody>
      <dsp:txXfrm>
        <a:off x="8004096" y="962138"/>
        <a:ext cx="258862" cy="354170"/>
      </dsp:txXfrm>
    </dsp:sp>
    <dsp:sp modelId="{D4353981-0DD4-4799-8C7B-2799FE3CF00C}">
      <dsp:nvSpPr>
        <dsp:cNvPr id="0" name=""/>
        <dsp:cNvSpPr/>
      </dsp:nvSpPr>
      <dsp:spPr>
        <a:xfrm>
          <a:off x="8401952" y="1542054"/>
          <a:ext cx="470658" cy="47065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a:p>
      </dsp:txBody>
      <dsp:txXfrm>
        <a:off x="8507850" y="1542054"/>
        <a:ext cx="258862" cy="354170"/>
      </dsp:txXfrm>
    </dsp:sp>
    <dsp:sp modelId="{B1343852-7F44-4464-BE93-DE1EC7A95742}">
      <dsp:nvSpPr>
        <dsp:cNvPr id="0" name=""/>
        <dsp:cNvSpPr/>
      </dsp:nvSpPr>
      <dsp:spPr>
        <a:xfrm>
          <a:off x="8848003" y="2111274"/>
          <a:ext cx="470658" cy="47065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p>
      </dsp:txBody>
      <dsp:txXfrm>
        <a:off x="8953901" y="2111274"/>
        <a:ext cx="258862" cy="354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A7B19-832E-457E-A18E-5129E0EDB33A}">
      <dsp:nvSpPr>
        <dsp:cNvPr id="0" name=""/>
        <dsp:cNvSpPr/>
      </dsp:nvSpPr>
      <dsp:spPr>
        <a:xfrm>
          <a:off x="-316072" y="30796"/>
          <a:ext cx="4122655" cy="4122655"/>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024602-A86B-45A2-8BA8-22D4FE975135}">
      <dsp:nvSpPr>
        <dsp:cNvPr id="0" name=""/>
        <dsp:cNvSpPr/>
      </dsp:nvSpPr>
      <dsp:spPr>
        <a:xfrm>
          <a:off x="1727718" y="66807"/>
          <a:ext cx="5312844" cy="405533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GP/PIP</a:t>
          </a:r>
          <a:endParaRPr lang="en-GB" sz="3100" kern="1200" dirty="0"/>
        </a:p>
      </dsp:txBody>
      <dsp:txXfrm>
        <a:off x="1727718" y="66807"/>
        <a:ext cx="2656422" cy="1216602"/>
      </dsp:txXfrm>
    </dsp:sp>
    <dsp:sp modelId="{893DDF41-A7AA-419B-8012-F655A5775CBA}">
      <dsp:nvSpPr>
        <dsp:cNvPr id="0" name=""/>
        <dsp:cNvSpPr/>
      </dsp:nvSpPr>
      <dsp:spPr>
        <a:xfrm>
          <a:off x="490815" y="1236799"/>
          <a:ext cx="2679723" cy="2679723"/>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DB3300-AB43-4825-BD0E-DFFAAC682563}">
      <dsp:nvSpPr>
        <dsp:cNvPr id="0" name=""/>
        <dsp:cNvSpPr/>
      </dsp:nvSpPr>
      <dsp:spPr>
        <a:xfrm>
          <a:off x="1693249" y="1259456"/>
          <a:ext cx="5332064" cy="280682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CH (s)</a:t>
          </a:r>
          <a:endParaRPr lang="en-GB" sz="3100" kern="1200" dirty="0"/>
        </a:p>
      </dsp:txBody>
      <dsp:txXfrm>
        <a:off x="1693249" y="1259456"/>
        <a:ext cx="2666032" cy="1295456"/>
      </dsp:txXfrm>
    </dsp:sp>
    <dsp:sp modelId="{D467F689-0D4E-49D9-8982-BE5A3AED51BB}">
      <dsp:nvSpPr>
        <dsp:cNvPr id="0" name=""/>
        <dsp:cNvSpPr/>
      </dsp:nvSpPr>
      <dsp:spPr>
        <a:xfrm>
          <a:off x="1212279" y="2473594"/>
          <a:ext cx="1236795" cy="1236795"/>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68AF2B-E6CB-4319-AF6C-7425FF7A685C}">
      <dsp:nvSpPr>
        <dsp:cNvPr id="0" name=""/>
        <dsp:cNvSpPr/>
      </dsp:nvSpPr>
      <dsp:spPr>
        <a:xfrm>
          <a:off x="1800216" y="2627241"/>
          <a:ext cx="5240346" cy="13885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10</a:t>
          </a:r>
        </a:p>
        <a:p>
          <a:pPr lvl="0" algn="ctr" defTabSz="1377950">
            <a:lnSpc>
              <a:spcPct val="90000"/>
            </a:lnSpc>
            <a:spcBef>
              <a:spcPct val="0"/>
            </a:spcBef>
            <a:spcAft>
              <a:spcPct val="35000"/>
            </a:spcAft>
          </a:pPr>
          <a:r>
            <a:rPr lang="en-GB" sz="3100" kern="1200" dirty="0" smtClean="0"/>
            <a:t> residents </a:t>
          </a:r>
          <a:endParaRPr lang="en-GB" sz="3100" kern="1200" dirty="0"/>
        </a:p>
      </dsp:txBody>
      <dsp:txXfrm>
        <a:off x="1800216" y="2627241"/>
        <a:ext cx="2620173" cy="1388525"/>
      </dsp:txXfrm>
    </dsp:sp>
    <dsp:sp modelId="{E03E3448-5710-423B-9DCE-E24927DC2381}">
      <dsp:nvSpPr>
        <dsp:cNvPr id="0" name=""/>
        <dsp:cNvSpPr/>
      </dsp:nvSpPr>
      <dsp:spPr>
        <a:xfrm>
          <a:off x="3985304" y="0"/>
          <a:ext cx="3159598" cy="123679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Registered PIP</a:t>
          </a:r>
          <a:endParaRPr lang="en-GB" sz="1800" kern="1200" dirty="0"/>
        </a:p>
        <a:p>
          <a:pPr marL="171450" lvl="1" indent="-171450" algn="l" defTabSz="800100">
            <a:lnSpc>
              <a:spcPct val="90000"/>
            </a:lnSpc>
            <a:spcBef>
              <a:spcPct val="0"/>
            </a:spcBef>
            <a:spcAft>
              <a:spcPct val="15000"/>
            </a:spcAft>
            <a:buChar char="••"/>
          </a:pPr>
          <a:r>
            <a:rPr lang="en-GB" sz="1800" kern="1200" dirty="0" smtClean="0"/>
            <a:t>Trained and competent</a:t>
          </a:r>
          <a:endParaRPr lang="en-GB" sz="1800" kern="1200" dirty="0"/>
        </a:p>
        <a:p>
          <a:pPr marL="171450" lvl="1" indent="-171450" algn="l" defTabSz="800100">
            <a:lnSpc>
              <a:spcPct val="90000"/>
            </a:lnSpc>
            <a:spcBef>
              <a:spcPct val="0"/>
            </a:spcBef>
            <a:spcAft>
              <a:spcPct val="15000"/>
            </a:spcAft>
            <a:buChar char="••"/>
          </a:pPr>
          <a:r>
            <a:rPr lang="en-GB" sz="1800" kern="1200" dirty="0" smtClean="0"/>
            <a:t>16 hours per month </a:t>
          </a:r>
          <a:endParaRPr lang="en-GB" sz="1800" kern="1200" dirty="0"/>
        </a:p>
      </dsp:txBody>
      <dsp:txXfrm>
        <a:off x="3985304" y="0"/>
        <a:ext cx="3159598" cy="1236799"/>
      </dsp:txXfrm>
    </dsp:sp>
    <dsp:sp modelId="{505653D5-FD54-42BF-A63A-BF6DADDB80E9}">
      <dsp:nvSpPr>
        <dsp:cNvPr id="0" name=""/>
        <dsp:cNvSpPr/>
      </dsp:nvSpPr>
      <dsp:spPr>
        <a:xfrm>
          <a:off x="3900731" y="1236799"/>
          <a:ext cx="3328743" cy="123679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Working with GP</a:t>
          </a:r>
          <a:endParaRPr lang="en-GB" sz="1800" kern="1200" dirty="0"/>
        </a:p>
      </dsp:txBody>
      <dsp:txXfrm>
        <a:off x="3900731" y="1236799"/>
        <a:ext cx="3328743" cy="1236795"/>
      </dsp:txXfrm>
    </dsp:sp>
    <dsp:sp modelId="{3839E841-C452-40E9-B764-22ABC6E43371}">
      <dsp:nvSpPr>
        <dsp:cNvPr id="0" name=""/>
        <dsp:cNvSpPr/>
      </dsp:nvSpPr>
      <dsp:spPr>
        <a:xfrm>
          <a:off x="3858993" y="2473594"/>
          <a:ext cx="3412220" cy="123679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65 years and older</a:t>
          </a:r>
          <a:endParaRPr lang="en-GB" sz="1800" kern="1200" dirty="0"/>
        </a:p>
        <a:p>
          <a:pPr marL="171450" lvl="1" indent="-171450" algn="l" defTabSz="800100">
            <a:lnSpc>
              <a:spcPct val="90000"/>
            </a:lnSpc>
            <a:spcBef>
              <a:spcPct val="0"/>
            </a:spcBef>
            <a:spcAft>
              <a:spcPct val="15000"/>
            </a:spcAft>
            <a:buChar char="••"/>
          </a:pPr>
          <a:r>
            <a:rPr lang="en-GB" sz="1800" kern="1200" dirty="0" smtClean="0"/>
            <a:t>At least one regular med </a:t>
          </a:r>
          <a:endParaRPr lang="en-GB" sz="1800" kern="1200" dirty="0"/>
        </a:p>
        <a:p>
          <a:pPr marL="171450" lvl="1" indent="-171450" algn="l" defTabSz="800100">
            <a:lnSpc>
              <a:spcPct val="90000"/>
            </a:lnSpc>
            <a:spcBef>
              <a:spcPct val="0"/>
            </a:spcBef>
            <a:spcAft>
              <a:spcPct val="15000"/>
            </a:spcAft>
            <a:buChar char="••"/>
          </a:pPr>
          <a:r>
            <a:rPr lang="en-GB" sz="1800" kern="1200" dirty="0" smtClean="0"/>
            <a:t>Not end of life</a:t>
          </a:r>
          <a:endParaRPr lang="en-GB" sz="1800" kern="1200" dirty="0"/>
        </a:p>
      </dsp:txBody>
      <dsp:txXfrm>
        <a:off x="3858993" y="2473594"/>
        <a:ext cx="3412220" cy="123679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89400-11F5-42DA-9A24-0C1955F01F74}" type="datetimeFigureOut">
              <a:rPr lang="en-GB" smtClean="0"/>
              <a:t>26/11/2019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0AC74-D598-4B77-B172-5EF9E0C014F2}" type="slidenum">
              <a:rPr lang="en-GB" smtClean="0"/>
              <a:t>‹#›</a:t>
            </a:fld>
            <a:endParaRPr lang="en-GB"/>
          </a:p>
        </p:txBody>
      </p:sp>
    </p:spTree>
    <p:extLst>
      <p:ext uri="{BB962C8B-B14F-4D97-AF65-F5344CB8AC3E}">
        <p14:creationId xmlns:p14="http://schemas.microsoft.com/office/powerpoint/2010/main" val="2043716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2B96FB37-4E8E-4832-896B-175808C628A8}" type="datetime4">
              <a:rPr lang="en-US" altLang="en-US" sz="1200" baseline="0" smtClean="0">
                <a:solidFill>
                  <a:srgbClr val="000000"/>
                </a:solidFill>
                <a:latin typeface="Arial" panose="020B0604020202020204" pitchFamily="34" charset="0"/>
              </a:rPr>
              <a:pPr/>
              <a:t>November 26, 2019</a:t>
            </a:fld>
            <a:endParaRPr lang="en-US" altLang="en-US" sz="1200" baseline="0" smtClean="0">
              <a:solidFill>
                <a:srgbClr val="000000"/>
              </a:solidFill>
              <a:latin typeface="Arial" panose="020B0604020202020204" pitchFamily="34" charset="0"/>
            </a:endParaRPr>
          </a:p>
        </p:txBody>
      </p:sp>
      <p:sp>
        <p:nvSpPr>
          <p:cNvPr id="16387" name="Rectangle 7"/>
          <p:cNvSpPr>
            <a:spLocks noGrp="1" noChangeArrowheads="1"/>
          </p:cNvSpPr>
          <p:nvPr>
            <p:ph type="sldNum" sz="quarter" idx="5"/>
          </p:nvPr>
        </p:nvSpPr>
        <p:spPr>
          <a:noFill/>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37D26656-3C36-40F9-A672-AA7DA996F6A5}" type="slidenum">
              <a:rPr lang="en-US" altLang="en-US" sz="1200" baseline="0" smtClean="0">
                <a:solidFill>
                  <a:srgbClr val="000000"/>
                </a:solidFill>
                <a:latin typeface="Arial" panose="020B0604020202020204" pitchFamily="34" charset="0"/>
              </a:rPr>
              <a:pPr/>
              <a:t>1</a:t>
            </a:fld>
            <a:endParaRPr lang="en-US" altLang="en-US" sz="1200" baseline="0" smtClean="0">
              <a:solidFill>
                <a:srgbClr val="000000"/>
              </a:solidFill>
              <a:latin typeface="Arial" panose="020B0604020202020204" pitchFamily="34" charset="0"/>
            </a:endParaRPr>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Blue text slide with orange bullet points</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64842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Line 6"/>
          <p:cNvSpPr>
            <a:spLocks noChangeShapeType="1"/>
          </p:cNvSpPr>
          <p:nvPr userDrawn="1"/>
        </p:nvSpPr>
        <p:spPr bwMode="auto">
          <a:xfrm>
            <a:off x="719667" y="1511300"/>
            <a:ext cx="10653184" cy="0"/>
          </a:xfrm>
          <a:prstGeom prst="line">
            <a:avLst/>
          </a:prstGeom>
          <a:noFill/>
          <a:ln w="9525">
            <a:solidFill>
              <a:srgbClr val="ACA09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pic>
        <p:nvPicPr>
          <p:cNvPr id="8" name="Picture 1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55667" y="466725"/>
            <a:ext cx="199178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26E4DFC5-C627-4E39-A311-9FB7E978BA55}" type="datetime3">
              <a:rPr lang="en-GB"/>
              <a:pPr>
                <a:defRPr/>
              </a:pPr>
              <a:t>26 November, 2019</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3659A123-4DEF-4ABC-917B-E418CC75FE46}" type="slidenum">
              <a:rPr lang="en-US" altLang="en-US"/>
              <a:pPr>
                <a:defRPr/>
              </a:pPr>
              <a:t>‹#›</a:t>
            </a:fld>
            <a:endParaRPr lang="en-US" altLang="en-US"/>
          </a:p>
        </p:txBody>
      </p:sp>
    </p:spTree>
    <p:extLst>
      <p:ext uri="{BB962C8B-B14F-4D97-AF65-F5344CB8AC3E}">
        <p14:creationId xmlns:p14="http://schemas.microsoft.com/office/powerpoint/2010/main" val="196295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5AFE0F3-0468-4A9C-97F8-27D24D1655FC}" type="datetime3">
              <a:rPr lang="en-GB"/>
              <a:pPr>
                <a:defRPr/>
              </a:pPr>
              <a:t>26 November, 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B3DAD8-B204-4F0D-89EC-35EFF1E8D595}" type="slidenum">
              <a:rPr lang="en-US" altLang="en-US"/>
              <a:pPr>
                <a:defRPr/>
              </a:pPr>
              <a:t>‹#›</a:t>
            </a:fld>
            <a:endParaRPr lang="en-US" altLang="en-US"/>
          </a:p>
        </p:txBody>
      </p:sp>
    </p:spTree>
    <p:extLst>
      <p:ext uri="{BB962C8B-B14F-4D97-AF65-F5344CB8AC3E}">
        <p14:creationId xmlns:p14="http://schemas.microsoft.com/office/powerpoint/2010/main" val="3909452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AA4FDD23-7F41-4AF9-87F8-B9CCA97041B9}" type="datetime3">
              <a:rPr lang="en-GB"/>
              <a:pPr>
                <a:defRPr/>
              </a:pPr>
              <a:t>26 November, 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71912A8-82DB-464D-9BC2-B8BFAB3804C8}" type="slidenum">
              <a:rPr lang="en-US" altLang="en-US"/>
              <a:pPr>
                <a:defRPr/>
              </a:pPr>
              <a:t>‹#›</a:t>
            </a:fld>
            <a:endParaRPr lang="en-US" altLang="en-US"/>
          </a:p>
        </p:txBody>
      </p:sp>
    </p:spTree>
    <p:extLst>
      <p:ext uri="{BB962C8B-B14F-4D97-AF65-F5344CB8AC3E}">
        <p14:creationId xmlns:p14="http://schemas.microsoft.com/office/powerpoint/2010/main" val="447679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84167" y="287339"/>
            <a:ext cx="278553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03529" y="1"/>
            <a:ext cx="10058400" cy="1450757"/>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A365BF2-01D2-4091-BCB9-91E5F0A222B4}" type="datetimeFigureOut">
              <a:rPr lang="en-US"/>
              <a:pPr>
                <a:defRPr/>
              </a:pPr>
              <a:t>11/26/2019</a:t>
            </a:fld>
            <a:endParaRPr lang="en-US" dirty="0"/>
          </a:p>
        </p:txBody>
      </p:sp>
      <p:sp>
        <p:nvSpPr>
          <p:cNvPr id="6" name="Footer Placeholder 4"/>
          <p:cNvSpPr>
            <a:spLocks noGrp="1"/>
          </p:cNvSpPr>
          <p:nvPr>
            <p:ph type="ftr" sz="quarter" idx="11"/>
          </p:nvPr>
        </p:nvSpPr>
        <p:spPr>
          <a:xfrm>
            <a:off x="3714751" y="6459539"/>
            <a:ext cx="4823883"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11CC43-776A-4817-A192-C0300BD18740}" type="slidenum">
              <a:rPr lang="en-US" altLang="en-US"/>
              <a:pPr>
                <a:defRPr/>
              </a:pPr>
              <a:t>‹#›</a:t>
            </a:fld>
            <a:endParaRPr lang="en-US" altLang="en-US"/>
          </a:p>
        </p:txBody>
      </p:sp>
    </p:spTree>
    <p:extLst>
      <p:ext uri="{BB962C8B-B14F-4D97-AF65-F5344CB8AC3E}">
        <p14:creationId xmlns:p14="http://schemas.microsoft.com/office/powerpoint/2010/main" val="152860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397D8D53-F7C7-43DC-BC20-6068B8DDBDF9}" type="datetime3">
              <a:rPr lang="en-GB"/>
              <a:pPr>
                <a:defRPr/>
              </a:pPr>
              <a:t>26 November, 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88F47BF-E45D-4BE8-A392-8D661853E428}" type="slidenum">
              <a:rPr lang="en-US" altLang="en-US"/>
              <a:pPr>
                <a:defRPr/>
              </a:pPr>
              <a:t>‹#›</a:t>
            </a:fld>
            <a:endParaRPr lang="en-US" altLang="en-US"/>
          </a:p>
        </p:txBody>
      </p:sp>
    </p:spTree>
    <p:extLst>
      <p:ext uri="{BB962C8B-B14F-4D97-AF65-F5344CB8AC3E}">
        <p14:creationId xmlns:p14="http://schemas.microsoft.com/office/powerpoint/2010/main" val="221270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1B70C108-6836-49F8-9D1F-20C2286504EF}" type="datetime3">
              <a:rPr lang="en-GB"/>
              <a:pPr>
                <a:defRPr/>
              </a:pPr>
              <a:t>26 November, 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0963524-5D26-4F8A-B07B-FA9B34421FE3}" type="slidenum">
              <a:rPr lang="en-US" altLang="en-US"/>
              <a:pPr>
                <a:defRPr/>
              </a:pPr>
              <a:t>‹#›</a:t>
            </a:fld>
            <a:endParaRPr lang="en-US" altLang="en-US"/>
          </a:p>
        </p:txBody>
      </p:sp>
    </p:spTree>
    <p:extLst>
      <p:ext uri="{BB962C8B-B14F-4D97-AF65-F5344CB8AC3E}">
        <p14:creationId xmlns:p14="http://schemas.microsoft.com/office/powerpoint/2010/main" val="2360513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E0FC0ACD-9782-4FF5-9551-F80DBA6057A2}" type="datetime3">
              <a:rPr lang="en-GB"/>
              <a:pPr>
                <a:defRPr/>
              </a:pPr>
              <a:t>26 November, 2019</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C3F9F5CA-7F0F-40C1-8581-4D1EE4F2D3F4}" type="slidenum">
              <a:rPr lang="en-US" altLang="en-US"/>
              <a:pPr>
                <a:defRPr/>
              </a:pPr>
              <a:t>‹#›</a:t>
            </a:fld>
            <a:endParaRPr lang="en-US" altLang="en-US"/>
          </a:p>
        </p:txBody>
      </p:sp>
    </p:spTree>
    <p:extLst>
      <p:ext uri="{BB962C8B-B14F-4D97-AF65-F5344CB8AC3E}">
        <p14:creationId xmlns:p14="http://schemas.microsoft.com/office/powerpoint/2010/main" val="245103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D3242FCE-52ED-488B-B092-E9430DD3BA2E}" type="datetime3">
              <a:rPr lang="en-GB"/>
              <a:pPr>
                <a:defRPr/>
              </a:pPr>
              <a:t>26 November, 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5809C13-2878-42B2-A014-FFA0FA3CDE50}" type="slidenum">
              <a:rPr lang="en-US" altLang="en-US"/>
              <a:pPr>
                <a:defRPr/>
              </a:pPr>
              <a:t>‹#›</a:t>
            </a:fld>
            <a:endParaRPr lang="en-US" altLang="en-US"/>
          </a:p>
        </p:txBody>
      </p:sp>
    </p:spTree>
    <p:extLst>
      <p:ext uri="{BB962C8B-B14F-4D97-AF65-F5344CB8AC3E}">
        <p14:creationId xmlns:p14="http://schemas.microsoft.com/office/powerpoint/2010/main" val="2814903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50DC2DE5-3BE3-4BED-8ABF-F9D378211E48}" type="datetime3">
              <a:rPr lang="en-GB"/>
              <a:pPr>
                <a:defRPr/>
              </a:pPr>
              <a:t>26 November, 2019</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3DEABD29-53B3-4E2B-8CB2-B7D10499AAFC}" type="slidenum">
              <a:rPr lang="en-US" altLang="en-US"/>
              <a:pPr>
                <a:defRPr/>
              </a:pPr>
              <a:t>‹#›</a:t>
            </a:fld>
            <a:endParaRPr lang="en-US" altLang="en-US"/>
          </a:p>
        </p:txBody>
      </p:sp>
    </p:spTree>
    <p:extLst>
      <p:ext uri="{BB962C8B-B14F-4D97-AF65-F5344CB8AC3E}">
        <p14:creationId xmlns:p14="http://schemas.microsoft.com/office/powerpoint/2010/main" val="46756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465667" y="6459539"/>
            <a:ext cx="2618317" cy="365125"/>
          </a:xfrm>
        </p:spPr>
        <p:txBody>
          <a:bodyPr/>
          <a:lstStyle>
            <a:lvl1pPr algn="l">
              <a:defRPr/>
            </a:lvl1pPr>
          </a:lstStyle>
          <a:p>
            <a:pPr>
              <a:defRPr/>
            </a:pPr>
            <a:fld id="{61EE77A2-CD92-44EA-898F-95F3297A0FD1}" type="datetime3">
              <a:rPr lang="en-GB"/>
              <a:pPr>
                <a:defRPr/>
              </a:pPr>
              <a:t>26 November, 2019</a:t>
            </a:fld>
            <a:endParaRPr lang="en-US"/>
          </a:p>
        </p:txBody>
      </p:sp>
      <p:sp>
        <p:nvSpPr>
          <p:cNvPr id="8" name="Footer Placeholder 5"/>
          <p:cNvSpPr>
            <a:spLocks noGrp="1"/>
          </p:cNvSpPr>
          <p:nvPr>
            <p:ph type="ftr" sz="quarter" idx="11"/>
          </p:nvPr>
        </p:nvSpPr>
        <p:spPr>
          <a:xfrm>
            <a:off x="4800600" y="6459539"/>
            <a:ext cx="464820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ADF80B4D-0F16-4CE4-9848-C5349886E7C9}" type="slidenum">
              <a:rPr lang="en-US" altLang="en-US"/>
              <a:pPr>
                <a:defRPr/>
              </a:pPr>
              <a:t>‹#›</a:t>
            </a:fld>
            <a:endParaRPr lang="en-US" altLang="en-US"/>
          </a:p>
        </p:txBody>
      </p:sp>
    </p:spTree>
    <p:extLst>
      <p:ext uri="{BB962C8B-B14F-4D97-AF65-F5344CB8AC3E}">
        <p14:creationId xmlns:p14="http://schemas.microsoft.com/office/powerpoint/2010/main" val="192150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97280"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76F44065-E222-4A7B-81A8-4AD645B09E53}" type="datetime3">
              <a:rPr lang="en-GB"/>
              <a:pPr>
                <a:defRPr/>
              </a:pPr>
              <a:t>26 November, 2019</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ACB8F7DD-D127-466B-AA72-44B8F9568E49}" type="slidenum">
              <a:rPr lang="en-US" altLang="en-US"/>
              <a:pPr>
                <a:defRPr/>
              </a:pPr>
              <a:t>‹#›</a:t>
            </a:fld>
            <a:endParaRPr lang="en-US" altLang="en-US"/>
          </a:p>
        </p:txBody>
      </p:sp>
    </p:spTree>
    <p:extLst>
      <p:ext uri="{BB962C8B-B14F-4D97-AF65-F5344CB8AC3E}">
        <p14:creationId xmlns:p14="http://schemas.microsoft.com/office/powerpoint/2010/main" val="397608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a:defRPr sz="900">
                <a:solidFill>
                  <a:srgbClr val="FFFFFF"/>
                </a:solidFill>
                <a:latin typeface="Times" panose="02020603050405020304" pitchFamily="18" charset="0"/>
              </a:defRPr>
            </a:lvl1pPr>
          </a:lstStyle>
          <a:p>
            <a:pPr>
              <a:defRPr/>
            </a:pPr>
            <a:fld id="{6B194DC7-8111-4DCB-8C03-5C806F5D82A6}" type="datetimeFigureOut">
              <a:rPr lang="en-US"/>
              <a:pPr>
                <a:defRPr/>
              </a:pPr>
              <a:t>11/26/2019</a:t>
            </a:fld>
            <a:endParaRPr lang="en-US" dirty="0"/>
          </a:p>
        </p:txBody>
      </p:sp>
      <p:sp>
        <p:nvSpPr>
          <p:cNvPr id="5" name="Footer Placeholder 4"/>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a:defRPr sz="900" cap="all" baseline="0">
                <a:solidFill>
                  <a:srgbClr val="FFFFFF"/>
                </a:solidFill>
                <a:latin typeface="Times" panose="02020603050405020304" pitchFamily="18" charset="0"/>
              </a:defRPr>
            </a:lvl1pPr>
          </a:lstStyle>
          <a:p>
            <a:pPr>
              <a:defRPr/>
            </a:pPr>
            <a:endParaRPr lang="en-US"/>
          </a:p>
        </p:txBody>
      </p:sp>
      <p:sp>
        <p:nvSpPr>
          <p:cNvPr id="6" name="Slide Number Placeholder 5"/>
          <p:cNvSpPr>
            <a:spLocks noGrp="1"/>
          </p:cNvSpPr>
          <p:nvPr>
            <p:ph type="sldNum" sz="quarter" idx="4"/>
          </p:nvPr>
        </p:nvSpPr>
        <p:spPr>
          <a:xfrm>
            <a:off x="9899651" y="6459539"/>
            <a:ext cx="1312333"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pPr>
              <a:defRPr/>
            </a:pPr>
            <a:fld id="{410E8A16-FE5D-4665-A3E7-D789F0CC7C07}" type="slidenum">
              <a:rPr lang="en-US" altLang="en-US"/>
              <a:pPr>
                <a:defRPr/>
              </a:pPr>
              <a:t>‹#›</a:t>
            </a:fld>
            <a:endParaRPr lang="en-US" altLang="en-US"/>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193618" y="6454776"/>
            <a:ext cx="717549"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83467" y="6419851"/>
            <a:ext cx="1428751"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b="22513"/>
          <a:stretch>
            <a:fillRect/>
          </a:stretch>
        </p:blipFill>
        <p:spPr bwMode="auto">
          <a:xfrm>
            <a:off x="4891617" y="6405563"/>
            <a:ext cx="132926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3"/>
          <p:cNvPicPr>
            <a:picLocks noChangeAspect="1" noChangeArrowheads="1"/>
          </p:cNvPicPr>
          <p:nvPr userDrawn="1"/>
        </p:nvPicPr>
        <p:blipFill>
          <a:blip r:embed="rId16">
            <a:extLst>
              <a:ext uri="{28A0092B-C50C-407E-A947-70E740481C1C}">
                <a14:useLocalDpi xmlns:a14="http://schemas.microsoft.com/office/drawing/2010/main" val="0"/>
              </a:ext>
            </a:extLst>
          </a:blip>
          <a:srcRect b="9393"/>
          <a:stretch>
            <a:fillRect/>
          </a:stretch>
        </p:blipFill>
        <p:spPr bwMode="auto">
          <a:xfrm>
            <a:off x="6500284" y="6419851"/>
            <a:ext cx="141393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p:cNvSpPr txBox="1">
            <a:spLocks/>
          </p:cNvSpPr>
          <p:nvPr userDrawn="1"/>
        </p:nvSpPr>
        <p:spPr>
          <a:xfrm>
            <a:off x="1096434" y="6459539"/>
            <a:ext cx="1928284" cy="365125"/>
          </a:xfrm>
          <a:prstGeom prst="rect">
            <a:avLst/>
          </a:prstGeom>
        </p:spPr>
        <p:txBody>
          <a:bodyPr/>
          <a:lstStyle>
            <a:defPPr>
              <a:defRPr lang="en-US"/>
            </a:defPPr>
            <a:lvl1pPr algn="l" rtl="0" eaLnBrk="0" fontAlgn="base" hangingPunct="0">
              <a:spcBef>
                <a:spcPct val="0"/>
              </a:spcBef>
              <a:spcAft>
                <a:spcPct val="0"/>
              </a:spcAft>
              <a:defRPr sz="1800" kern="1200" baseline="-25000">
                <a:solidFill>
                  <a:schemeClr val="accent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baseline="-250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baseline="-250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baseline="-250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baseline="-25000">
                <a:solidFill>
                  <a:schemeClr val="tx1"/>
                </a:solidFill>
                <a:latin typeface="Times" panose="02020603050405020304" pitchFamily="18" charset="0"/>
                <a:ea typeface="+mn-ea"/>
                <a:cs typeface="+mn-cs"/>
              </a:defRPr>
            </a:lvl5pPr>
            <a:lvl6pPr marL="2286000" algn="l" defTabSz="914400" rtl="0" eaLnBrk="1" latinLnBrk="0" hangingPunct="1">
              <a:defRPr sz="2400" kern="1200" baseline="-25000">
                <a:solidFill>
                  <a:schemeClr val="tx1"/>
                </a:solidFill>
                <a:latin typeface="Times" panose="02020603050405020304" pitchFamily="18" charset="0"/>
                <a:ea typeface="+mn-ea"/>
                <a:cs typeface="+mn-cs"/>
              </a:defRPr>
            </a:lvl6pPr>
            <a:lvl7pPr marL="2743200" algn="l" defTabSz="914400" rtl="0" eaLnBrk="1" latinLnBrk="0" hangingPunct="1">
              <a:defRPr sz="2400" kern="1200" baseline="-25000">
                <a:solidFill>
                  <a:schemeClr val="tx1"/>
                </a:solidFill>
                <a:latin typeface="Times" panose="02020603050405020304" pitchFamily="18" charset="0"/>
                <a:ea typeface="+mn-ea"/>
                <a:cs typeface="+mn-cs"/>
              </a:defRPr>
            </a:lvl7pPr>
            <a:lvl8pPr marL="3200400" algn="l" defTabSz="914400" rtl="0" eaLnBrk="1" latinLnBrk="0" hangingPunct="1">
              <a:defRPr sz="2400" kern="1200" baseline="-25000">
                <a:solidFill>
                  <a:schemeClr val="tx1"/>
                </a:solidFill>
                <a:latin typeface="Times" panose="02020603050405020304" pitchFamily="18" charset="0"/>
                <a:ea typeface="+mn-ea"/>
                <a:cs typeface="+mn-cs"/>
              </a:defRPr>
            </a:lvl8pPr>
            <a:lvl9pPr marL="3657600" algn="l" defTabSz="914400" rtl="0" eaLnBrk="1" latinLnBrk="0" hangingPunct="1">
              <a:defRPr sz="2400" kern="1200" baseline="-25000">
                <a:solidFill>
                  <a:schemeClr val="tx1"/>
                </a:solidFill>
                <a:latin typeface="Times" panose="02020603050405020304" pitchFamily="18" charset="0"/>
                <a:ea typeface="+mn-ea"/>
                <a:cs typeface="+mn-cs"/>
              </a:defRPr>
            </a:lvl9pPr>
          </a:lstStyle>
          <a:p>
            <a:pPr>
              <a:defRPr/>
            </a:pPr>
            <a:endParaRPr lang="en-US" sz="1800" dirty="0"/>
          </a:p>
        </p:txBody>
      </p:sp>
    </p:spTree>
    <p:extLst>
      <p:ext uri="{BB962C8B-B14F-4D97-AF65-F5344CB8AC3E}">
        <p14:creationId xmlns:p14="http://schemas.microsoft.com/office/powerpoint/2010/main" val="3502351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itchFamily="34" charset="0"/>
        </a:defRPr>
      </a:lvl2pPr>
      <a:lvl3pPr algn="l" rtl="0" eaLnBrk="0" fontAlgn="base" hangingPunct="0">
        <a:lnSpc>
          <a:spcPct val="85000"/>
        </a:lnSpc>
        <a:spcBef>
          <a:spcPct val="0"/>
        </a:spcBef>
        <a:spcAft>
          <a:spcPct val="0"/>
        </a:spcAft>
        <a:defRPr sz="4800">
          <a:solidFill>
            <a:srgbClr val="404040"/>
          </a:solidFill>
          <a:latin typeface="Calibri Light" pitchFamily="34" charset="0"/>
        </a:defRPr>
      </a:lvl3pPr>
      <a:lvl4pPr algn="l" rtl="0" eaLnBrk="0" fontAlgn="base" hangingPunct="0">
        <a:lnSpc>
          <a:spcPct val="85000"/>
        </a:lnSpc>
        <a:spcBef>
          <a:spcPct val="0"/>
        </a:spcBef>
        <a:spcAft>
          <a:spcPct val="0"/>
        </a:spcAft>
        <a:defRPr sz="4800">
          <a:solidFill>
            <a:srgbClr val="404040"/>
          </a:solidFill>
          <a:latin typeface="Calibri Light" pitchFamily="34" charset="0"/>
        </a:defRPr>
      </a:lvl4pPr>
      <a:lvl5pPr algn="l" rtl="0" eaLnBrk="0" fontAlgn="base" hangingPunct="0">
        <a:lnSpc>
          <a:spcPct val="85000"/>
        </a:lnSpc>
        <a:spcBef>
          <a:spcPct val="0"/>
        </a:spcBef>
        <a:spcAft>
          <a:spcPct val="0"/>
        </a:spcAft>
        <a:defRPr sz="4800">
          <a:solidFill>
            <a:srgbClr val="404040"/>
          </a:solidFill>
          <a:latin typeface="Calibri Light" pitchFamily="34" charset="0"/>
        </a:defRPr>
      </a:lvl5pPr>
      <a:lvl6pPr marL="457200" algn="l" rtl="0" fontAlgn="base">
        <a:lnSpc>
          <a:spcPct val="85000"/>
        </a:lnSpc>
        <a:spcBef>
          <a:spcPct val="0"/>
        </a:spcBef>
        <a:spcAft>
          <a:spcPct val="0"/>
        </a:spcAft>
        <a:defRPr sz="4800">
          <a:solidFill>
            <a:srgbClr val="404040"/>
          </a:solidFill>
          <a:latin typeface="Calibri Light" pitchFamily="34" charset="0"/>
        </a:defRPr>
      </a:lvl6pPr>
      <a:lvl7pPr marL="914400" algn="l" rtl="0" fontAlgn="base">
        <a:lnSpc>
          <a:spcPct val="85000"/>
        </a:lnSpc>
        <a:spcBef>
          <a:spcPct val="0"/>
        </a:spcBef>
        <a:spcAft>
          <a:spcPct val="0"/>
        </a:spcAft>
        <a:defRPr sz="4800">
          <a:solidFill>
            <a:srgbClr val="404040"/>
          </a:solidFill>
          <a:latin typeface="Calibri Light" pitchFamily="34" charset="0"/>
        </a:defRPr>
      </a:lvl7pPr>
      <a:lvl8pPr marL="1371600" algn="l" rtl="0" fontAlgn="base">
        <a:lnSpc>
          <a:spcPct val="85000"/>
        </a:lnSpc>
        <a:spcBef>
          <a:spcPct val="0"/>
        </a:spcBef>
        <a:spcAft>
          <a:spcPct val="0"/>
        </a:spcAft>
        <a:defRPr sz="4800">
          <a:solidFill>
            <a:srgbClr val="404040"/>
          </a:solidFill>
          <a:latin typeface="Calibri Light" pitchFamily="34" charset="0"/>
        </a:defRPr>
      </a:lvl8pPr>
      <a:lvl9pPr marL="1828800" algn="l" rtl="0" fontAlgn="base">
        <a:lnSpc>
          <a:spcPct val="85000"/>
        </a:lnSpc>
        <a:spcBef>
          <a:spcPct val="0"/>
        </a:spcBef>
        <a:spcAft>
          <a:spcPct val="0"/>
        </a:spcAft>
        <a:defRPr sz="4800">
          <a:solidFill>
            <a:srgbClr val="404040"/>
          </a:solidFill>
          <a:latin typeface="Calibri Light"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F4t_D9NnNAhWL7xQKHQmDAcwQjRwIBw&amp;url=http%3A%2F%2Fwww.nursinghomeabuseguide.org%2Fnews%2Fwhat-to-look-for-with-nursing-home-technology%2F&amp;bvm=bv.126130881,d.ZGg&amp;psig=AFQjCNHHxg8G_R6eTmnL_cO-pRL2CZMPhA&amp;ust=146772507789992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8.jpeg"/><Relationship Id="rId3" Type="http://schemas.openxmlformats.org/officeDocument/2006/relationships/diagramLayout" Target="../diagrams/layout2.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3.png"/><Relationship Id="rId5" Type="http://schemas.openxmlformats.org/officeDocument/2006/relationships/diagramColors" Target="../diagrams/colors2.xml"/><Relationship Id="rId10" Type="http://schemas.openxmlformats.org/officeDocument/2006/relationships/image" Target="../media/image12.png"/><Relationship Id="rId4" Type="http://schemas.openxmlformats.org/officeDocument/2006/relationships/diagramQuickStyle" Target="../diagrams/quickStyle2.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0" y="1"/>
            <a:ext cx="12192000" cy="6224044"/>
          </a:xfrm>
        </p:spPr>
        <p:txBody>
          <a:bodyPr rtlCol="0">
            <a:normAutofit/>
          </a:bodyPr>
          <a:lstStyle/>
          <a:p>
            <a:pPr marL="91440" indent="-91440" eaLnBrk="1" fontAlgn="auto" hangingPunct="1">
              <a:lnSpc>
                <a:spcPct val="100000"/>
              </a:lnSpc>
              <a:spcBef>
                <a:spcPts val="0"/>
              </a:spcBef>
              <a:spcAft>
                <a:spcPts val="0"/>
              </a:spcAft>
              <a:defRPr/>
            </a:pPr>
            <a:r>
              <a:rPr lang="en-GB" sz="3200" b="1" dirty="0">
                <a:latin typeface="Arial" panose="020B0604020202020204" pitchFamily="34" charset="0"/>
                <a:ea typeface="Calibri" panose="020F0502020204030204" pitchFamily="34" charset="0"/>
                <a:cs typeface="Arial" panose="020B0604020202020204" pitchFamily="34" charset="0"/>
              </a:rPr>
              <a:t>Care Homes Independent Pharmacist </a:t>
            </a:r>
            <a:endParaRPr lang="en-GB" sz="3200" b="1" dirty="0" smtClean="0">
              <a:latin typeface="Arial" panose="020B0604020202020204" pitchFamily="34" charset="0"/>
              <a:ea typeface="Calibri" panose="020F0502020204030204" pitchFamily="34" charset="0"/>
              <a:cs typeface="Arial" panose="020B0604020202020204" pitchFamily="34" charset="0"/>
            </a:endParaRPr>
          </a:p>
          <a:p>
            <a:pPr marL="91440" indent="-91440" eaLnBrk="1" fontAlgn="auto" hangingPunct="1">
              <a:lnSpc>
                <a:spcPct val="100000"/>
              </a:lnSpc>
              <a:spcBef>
                <a:spcPts val="0"/>
              </a:spcBef>
              <a:spcAft>
                <a:spcPts val="0"/>
              </a:spcAft>
              <a:defRPr/>
            </a:pPr>
            <a:r>
              <a:rPr lang="en-GB" sz="3200" b="1" dirty="0" smtClean="0">
                <a:latin typeface="Arial" panose="020B0604020202020204" pitchFamily="34" charset="0"/>
                <a:ea typeface="Calibri" panose="020F0502020204030204" pitchFamily="34" charset="0"/>
                <a:cs typeface="Arial" panose="020B0604020202020204" pitchFamily="34" charset="0"/>
              </a:rPr>
              <a:t>Prescribing </a:t>
            </a:r>
            <a:r>
              <a:rPr lang="en-GB" sz="3200" b="1" dirty="0">
                <a:latin typeface="Arial" panose="020B0604020202020204" pitchFamily="34" charset="0"/>
                <a:ea typeface="Calibri" panose="020F0502020204030204" pitchFamily="34" charset="0"/>
                <a:cs typeface="Arial" panose="020B0604020202020204" pitchFamily="34" charset="0"/>
              </a:rPr>
              <a:t>Study (CHIPPS): </a:t>
            </a:r>
            <a:r>
              <a:rPr lang="en-GB" sz="3200" b="1" dirty="0" smtClean="0">
                <a:latin typeface="Arial" panose="020B0604020202020204" pitchFamily="34" charset="0"/>
                <a:ea typeface="Calibri" panose="020F0502020204030204" pitchFamily="34" charset="0"/>
                <a:cs typeface="Arial" panose="020B0604020202020204" pitchFamily="34" charset="0"/>
              </a:rPr>
              <a:t>Feasibility study</a:t>
            </a:r>
            <a:endParaRPr lang="en-GB" sz="3200" b="1" dirty="0">
              <a:latin typeface="Arial" panose="020B0604020202020204" pitchFamily="34" charset="0"/>
              <a:ea typeface="Calibri" panose="020F0502020204030204" pitchFamily="34" charset="0"/>
              <a:cs typeface="Arial" panose="020B0604020202020204" pitchFamily="34" charset="0"/>
            </a:endParaRPr>
          </a:p>
          <a:p>
            <a:pPr marL="0" indent="0" eaLnBrk="1" fontAlgn="auto" hangingPunct="1">
              <a:lnSpc>
                <a:spcPct val="120000"/>
              </a:lnSpc>
              <a:spcBef>
                <a:spcPts val="600"/>
              </a:spcBef>
              <a:buNone/>
              <a:defRPr/>
            </a:pPr>
            <a:endParaRPr lang="en-GB" altLang="en-US" sz="2600" b="1" i="1" dirty="0">
              <a:solidFill>
                <a:schemeClr val="bg2"/>
              </a:solidFill>
              <a:latin typeface="Arial" panose="020B0604020202020204" pitchFamily="34" charset="0"/>
              <a:cs typeface="Arial" panose="020B0604020202020204" pitchFamily="34" charset="0"/>
            </a:endParaRPr>
          </a:p>
          <a:p>
            <a:pPr eaLnBrk="1" hangingPunct="1">
              <a:lnSpc>
                <a:spcPct val="100000"/>
              </a:lnSpc>
              <a:spcBef>
                <a:spcPct val="0"/>
              </a:spcBef>
              <a:spcAft>
                <a:spcPct val="0"/>
              </a:spcAft>
              <a:defRPr/>
            </a:pPr>
            <a:endParaRPr lang="en-GB" altLang="en-US" sz="3200" b="1" dirty="0" smtClean="0">
              <a:latin typeface="Arial" panose="020B0604020202020204" pitchFamily="34" charset="0"/>
              <a:ea typeface="Calibri" panose="020F0502020204030204" pitchFamily="34" charset="0"/>
              <a:cs typeface="Arial" panose="020B0604020202020204" pitchFamily="34" charset="0"/>
            </a:endParaRPr>
          </a:p>
          <a:p>
            <a:pPr eaLnBrk="1" hangingPunct="1">
              <a:lnSpc>
                <a:spcPct val="100000"/>
              </a:lnSpc>
              <a:spcBef>
                <a:spcPct val="0"/>
              </a:spcBef>
              <a:spcAft>
                <a:spcPct val="0"/>
              </a:spcAft>
              <a:defRPr/>
            </a:pPr>
            <a:r>
              <a:rPr lang="en-GB" altLang="en-US" sz="3200" b="1" dirty="0" smtClean="0">
                <a:latin typeface="Arial" panose="020B0604020202020204" pitchFamily="34" charset="0"/>
                <a:ea typeface="Calibri" panose="020F0502020204030204" pitchFamily="34" charset="0"/>
                <a:cs typeface="Arial" panose="020B0604020202020204" pitchFamily="34" charset="0"/>
              </a:rPr>
              <a:t>Frances Notman</a:t>
            </a:r>
            <a:endParaRPr lang="en-GB" altLang="en-US" sz="3200" b="1" dirty="0">
              <a:latin typeface="Arial" panose="020B0604020202020204" pitchFamily="34" charset="0"/>
              <a:ea typeface="Calibri" panose="020F0502020204030204" pitchFamily="34" charset="0"/>
              <a:cs typeface="Arial" panose="020B0604020202020204" pitchFamily="34" charset="0"/>
            </a:endParaRPr>
          </a:p>
          <a:p>
            <a:pPr marL="91440" indent="-91440" eaLnBrk="1" fontAlgn="auto" hangingPunct="1">
              <a:lnSpc>
                <a:spcPct val="120000"/>
              </a:lnSpc>
              <a:spcBef>
                <a:spcPts val="600"/>
              </a:spcBef>
              <a:defRPr/>
            </a:pPr>
            <a:r>
              <a:rPr lang="en-GB" altLang="en-US" sz="2800" b="1" i="1" dirty="0">
                <a:latin typeface="Arial" panose="020B0604020202020204" pitchFamily="34" charset="0"/>
                <a:cs typeface="Arial" panose="020B0604020202020204" pitchFamily="34" charset="0"/>
              </a:rPr>
              <a:t>on behalf of CHIPPS </a:t>
            </a:r>
            <a:r>
              <a:rPr lang="en-GB" altLang="en-US" sz="2800" b="1" i="1" dirty="0" smtClean="0">
                <a:latin typeface="Arial" panose="020B0604020202020204" pitchFamily="34" charset="0"/>
                <a:cs typeface="Arial" panose="020B0604020202020204" pitchFamily="34" charset="0"/>
              </a:rPr>
              <a:t>team</a:t>
            </a:r>
            <a:endParaRPr lang="en-GB" altLang="en-US" sz="2800" b="1" i="1" dirty="0">
              <a:latin typeface="Arial" panose="020B0604020202020204" pitchFamily="34" charset="0"/>
              <a:cs typeface="Arial" panose="020B0604020202020204" pitchFamily="34" charset="0"/>
            </a:endParaRPr>
          </a:p>
        </p:txBody>
      </p:sp>
      <p:pic>
        <p:nvPicPr>
          <p:cNvPr id="3" name="Picture 4" descr="http://www.nursinghomeabuseguide.org/wp-content/uploads/2015/04/Dollarphotoclub_81591470-1024x68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024" y="2852937"/>
            <a:ext cx="4185992" cy="3371107"/>
          </a:xfrm>
          <a:prstGeom prst="rect">
            <a:avLst/>
          </a:prstGeom>
          <a:noFill/>
          <a:effectLst>
            <a:glow rad="889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364" name="Picture 3" descr="South Norfolk CLinical Commissioning Group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3500" y="6353176"/>
            <a:ext cx="1714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236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Focus </a:t>
            </a:r>
            <a:r>
              <a:rPr lang="en-GB" b="1" dirty="0" smtClean="0"/>
              <a:t>groups: PIP</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endParaRPr lang="en-GB" sz="3200" b="1" dirty="0"/>
          </a:p>
          <a:p>
            <a:pPr>
              <a:buFont typeface="Arial" panose="020B0604020202020204" pitchFamily="34" charset="0"/>
              <a:buChar char="•"/>
            </a:pPr>
            <a:endParaRPr lang="en-GB" sz="3200" dirty="0"/>
          </a:p>
        </p:txBody>
      </p:sp>
      <p:sp>
        <p:nvSpPr>
          <p:cNvPr id="4" name="Date Placeholder 3"/>
          <p:cNvSpPr>
            <a:spLocks noGrp="1"/>
          </p:cNvSpPr>
          <p:nvPr>
            <p:ph type="dt" sz="half" idx="10"/>
          </p:nvPr>
        </p:nvSpPr>
        <p:spPr/>
        <p:txBody>
          <a:bodyPr/>
          <a:lstStyle/>
          <a:p>
            <a:pPr>
              <a:defRPr/>
            </a:pPr>
            <a:fld id="{96F2536E-2215-4A82-B716-FC3158D2527C}" type="datetime1">
              <a:rPr lang="en-US" smtClean="0"/>
              <a:t>11/26/2019</a:t>
            </a:fld>
            <a:endParaRPr lang="en-US" dirty="0"/>
          </a:p>
        </p:txBody>
      </p:sp>
      <p:sp>
        <p:nvSpPr>
          <p:cNvPr id="5" name="Slide Number Placeholder 4"/>
          <p:cNvSpPr>
            <a:spLocks noGrp="1"/>
          </p:cNvSpPr>
          <p:nvPr>
            <p:ph type="sldNum" sz="quarter" idx="12"/>
          </p:nvPr>
        </p:nvSpPr>
        <p:spPr/>
        <p:txBody>
          <a:bodyPr/>
          <a:lstStyle/>
          <a:p>
            <a:pPr>
              <a:defRPr/>
            </a:pPr>
            <a:fld id="{CB11CC43-776A-4817-A192-C0300BD18740}" type="slidenum">
              <a:rPr lang="en-US" altLang="en-US" smtClean="0"/>
              <a:pPr>
                <a:defRPr/>
              </a:pPr>
              <a:t>10</a:t>
            </a:fld>
            <a:endParaRPr lang="en-US" altLang="en-US"/>
          </a:p>
        </p:txBody>
      </p:sp>
      <p:sp>
        <p:nvSpPr>
          <p:cNvPr id="6" name="Rounded Rectangular Callout 5"/>
          <p:cNvSpPr/>
          <p:nvPr/>
        </p:nvSpPr>
        <p:spPr>
          <a:xfrm>
            <a:off x="3813463" y="2265218"/>
            <a:ext cx="7928263" cy="2067791"/>
          </a:xfrm>
          <a:prstGeom prst="wedgeRoundRectCallout">
            <a:avLst>
              <a:gd name="adj1" fmla="val -73258"/>
              <a:gd name="adj2" fmla="val -189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dirty="0"/>
              <a:t>…and I think that’s fine if you have a good working relationship with that GP practice and from my point of view I’ve worked with them for a long time, it’s a care home that I know well, there’s not going to be anything too awful on that because I’d been dealing with that care home so I have that kind of reassurance, whereas if you were an independent prescriber pharmacist going in and it was a strange GP practice and you didn’t know any of the residents, then actually signing those prescriptions before you’ve actually done your care plan is perhaps a big ask…(A01Ph)</a:t>
            </a:r>
          </a:p>
        </p:txBody>
      </p:sp>
      <p:sp>
        <p:nvSpPr>
          <p:cNvPr id="7" name="Rounded Rectangular Callout 6"/>
          <p:cNvSpPr/>
          <p:nvPr/>
        </p:nvSpPr>
        <p:spPr>
          <a:xfrm>
            <a:off x="3813462" y="4711845"/>
            <a:ext cx="7928263" cy="918153"/>
          </a:xfrm>
          <a:prstGeom prst="wedgeRoundRectCallout">
            <a:avLst>
              <a:gd name="adj1" fmla="val -71769"/>
              <a:gd name="adj2" fmla="val -234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dirty="0" smtClean="0"/>
              <a:t>It </a:t>
            </a:r>
            <a:r>
              <a:rPr lang="en-GB" sz="1600" i="1" dirty="0" smtClean="0"/>
              <a:t>(the training) </a:t>
            </a:r>
            <a:r>
              <a:rPr lang="en-GB" sz="1600" dirty="0"/>
              <a:t>has made you more motivated and … more confident in going in and making changes to a patient’s medications (PIP)</a:t>
            </a:r>
          </a:p>
        </p:txBody>
      </p:sp>
      <p:pic>
        <p:nvPicPr>
          <p:cNvPr id="8" name="Picture 5" descr="South Norfolk CLinical Commissioning Group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0" y="6384349"/>
            <a:ext cx="1714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49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7201" y="-6350"/>
            <a:ext cx="19208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51088" y="1"/>
            <a:ext cx="7543800" cy="1450975"/>
          </a:xfrm>
        </p:spPr>
        <p:txBody>
          <a:bodyPr/>
          <a:lstStyle/>
          <a:p>
            <a:pPr eaLnBrk="1" fontAlgn="auto" hangingPunct="1">
              <a:spcAft>
                <a:spcPts val="0"/>
              </a:spcAft>
              <a:defRPr/>
            </a:pPr>
            <a:r>
              <a:rPr lang="en-GB" b="1" dirty="0" smtClean="0"/>
              <a:t>         Acknowledgement</a:t>
            </a:r>
            <a:endParaRPr lang="en-GB" b="1" dirty="0"/>
          </a:p>
        </p:txBody>
      </p:sp>
      <p:sp>
        <p:nvSpPr>
          <p:cNvPr id="31748" name="Content Placeholder 2"/>
          <p:cNvSpPr>
            <a:spLocks noGrp="1"/>
          </p:cNvSpPr>
          <p:nvPr>
            <p:ph idx="1"/>
          </p:nvPr>
        </p:nvSpPr>
        <p:spPr>
          <a:xfrm>
            <a:off x="2351088" y="2060576"/>
            <a:ext cx="7543800" cy="4022725"/>
          </a:xfrm>
          <a:solidFill>
            <a:schemeClr val="accent1">
              <a:lumMod val="20000"/>
              <a:lumOff val="80000"/>
            </a:schemeClr>
          </a:solidFill>
        </p:spPr>
        <p:txBody>
          <a:bodyPr/>
          <a:lstStyle/>
          <a:p>
            <a:pPr eaLnBrk="1" hangingPunct="1">
              <a:defRPr/>
            </a:pPr>
            <a:r>
              <a:rPr lang="en-GB" altLang="en-US" sz="2400" dirty="0"/>
              <a:t>This presentation summarises independent research funded by the National Institute for Health Research (NIHR) under its Programme Grants for Applied Research Programme (Grant Reference Number RP-PG-0613-20007). The views expressed are those of the author(s) and not necessarily those of the NHS, the NIHR or the Department of Health.</a:t>
            </a:r>
          </a:p>
          <a:p>
            <a:pPr eaLnBrk="1" hangingPunct="1">
              <a:defRPr/>
            </a:pPr>
            <a:endParaRPr lang="en-GB" altLang="en-US" sz="2400" dirty="0"/>
          </a:p>
          <a:p>
            <a:pPr eaLnBrk="1" hangingPunct="1">
              <a:defRPr/>
            </a:pPr>
            <a:r>
              <a:rPr lang="en-GB" altLang="en-US" sz="2400" dirty="0"/>
              <a:t>The CHIPPS Research team acknowledges the support of the National Institute of Health Research Clinical Research Network (NIHR CRN).</a:t>
            </a:r>
          </a:p>
        </p:txBody>
      </p:sp>
      <p:sp>
        <p:nvSpPr>
          <p:cNvPr id="3891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81F1DA43-E772-4FBB-98A8-23B4AE56AA7E}" type="datetime1">
              <a:rPr lang="en-US" altLang="en-US" sz="900">
                <a:solidFill>
                  <a:srgbClr val="FFFFFF"/>
                </a:solidFill>
              </a:rPr>
              <a:pPr/>
              <a:t>11/26/2019</a:t>
            </a:fld>
            <a:endParaRPr lang="en-US" altLang="en-US" sz="900">
              <a:solidFill>
                <a:srgbClr val="FFFFFF"/>
              </a:solidFill>
            </a:endParaRPr>
          </a:p>
        </p:txBody>
      </p:sp>
      <p:sp>
        <p:nvSpPr>
          <p:cNvPr id="3891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fld id="{8B7E0E75-DB5A-4C85-B344-A6DB8C48D294}" type="slidenum">
              <a:rPr lang="en-US" altLang="en-US" sz="1000">
                <a:solidFill>
                  <a:srgbClr val="FFFFFF"/>
                </a:solidFill>
              </a:rPr>
              <a:pPr/>
              <a:t>11</a:t>
            </a:fld>
            <a:endParaRPr lang="en-US" altLang="en-US" sz="1000">
              <a:solidFill>
                <a:srgbClr val="FFFFFF"/>
              </a:solidFill>
            </a:endParaRPr>
          </a:p>
        </p:txBody>
      </p:sp>
    </p:spTree>
    <p:extLst>
      <p:ext uri="{BB962C8B-B14F-4D97-AF65-F5344CB8AC3E}">
        <p14:creationId xmlns:p14="http://schemas.microsoft.com/office/powerpoint/2010/main" val="1419628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313" y="1"/>
            <a:ext cx="7543800" cy="1450975"/>
          </a:xfrm>
        </p:spPr>
        <p:txBody>
          <a:bodyPr/>
          <a:lstStyle/>
          <a:p>
            <a:pPr eaLnBrk="1" fontAlgn="auto" hangingPunct="1">
              <a:spcAft>
                <a:spcPts val="0"/>
              </a:spcAft>
              <a:defRPr/>
            </a:pPr>
            <a:r>
              <a:rPr lang="en-GB" b="1" dirty="0"/>
              <a:t>CHIPPS Research team</a:t>
            </a:r>
            <a:br>
              <a:rPr lang="en-GB" b="1" dirty="0"/>
            </a:br>
            <a:r>
              <a:rPr lang="en-GB" sz="3600" b="1" dirty="0"/>
              <a:t>https://www.uea.ac.uk/chipps</a:t>
            </a:r>
            <a:endParaRPr lang="en-GB" b="1" dirty="0"/>
          </a:p>
        </p:txBody>
      </p:sp>
      <p:sp>
        <p:nvSpPr>
          <p:cNvPr id="3" name="Content Placeholder 2"/>
          <p:cNvSpPr>
            <a:spLocks noGrp="1"/>
          </p:cNvSpPr>
          <p:nvPr>
            <p:ph idx="1"/>
          </p:nvPr>
        </p:nvSpPr>
        <p:spPr>
          <a:xfrm>
            <a:off x="1774826" y="1846264"/>
            <a:ext cx="9588672" cy="4319587"/>
          </a:xfrm>
          <a:solidFill>
            <a:schemeClr val="accent1">
              <a:lumMod val="20000"/>
              <a:lumOff val="80000"/>
            </a:schemeClr>
          </a:solidFill>
        </p:spPr>
        <p:txBody>
          <a:bodyPr rtlCol="0">
            <a:normAutofit fontScale="47500" lnSpcReduction="20000"/>
          </a:bodyPr>
          <a:lstStyle/>
          <a:p>
            <a:pPr marL="91440" indent="-91440" eaLnBrk="1" fontAlgn="auto" hangingPunct="1">
              <a:spcBef>
                <a:spcPts val="0"/>
              </a:spcBef>
              <a:defRPr/>
            </a:pPr>
            <a:r>
              <a:rPr lang="en-GB" sz="2300" b="1" dirty="0">
                <a:solidFill>
                  <a:srgbClr val="C00000"/>
                </a:solidFill>
              </a:rPr>
              <a:t>D. Wright 	Professor of Pharmacy Practice, University of East Anglia</a:t>
            </a:r>
          </a:p>
          <a:p>
            <a:pPr marL="91440" indent="-91440" eaLnBrk="1" fontAlgn="auto" hangingPunct="1">
              <a:spcBef>
                <a:spcPts val="0"/>
              </a:spcBef>
              <a:defRPr/>
            </a:pPr>
            <a:r>
              <a:rPr lang="en-GB" sz="2300" b="1" dirty="0">
                <a:solidFill>
                  <a:srgbClr val="C00000"/>
                </a:solidFill>
              </a:rPr>
              <a:t>R. Holland 	Head of Medical School and Professor of Public Health </a:t>
            </a:r>
            <a:r>
              <a:rPr lang="en-GB" sz="2300" b="1" dirty="0" smtClean="0">
                <a:solidFill>
                  <a:srgbClr val="C00000"/>
                </a:solidFill>
              </a:rPr>
              <a:t>Medicine, University </a:t>
            </a:r>
            <a:r>
              <a:rPr lang="en-GB" sz="2300" b="1" dirty="0">
                <a:solidFill>
                  <a:srgbClr val="C00000"/>
                </a:solidFill>
              </a:rPr>
              <a:t>of Leicester</a:t>
            </a:r>
          </a:p>
          <a:p>
            <a:pPr marL="91440" indent="-91440" eaLnBrk="1" fontAlgn="auto" hangingPunct="1">
              <a:spcBef>
                <a:spcPts val="0"/>
              </a:spcBef>
              <a:defRPr/>
            </a:pPr>
            <a:endParaRPr lang="en-GB" dirty="0" smtClean="0"/>
          </a:p>
          <a:p>
            <a:pPr marL="91440" indent="-91440" eaLnBrk="1" fontAlgn="auto" hangingPunct="1">
              <a:spcBef>
                <a:spcPts val="0"/>
              </a:spcBef>
              <a:defRPr/>
            </a:pPr>
            <a:endParaRPr lang="en-GB" sz="2300" dirty="0"/>
          </a:p>
          <a:p>
            <a:pPr marL="91440" indent="-91440" eaLnBrk="1" fontAlgn="auto" hangingPunct="1">
              <a:spcBef>
                <a:spcPts val="0"/>
              </a:spcBef>
              <a:defRPr/>
            </a:pPr>
            <a:r>
              <a:rPr lang="en-GB" sz="2300" b="1" dirty="0">
                <a:solidFill>
                  <a:srgbClr val="C00000"/>
                </a:solidFill>
              </a:rPr>
              <a:t>D.P. Alldred	     Associate Professor of Pharmacy Practice, University of Leeds</a:t>
            </a:r>
          </a:p>
          <a:p>
            <a:pPr marL="91440" indent="-91440" eaLnBrk="1" fontAlgn="auto" hangingPunct="1">
              <a:spcBef>
                <a:spcPts val="0"/>
              </a:spcBef>
              <a:defRPr/>
            </a:pPr>
            <a:r>
              <a:rPr lang="en-GB" sz="2300" dirty="0"/>
              <a:t>A. Arthur 	</a:t>
            </a:r>
            <a:r>
              <a:rPr lang="en-GB" sz="2300" dirty="0" smtClean="0"/>
              <a:t>     Professor </a:t>
            </a:r>
            <a:r>
              <a:rPr lang="en-GB" sz="2300" dirty="0"/>
              <a:t>of Nursing Science, University of East Anglia</a:t>
            </a:r>
          </a:p>
          <a:p>
            <a:pPr marL="91440" indent="-91440" eaLnBrk="1" fontAlgn="auto" hangingPunct="1">
              <a:spcBef>
                <a:spcPts val="0"/>
              </a:spcBef>
              <a:defRPr/>
            </a:pPr>
            <a:r>
              <a:rPr lang="en-GB" sz="2300" dirty="0"/>
              <a:t>G. Barton 	</a:t>
            </a:r>
            <a:r>
              <a:rPr lang="en-GB" sz="2300" dirty="0" smtClean="0"/>
              <a:t>     Professor </a:t>
            </a:r>
            <a:r>
              <a:rPr lang="en-GB" sz="2300" dirty="0"/>
              <a:t>of Health Economics, University of East Anglia</a:t>
            </a:r>
          </a:p>
          <a:p>
            <a:pPr marL="91440" indent="-91440" eaLnBrk="1" fontAlgn="auto" hangingPunct="1">
              <a:spcBef>
                <a:spcPts val="0"/>
              </a:spcBef>
              <a:defRPr/>
            </a:pPr>
            <a:r>
              <a:rPr lang="en-GB" sz="2300" dirty="0"/>
              <a:t>A. Blyth	</a:t>
            </a:r>
            <a:r>
              <a:rPr lang="en-GB" sz="2300" dirty="0" smtClean="0"/>
              <a:t>     Research </a:t>
            </a:r>
            <a:r>
              <a:rPr lang="en-GB" sz="2300" dirty="0"/>
              <a:t>Fellow, University of East Anglia</a:t>
            </a:r>
          </a:p>
          <a:p>
            <a:pPr marL="91440" indent="-91440" eaLnBrk="1" fontAlgn="auto" hangingPunct="1">
              <a:spcBef>
                <a:spcPts val="0"/>
              </a:spcBef>
              <a:defRPr/>
            </a:pPr>
            <a:r>
              <a:rPr lang="en-GB" sz="2300" b="1" dirty="0">
                <a:solidFill>
                  <a:srgbClr val="C00000"/>
                </a:solidFill>
              </a:rPr>
              <a:t>C. Bond	     Professor of Primary Care, University of Aberdeen</a:t>
            </a:r>
          </a:p>
          <a:p>
            <a:pPr marL="91440" indent="-91440" eaLnBrk="1" fontAlgn="auto" hangingPunct="1">
              <a:spcBef>
                <a:spcPts val="0"/>
              </a:spcBef>
              <a:defRPr/>
            </a:pPr>
            <a:r>
              <a:rPr lang="en-GB" sz="2300" dirty="0"/>
              <a:t>A. </a:t>
            </a:r>
            <a:r>
              <a:rPr lang="en-GB" sz="2300" dirty="0" smtClean="0"/>
              <a:t>Daffu-O’Reilly Research </a:t>
            </a:r>
            <a:r>
              <a:rPr lang="en-GB" sz="2300" dirty="0"/>
              <a:t>Fellow, University of Leeds</a:t>
            </a:r>
          </a:p>
          <a:p>
            <a:pPr marL="91440" indent="-91440" eaLnBrk="1" fontAlgn="auto" hangingPunct="1">
              <a:spcBef>
                <a:spcPts val="0"/>
              </a:spcBef>
              <a:defRPr/>
            </a:pPr>
            <a:r>
              <a:rPr lang="en-GB" sz="2300" dirty="0"/>
              <a:t>J. Desborough	</a:t>
            </a:r>
            <a:r>
              <a:rPr lang="en-GB" sz="2300" dirty="0" smtClean="0"/>
              <a:t>    Senior </a:t>
            </a:r>
            <a:r>
              <a:rPr lang="en-GB" sz="2300" dirty="0"/>
              <a:t>Lecturer in Pharmacy Practice, University of East Anglia</a:t>
            </a:r>
          </a:p>
          <a:p>
            <a:pPr marL="91440" indent="-91440" eaLnBrk="1" fontAlgn="auto" hangingPunct="1">
              <a:spcBef>
                <a:spcPts val="0"/>
              </a:spcBef>
              <a:defRPr/>
            </a:pPr>
            <a:r>
              <a:rPr lang="en-GB" sz="2300" dirty="0"/>
              <a:t>J. Ford	</a:t>
            </a:r>
            <a:r>
              <a:rPr lang="en-GB" sz="2300" dirty="0" smtClean="0"/>
              <a:t>    Consultant </a:t>
            </a:r>
            <a:r>
              <a:rPr lang="en-GB" sz="2300" dirty="0"/>
              <a:t>in Older Peoples' Medicine, NNUH NHS Foundation Trust</a:t>
            </a:r>
          </a:p>
          <a:p>
            <a:pPr marL="91440" indent="-91440" eaLnBrk="1" fontAlgn="auto" hangingPunct="1">
              <a:spcBef>
                <a:spcPts val="0"/>
              </a:spcBef>
              <a:defRPr/>
            </a:pPr>
            <a:r>
              <a:rPr lang="en-GB" sz="2300" dirty="0"/>
              <a:t>C. Handford	</a:t>
            </a:r>
            <a:r>
              <a:rPr lang="en-GB" sz="2300" dirty="0" smtClean="0"/>
              <a:t>    Public </a:t>
            </a:r>
            <a:r>
              <a:rPr lang="en-GB" sz="2300" dirty="0"/>
              <a:t>and Patient Involvement in Research, Norfolk and Suffolk </a:t>
            </a:r>
          </a:p>
          <a:p>
            <a:pPr marL="91440" indent="-91440" eaLnBrk="1" fontAlgn="auto" hangingPunct="1">
              <a:spcBef>
                <a:spcPts val="0"/>
              </a:spcBef>
              <a:defRPr/>
            </a:pPr>
            <a:r>
              <a:rPr lang="en-GB" sz="2300" dirty="0"/>
              <a:t>H. </a:t>
            </a:r>
            <a:r>
              <a:rPr lang="en-GB" sz="2300" dirty="0" smtClean="0"/>
              <a:t>Hill </a:t>
            </a:r>
            <a:r>
              <a:rPr lang="en-GB" sz="2300" dirty="0"/>
              <a:t>	</a:t>
            </a:r>
            <a:r>
              <a:rPr lang="en-GB" sz="2300" dirty="0" smtClean="0"/>
              <a:t>    Consultant</a:t>
            </a:r>
            <a:r>
              <a:rPr lang="en-GB" sz="2300" dirty="0"/>
              <a:t>, Director Healthcare Homes, Essex </a:t>
            </a:r>
          </a:p>
          <a:p>
            <a:pPr marL="91440" indent="-91440" eaLnBrk="1" fontAlgn="auto" hangingPunct="1">
              <a:spcBef>
                <a:spcPts val="0"/>
              </a:spcBef>
              <a:defRPr/>
            </a:pPr>
            <a:r>
              <a:rPr lang="en-GB" sz="2300" b="1" dirty="0">
                <a:solidFill>
                  <a:srgbClr val="C00000"/>
                </a:solidFill>
              </a:rPr>
              <a:t>C. Hughes 	</a:t>
            </a:r>
            <a:r>
              <a:rPr lang="en-GB" sz="2300" b="1" dirty="0" smtClean="0">
                <a:solidFill>
                  <a:srgbClr val="C00000"/>
                </a:solidFill>
              </a:rPr>
              <a:t>    Professor </a:t>
            </a:r>
            <a:r>
              <a:rPr lang="en-GB" sz="2300" b="1" dirty="0">
                <a:solidFill>
                  <a:srgbClr val="C00000"/>
                </a:solidFill>
              </a:rPr>
              <a:t>of Primary Care Pharmacy, Queens University</a:t>
            </a:r>
          </a:p>
          <a:p>
            <a:pPr marL="91440" indent="-91440" eaLnBrk="1" fontAlgn="auto" hangingPunct="1">
              <a:spcBef>
                <a:spcPts val="0"/>
              </a:spcBef>
              <a:defRPr/>
            </a:pPr>
            <a:r>
              <a:rPr lang="en-GB" sz="2300" dirty="0"/>
              <a:t>J. </a:t>
            </a:r>
            <a:r>
              <a:rPr lang="en-GB" sz="2300" dirty="0" smtClean="0"/>
              <a:t>Inch</a:t>
            </a:r>
            <a:r>
              <a:rPr lang="en-GB" sz="2300" dirty="0"/>
              <a:t>	</a:t>
            </a:r>
            <a:r>
              <a:rPr lang="en-GB" sz="2300" dirty="0" smtClean="0"/>
              <a:t>    Research </a:t>
            </a:r>
            <a:r>
              <a:rPr lang="en-GB" sz="2300" dirty="0"/>
              <a:t>Fellow, University of Aberdeen</a:t>
            </a:r>
          </a:p>
          <a:p>
            <a:pPr marL="91440" indent="-91440" eaLnBrk="1" fontAlgn="auto" hangingPunct="1">
              <a:spcBef>
                <a:spcPts val="0"/>
              </a:spcBef>
              <a:defRPr/>
            </a:pPr>
            <a:r>
              <a:rPr lang="en-GB" sz="2300" dirty="0"/>
              <a:t>V. Maskrey	</a:t>
            </a:r>
            <a:r>
              <a:rPr lang="en-GB" sz="2300" dirty="0" smtClean="0"/>
              <a:t>    Research </a:t>
            </a:r>
            <a:r>
              <a:rPr lang="en-GB" sz="2300" dirty="0"/>
              <a:t>Fellow, University of East Anglia</a:t>
            </a:r>
          </a:p>
          <a:p>
            <a:pPr marL="91440" indent="-91440" eaLnBrk="1" fontAlgn="auto" hangingPunct="1">
              <a:spcBef>
                <a:spcPts val="0"/>
              </a:spcBef>
              <a:defRPr/>
            </a:pPr>
            <a:r>
              <a:rPr lang="en-GB" sz="2300" dirty="0"/>
              <a:t>K. Massey 	</a:t>
            </a:r>
            <a:r>
              <a:rPr lang="en-GB" sz="2300" dirty="0" smtClean="0"/>
              <a:t>    Public </a:t>
            </a:r>
            <a:r>
              <a:rPr lang="en-GB" sz="2300" dirty="0"/>
              <a:t>and Patient Involvement in Research, Norfolk and Suffolk </a:t>
            </a:r>
          </a:p>
          <a:p>
            <a:pPr marL="91440" indent="-91440" eaLnBrk="1" fontAlgn="auto" hangingPunct="1">
              <a:spcBef>
                <a:spcPts val="0"/>
              </a:spcBef>
              <a:defRPr/>
            </a:pPr>
            <a:r>
              <a:rPr lang="en-GB" sz="2300" dirty="0"/>
              <a:t>A. Millar	</a:t>
            </a:r>
            <a:r>
              <a:rPr lang="en-GB" sz="2300" dirty="0" smtClean="0"/>
              <a:t>    Research </a:t>
            </a:r>
            <a:r>
              <a:rPr lang="en-GB" sz="2300" dirty="0"/>
              <a:t>Fellow, Queen’s University Belfast</a:t>
            </a:r>
          </a:p>
          <a:p>
            <a:pPr marL="91440" indent="-91440" eaLnBrk="1" fontAlgn="auto" hangingPunct="1">
              <a:spcBef>
                <a:spcPts val="0"/>
              </a:spcBef>
              <a:defRPr/>
            </a:pPr>
            <a:r>
              <a:rPr lang="en-GB" sz="2300" dirty="0"/>
              <a:t>P. Myint 	</a:t>
            </a:r>
            <a:r>
              <a:rPr lang="en-GB" sz="2300" dirty="0" smtClean="0"/>
              <a:t>   Professor </a:t>
            </a:r>
            <a:r>
              <a:rPr lang="en-GB" sz="2300" dirty="0"/>
              <a:t>of Old Age Medicine, University of Aberdeen</a:t>
            </a:r>
          </a:p>
          <a:p>
            <a:pPr marL="91440" indent="-91440" eaLnBrk="1" fontAlgn="auto" hangingPunct="1">
              <a:spcBef>
                <a:spcPts val="0"/>
              </a:spcBef>
              <a:defRPr/>
            </a:pPr>
            <a:r>
              <a:rPr lang="en-GB" sz="2300" dirty="0"/>
              <a:t>N. Norris	</a:t>
            </a:r>
            <a:r>
              <a:rPr lang="en-GB" sz="2300" dirty="0" smtClean="0"/>
              <a:t>   Professor </a:t>
            </a:r>
            <a:r>
              <a:rPr lang="en-GB" sz="2300" dirty="0"/>
              <a:t>of Education, University of East Anglia</a:t>
            </a:r>
          </a:p>
          <a:p>
            <a:pPr marL="91440" indent="-91440" eaLnBrk="1" fontAlgn="auto" hangingPunct="1">
              <a:spcBef>
                <a:spcPts val="0"/>
              </a:spcBef>
              <a:defRPr/>
            </a:pPr>
            <a:r>
              <a:rPr lang="en-GB" sz="2300" dirty="0"/>
              <a:t>F. Notman	</a:t>
            </a:r>
            <a:r>
              <a:rPr lang="en-GB" sz="2300" dirty="0" smtClean="0"/>
              <a:t>   Research </a:t>
            </a:r>
            <a:r>
              <a:rPr lang="en-GB" sz="2300" dirty="0"/>
              <a:t>Fellow, University of Aberdeen</a:t>
            </a:r>
          </a:p>
          <a:p>
            <a:pPr marL="91440" indent="-91440" eaLnBrk="1" fontAlgn="auto" hangingPunct="1">
              <a:spcBef>
                <a:spcPts val="0"/>
              </a:spcBef>
              <a:defRPr/>
            </a:pPr>
            <a:r>
              <a:rPr lang="en-GB" sz="2300" dirty="0"/>
              <a:t>F. Poland	</a:t>
            </a:r>
            <a:r>
              <a:rPr lang="en-GB" sz="2300" dirty="0" smtClean="0"/>
              <a:t>   Professor </a:t>
            </a:r>
            <a:r>
              <a:rPr lang="en-GB" sz="2300" dirty="0"/>
              <a:t>of Social Research Methodology, University of East Anglia</a:t>
            </a:r>
          </a:p>
          <a:p>
            <a:pPr marL="91440" indent="-91440" eaLnBrk="1" fontAlgn="auto" hangingPunct="1">
              <a:spcBef>
                <a:spcPts val="0"/>
              </a:spcBef>
              <a:defRPr/>
            </a:pPr>
            <a:r>
              <a:rPr lang="en-GB" sz="2300" dirty="0"/>
              <a:t>L. Shepstone	</a:t>
            </a:r>
            <a:r>
              <a:rPr lang="en-GB" sz="2300" dirty="0" smtClean="0"/>
              <a:t>   Professor </a:t>
            </a:r>
            <a:r>
              <a:rPr lang="en-GB" sz="2300" dirty="0"/>
              <a:t>of Medical Statistics, University of East Anglia </a:t>
            </a:r>
          </a:p>
          <a:p>
            <a:pPr marL="91440" indent="-91440" eaLnBrk="1" fontAlgn="auto" hangingPunct="1">
              <a:spcBef>
                <a:spcPts val="0"/>
              </a:spcBef>
              <a:defRPr/>
            </a:pPr>
            <a:r>
              <a:rPr lang="en-GB" sz="2300" dirty="0"/>
              <a:t>I. </a:t>
            </a:r>
            <a:r>
              <a:rPr lang="en-GB" sz="2300" dirty="0" smtClean="0"/>
              <a:t>Small</a:t>
            </a:r>
            <a:r>
              <a:rPr lang="en-GB" sz="2300" dirty="0"/>
              <a:t>	</a:t>
            </a:r>
            <a:r>
              <a:rPr lang="en-GB" sz="2300" dirty="0" smtClean="0"/>
              <a:t>   Deputy </a:t>
            </a:r>
            <a:r>
              <a:rPr lang="en-GB" sz="2300" dirty="0"/>
              <a:t>Head of Prescribing Pharmaceutical Medicine, NHS Commissioning Board</a:t>
            </a:r>
          </a:p>
          <a:p>
            <a:pPr marL="91440" indent="-91440" eaLnBrk="1" fontAlgn="auto" hangingPunct="1">
              <a:spcBef>
                <a:spcPts val="0"/>
              </a:spcBef>
              <a:defRPr/>
            </a:pPr>
            <a:r>
              <a:rPr lang="en-GB" sz="2300" dirty="0" smtClean="0"/>
              <a:t>AM. </a:t>
            </a:r>
            <a:r>
              <a:rPr lang="en-GB" sz="2300" dirty="0"/>
              <a:t>Swart	</a:t>
            </a:r>
            <a:r>
              <a:rPr lang="en-GB" sz="2300" dirty="0" smtClean="0"/>
              <a:t>   Professor of Medicine and Epidemiology</a:t>
            </a:r>
            <a:r>
              <a:rPr lang="en-GB" sz="2300" dirty="0"/>
              <a:t>, Director Norwich CTU, University of East Anglia </a:t>
            </a:r>
          </a:p>
          <a:p>
            <a:pPr marL="91440" indent="-91440" eaLnBrk="1" fontAlgn="auto" hangingPunct="1">
              <a:spcBef>
                <a:spcPts val="0"/>
              </a:spcBef>
              <a:defRPr/>
            </a:pPr>
            <a:r>
              <a:rPr lang="en-GB" sz="2300" dirty="0"/>
              <a:t>C. Symms	</a:t>
            </a:r>
            <a:r>
              <a:rPr lang="en-GB" sz="2300" dirty="0" smtClean="0"/>
              <a:t>   Sponsor’s </a:t>
            </a:r>
            <a:r>
              <a:rPr lang="en-GB" sz="2300" dirty="0"/>
              <a:t>Representative, Norfolk </a:t>
            </a:r>
            <a:r>
              <a:rPr lang="en-GB" sz="2300" dirty="0" smtClean="0"/>
              <a:t>&amp; Suffolk </a:t>
            </a:r>
            <a:r>
              <a:rPr lang="en-GB" sz="2300" dirty="0"/>
              <a:t>Primary and Community Care </a:t>
            </a:r>
            <a:r>
              <a:rPr lang="en-GB" sz="2300" dirty="0" smtClean="0"/>
              <a:t>Research Office, NHS </a:t>
            </a:r>
            <a:r>
              <a:rPr lang="en-GB" sz="2300" dirty="0"/>
              <a:t>South Norfolk </a:t>
            </a:r>
            <a:r>
              <a:rPr lang="en-GB" sz="2300" dirty="0" smtClean="0"/>
              <a:t>Clinical </a:t>
            </a:r>
            <a:r>
              <a:rPr lang="en-GB" sz="2300" dirty="0"/>
              <a:t>Commissioning Group, Norfolk </a:t>
            </a:r>
          </a:p>
          <a:p>
            <a:pPr marL="91440" indent="-91440" eaLnBrk="1" fontAlgn="auto" hangingPunct="1">
              <a:spcBef>
                <a:spcPts val="0"/>
              </a:spcBef>
              <a:defRPr/>
            </a:pPr>
            <a:r>
              <a:rPr lang="en-GB" sz="2300" dirty="0"/>
              <a:t>D. Turner	</a:t>
            </a:r>
            <a:r>
              <a:rPr lang="en-GB" sz="2300" dirty="0" smtClean="0"/>
              <a:t>   Senior </a:t>
            </a:r>
            <a:r>
              <a:rPr lang="en-GB" sz="2300" dirty="0"/>
              <a:t>Research Fellow Health Economics, University of East Anglia</a:t>
            </a:r>
          </a:p>
          <a:p>
            <a:pPr marL="91440" indent="-91440" eaLnBrk="1" fontAlgn="auto" hangingPunct="1">
              <a:spcBef>
                <a:spcPts val="0"/>
              </a:spcBef>
              <a:defRPr/>
            </a:pPr>
            <a:r>
              <a:rPr lang="en-GB" sz="2300" dirty="0"/>
              <a:t>A. Zermansky	</a:t>
            </a:r>
            <a:r>
              <a:rPr lang="en-GB" sz="2300" dirty="0" smtClean="0"/>
              <a:t>   GP </a:t>
            </a:r>
            <a:r>
              <a:rPr lang="en-GB" sz="2300" dirty="0"/>
              <a:t>and </a:t>
            </a:r>
            <a:r>
              <a:rPr lang="en-GB" sz="2300" smtClean="0"/>
              <a:t>Visiting Honorary Senior </a:t>
            </a:r>
            <a:r>
              <a:rPr lang="en-GB" sz="2300" dirty="0" smtClean="0"/>
              <a:t>Research Fellow, </a:t>
            </a:r>
            <a:r>
              <a:rPr lang="en-GB" sz="2300" dirty="0"/>
              <a:t>University of Leeds</a:t>
            </a:r>
          </a:p>
          <a:p>
            <a:pPr marL="0" indent="0" eaLnBrk="1" fontAlgn="auto" hangingPunct="1">
              <a:spcBef>
                <a:spcPts val="0"/>
              </a:spcBef>
              <a:buNone/>
              <a:defRPr/>
            </a:pPr>
            <a:endParaRPr lang="en-GB" sz="2300" dirty="0" smtClean="0"/>
          </a:p>
        </p:txBody>
      </p:sp>
      <p:sp>
        <p:nvSpPr>
          <p:cNvPr id="57348" name="Date Placeholder 3"/>
          <p:cNvSpPr>
            <a:spLocks noGrp="1"/>
          </p:cNvSpPr>
          <p:nvPr>
            <p:ph type="dt" sz="quarter" idx="10"/>
          </p:nvPr>
        </p:nvSpPr>
        <p:spPr bwMode="auto">
          <a:xfrm>
            <a:off x="389851" y="6423025"/>
            <a:ext cx="247226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pPr eaLnBrk="0" fontAlgn="base" hangingPunct="0">
              <a:spcBef>
                <a:spcPct val="0"/>
              </a:spcBef>
              <a:spcAft>
                <a:spcPct val="0"/>
              </a:spcAft>
            </a:pPr>
            <a:endParaRPr lang="en-US" altLang="en-US" sz="900" dirty="0">
              <a:solidFill>
                <a:srgbClr val="FFFFFF"/>
              </a:solidFill>
            </a:endParaRPr>
          </a:p>
        </p:txBody>
      </p:sp>
      <p:sp>
        <p:nvSpPr>
          <p:cNvPr id="57349" name="Slide Number Placeholder 4"/>
          <p:cNvSpPr>
            <a:spLocks noGrp="1"/>
          </p:cNvSpPr>
          <p:nvPr>
            <p:ph type="sldNum" sz="quarter" idx="12"/>
          </p:nvPr>
        </p:nvSpPr>
        <p:spPr bwMode="auto">
          <a:xfrm>
            <a:off x="10498168" y="6452755"/>
            <a:ext cx="131233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panose="02020603050405020304" pitchFamily="18" charset="0"/>
              </a:defRPr>
            </a:lvl1pPr>
            <a:lvl2pPr marL="742950" indent="-285750">
              <a:defRPr sz="2400" baseline="-25000">
                <a:solidFill>
                  <a:schemeClr val="tx1"/>
                </a:solidFill>
                <a:latin typeface="Times" panose="02020603050405020304" pitchFamily="18" charset="0"/>
              </a:defRPr>
            </a:lvl2pPr>
            <a:lvl3pPr marL="1143000" indent="-228600">
              <a:defRPr sz="2400" baseline="-25000">
                <a:solidFill>
                  <a:schemeClr val="tx1"/>
                </a:solidFill>
                <a:latin typeface="Times" panose="02020603050405020304" pitchFamily="18" charset="0"/>
              </a:defRPr>
            </a:lvl3pPr>
            <a:lvl4pPr marL="1600200" indent="-228600">
              <a:defRPr sz="2400" baseline="-25000">
                <a:solidFill>
                  <a:schemeClr val="tx1"/>
                </a:solidFill>
                <a:latin typeface="Times" panose="02020603050405020304" pitchFamily="18" charset="0"/>
              </a:defRPr>
            </a:lvl4pPr>
            <a:lvl5pPr marL="2057400" indent="-228600">
              <a:defRPr sz="2400" baseline="-25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panose="02020603050405020304" pitchFamily="18" charset="0"/>
              </a:defRPr>
            </a:lvl9pPr>
          </a:lstStyle>
          <a:p>
            <a:pPr eaLnBrk="0" fontAlgn="base" hangingPunct="0">
              <a:spcBef>
                <a:spcPct val="0"/>
              </a:spcBef>
              <a:spcAft>
                <a:spcPct val="0"/>
              </a:spcAft>
            </a:pPr>
            <a:endParaRPr lang="en-US" altLang="en-US" sz="1000" dirty="0">
              <a:solidFill>
                <a:srgbClr val="FFFFFF"/>
              </a:solidFill>
            </a:endParaRPr>
          </a:p>
        </p:txBody>
      </p:sp>
      <p:pic>
        <p:nvPicPr>
          <p:cNvPr id="57350" name="Picture 5" descr="South Norfolk CLinical Commissioning Group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0" y="6384349"/>
            <a:ext cx="1714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959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Background: the context </a:t>
            </a:r>
            <a:endParaRPr lang="en-GB" dirty="0"/>
          </a:p>
        </p:txBody>
      </p:sp>
      <p:sp>
        <p:nvSpPr>
          <p:cNvPr id="3" name="Content Placeholder 2"/>
          <p:cNvSpPr>
            <a:spLocks noGrp="1"/>
          </p:cNvSpPr>
          <p:nvPr>
            <p:ph idx="1"/>
          </p:nvPr>
        </p:nvSpPr>
        <p:spPr>
          <a:xfrm>
            <a:off x="862445" y="1714500"/>
            <a:ext cx="10292388" cy="4154489"/>
          </a:xfrm>
        </p:spPr>
        <p:txBody>
          <a:bodyPr/>
          <a:lstStyle/>
          <a:p>
            <a:pPr algn="just" eaLnBrk="1" hangingPunct="1">
              <a:buFont typeface="Wingdings" panose="05000000000000000000" pitchFamily="2" charset="2"/>
              <a:buChar char="Ø"/>
            </a:pPr>
            <a:r>
              <a:rPr lang="en-GB" altLang="en-US" sz="2800" dirty="0" smtClean="0">
                <a:ea typeface="ＭＳ Ｐゴシック" panose="020B0600070205080204" pitchFamily="34" charset="-128"/>
              </a:rPr>
              <a:t>Medicines </a:t>
            </a:r>
            <a:r>
              <a:rPr lang="en-GB" altLang="en-US" sz="2800" dirty="0">
                <a:ea typeface="ＭＳ Ｐゴシック" panose="020B0600070205080204" pitchFamily="34" charset="-128"/>
              </a:rPr>
              <a:t>use in care homes is suboptimal</a:t>
            </a:r>
            <a:endParaRPr lang="en-GB" altLang="en-US" sz="2800" baseline="30000" dirty="0">
              <a:ea typeface="ＭＳ Ｐゴシック" panose="020B0600070205080204" pitchFamily="34" charset="-128"/>
            </a:endParaRPr>
          </a:p>
          <a:p>
            <a:pPr algn="just" eaLnBrk="1" hangingPunct="1">
              <a:buFont typeface="Wingdings" panose="05000000000000000000" pitchFamily="2" charset="2"/>
              <a:buChar char="Ø"/>
            </a:pPr>
            <a:r>
              <a:rPr lang="en-GB" altLang="en-US" sz="2800" dirty="0">
                <a:ea typeface="ＭＳ Ｐゴシック" panose="020B0600070205080204" pitchFamily="34" charset="-128"/>
              </a:rPr>
              <a:t>One person should assume overall responsibility for medicines management</a:t>
            </a:r>
            <a:endParaRPr lang="en-GB" altLang="en-US" sz="2800" baseline="30000" dirty="0">
              <a:ea typeface="ＭＳ Ｐゴシック" panose="020B0600070205080204" pitchFamily="34" charset="-128"/>
            </a:endParaRPr>
          </a:p>
          <a:p>
            <a:pPr algn="just" eaLnBrk="1" hangingPunct="1">
              <a:buFont typeface="Wingdings" panose="05000000000000000000" pitchFamily="2" charset="2"/>
              <a:buChar char="Ø"/>
            </a:pPr>
            <a:r>
              <a:rPr lang="en-GB" altLang="en-US" sz="2800" dirty="0">
                <a:ea typeface="ＭＳ Ｐゴシック" panose="020B0600070205080204" pitchFamily="34" charset="-128"/>
              </a:rPr>
              <a:t>Pharmacist independent prescribing (PIP)  provides an opportunity for pharmacists to assume this role</a:t>
            </a:r>
          </a:p>
          <a:p>
            <a:pPr algn="just" eaLnBrk="1" hangingPunct="1">
              <a:buFont typeface="Wingdings" panose="05000000000000000000" pitchFamily="2" charset="2"/>
              <a:buChar char="Ø"/>
            </a:pPr>
            <a:r>
              <a:rPr lang="en-GB" altLang="en-US" sz="2800" dirty="0">
                <a:ea typeface="ＭＳ Ｐゴシック" panose="020B0600070205080204" pitchFamily="34" charset="-128"/>
              </a:rPr>
              <a:t>National programmes  investing in increased pharmacist roles </a:t>
            </a:r>
          </a:p>
          <a:p>
            <a:pPr algn="just" eaLnBrk="1" hangingPunct="1">
              <a:buFont typeface="Wingdings" panose="05000000000000000000" pitchFamily="2" charset="2"/>
              <a:buChar char="Ø"/>
            </a:pPr>
            <a:r>
              <a:rPr lang="en-GB" altLang="en-US" sz="2800" dirty="0">
                <a:ea typeface="ＭＳ Ｐゴシック" panose="020B0600070205080204" pitchFamily="34" charset="-128"/>
              </a:rPr>
              <a:t>Care homes are an identified priority area</a:t>
            </a:r>
          </a:p>
          <a:p>
            <a:pPr algn="just" eaLnBrk="1" hangingPunct="1">
              <a:buFont typeface="Wingdings" panose="05000000000000000000" pitchFamily="2" charset="2"/>
              <a:buChar char="Ø"/>
            </a:pPr>
            <a:r>
              <a:rPr lang="en-GB" altLang="en-US" sz="2800" dirty="0">
                <a:ea typeface="ＭＳ Ｐゴシック" panose="020B0600070205080204" pitchFamily="34" charset="-128"/>
              </a:rPr>
              <a:t>Evidence needed to develop services</a:t>
            </a:r>
          </a:p>
        </p:txBody>
      </p:sp>
      <p:sp>
        <p:nvSpPr>
          <p:cNvPr id="4" name="Date Placeholder 3"/>
          <p:cNvSpPr>
            <a:spLocks noGrp="1"/>
          </p:cNvSpPr>
          <p:nvPr>
            <p:ph type="dt" sz="half" idx="10"/>
          </p:nvPr>
        </p:nvSpPr>
        <p:spPr/>
        <p:txBody>
          <a:bodyPr/>
          <a:lstStyle/>
          <a:p>
            <a:pPr>
              <a:defRPr/>
            </a:pPr>
            <a:fld id="{68F982D1-8F67-4C25-8DC3-3769ADB5F682}" type="datetime1">
              <a:rPr lang="en-US" smtClean="0"/>
              <a:t>11/26/2019</a:t>
            </a:fld>
            <a:endParaRPr lang="en-US" dirty="0"/>
          </a:p>
        </p:txBody>
      </p:sp>
      <p:sp>
        <p:nvSpPr>
          <p:cNvPr id="5" name="Slide Number Placeholder 4"/>
          <p:cNvSpPr>
            <a:spLocks noGrp="1"/>
          </p:cNvSpPr>
          <p:nvPr>
            <p:ph type="sldNum" sz="quarter" idx="12"/>
          </p:nvPr>
        </p:nvSpPr>
        <p:spPr/>
        <p:txBody>
          <a:bodyPr/>
          <a:lstStyle/>
          <a:p>
            <a:pPr>
              <a:defRPr/>
            </a:pPr>
            <a:fld id="{CB11CC43-776A-4817-A192-C0300BD18740}" type="slidenum">
              <a:rPr lang="en-US" altLang="en-US" smtClean="0"/>
              <a:pPr>
                <a:defRPr/>
              </a:pPr>
              <a:t>2</a:t>
            </a:fld>
            <a:endParaRPr lang="en-US" altLang="en-US"/>
          </a:p>
        </p:txBody>
      </p:sp>
      <p:pic>
        <p:nvPicPr>
          <p:cNvPr id="6" name="Picture 5" descr="South Norfolk CLinical Commissioning Group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0" y="6384349"/>
            <a:ext cx="1714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71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592" y="207818"/>
            <a:ext cx="10058400" cy="1353562"/>
          </a:xfrm>
        </p:spPr>
        <p:txBody>
          <a:bodyPr>
            <a:normAutofit fontScale="90000"/>
          </a:bodyPr>
          <a:lstStyle/>
          <a:p>
            <a:r>
              <a:rPr lang="en-GB" altLang="en-US" sz="4400" b="1" dirty="0" smtClean="0">
                <a:ea typeface="ＭＳ Ｐゴシック" panose="020B0600070205080204" pitchFamily="34" charset="-128"/>
              </a:rPr>
              <a:t/>
            </a:r>
            <a:br>
              <a:rPr lang="en-GB" altLang="en-US" sz="4400" b="1" dirty="0" smtClean="0">
                <a:ea typeface="ＭＳ Ｐゴシック" panose="020B0600070205080204" pitchFamily="34" charset="-128"/>
              </a:rPr>
            </a:br>
            <a:r>
              <a:rPr lang="en-GB" altLang="en-US" sz="4400" b="1" dirty="0">
                <a:ea typeface="ＭＳ Ｐゴシック" panose="020B0600070205080204" pitchFamily="34" charset="-128"/>
              </a:rPr>
              <a:t/>
            </a:r>
            <a:br>
              <a:rPr lang="en-GB" altLang="en-US" sz="4400" b="1" dirty="0">
                <a:ea typeface="ＭＳ Ｐゴシック" panose="020B0600070205080204" pitchFamily="34" charset="-128"/>
              </a:rPr>
            </a:br>
            <a:r>
              <a:rPr lang="en-GB" altLang="en-US" sz="4400" b="1" dirty="0" smtClean="0">
                <a:ea typeface="ＭＳ Ｐゴシック" panose="020B0600070205080204" pitchFamily="34" charset="-128"/>
              </a:rPr>
              <a:t/>
            </a:r>
            <a:br>
              <a:rPr lang="en-GB" altLang="en-US" sz="4400" b="1" dirty="0" smtClean="0">
                <a:ea typeface="ＭＳ Ｐゴシック" panose="020B0600070205080204" pitchFamily="34" charset="-128"/>
              </a:rPr>
            </a:br>
            <a:r>
              <a:rPr lang="en-GB" altLang="en-US" sz="4900" b="1" dirty="0" smtClean="0">
                <a:ea typeface="ＭＳ Ｐゴシック" panose="020B0600070205080204" pitchFamily="34" charset="-128"/>
              </a:rPr>
              <a:t/>
            </a:r>
            <a:br>
              <a:rPr lang="en-GB" altLang="en-US" sz="4900" b="1" dirty="0" smtClean="0">
                <a:ea typeface="ＭＳ Ｐゴシック" panose="020B0600070205080204" pitchFamily="34" charset="-128"/>
              </a:rPr>
            </a:br>
            <a:r>
              <a:rPr lang="en-GB" altLang="en-US" sz="4900" b="1" dirty="0" smtClean="0">
                <a:ea typeface="ＭＳ Ｐゴシック" panose="020B0600070205080204" pitchFamily="34" charset="-128"/>
              </a:rPr>
              <a:t>Aim and objectives</a:t>
            </a:r>
            <a:endParaRPr lang="en-GB" sz="4900" b="1" dirty="0"/>
          </a:p>
        </p:txBody>
      </p:sp>
      <p:sp>
        <p:nvSpPr>
          <p:cNvPr id="3" name="Content Placeholder 2"/>
          <p:cNvSpPr>
            <a:spLocks noGrp="1"/>
          </p:cNvSpPr>
          <p:nvPr>
            <p:ph idx="1"/>
          </p:nvPr>
        </p:nvSpPr>
        <p:spPr>
          <a:xfrm>
            <a:off x="1096433" y="1846264"/>
            <a:ext cx="10058400" cy="4419454"/>
          </a:xfrm>
        </p:spPr>
        <p:txBody>
          <a:bodyPr/>
          <a:lstStyle/>
          <a:p>
            <a:pPr marL="0" indent="0" algn="just">
              <a:buFont typeface="Arial" panose="020B0604020202020204" pitchFamily="34" charset="0"/>
              <a:buNone/>
            </a:pPr>
            <a:r>
              <a:rPr lang="en-GB" altLang="en-US" sz="2800" b="1" dirty="0" smtClean="0">
                <a:ea typeface="ＭＳ Ｐゴシック" panose="020B0600070205080204" pitchFamily="34" charset="-128"/>
              </a:rPr>
              <a:t>Aim: </a:t>
            </a:r>
            <a:r>
              <a:rPr lang="en-GB" altLang="en-US" sz="2800" dirty="0" smtClean="0">
                <a:ea typeface="ＭＳ Ｐゴシック" panose="020B0600070205080204" pitchFamily="34" charset="-128"/>
              </a:rPr>
              <a:t>To </a:t>
            </a:r>
            <a:r>
              <a:rPr lang="en-GB" altLang="en-US" sz="2800" dirty="0">
                <a:ea typeface="ＭＳ Ｐゴシック" panose="020B0600070205080204" pitchFamily="34" charset="-128"/>
              </a:rPr>
              <a:t>develop and deliver a cluster randomised controlled trial to assess the effectiveness and cost effectiveness of </a:t>
            </a:r>
            <a:r>
              <a:rPr lang="en-GB" altLang="en-US" sz="2800" dirty="0" smtClean="0">
                <a:ea typeface="ＭＳ Ｐゴシック" panose="020B0600070205080204" pitchFamily="34" charset="-128"/>
              </a:rPr>
              <a:t>pharmacist </a:t>
            </a:r>
            <a:r>
              <a:rPr lang="en-GB" altLang="en-US" sz="2800" dirty="0">
                <a:ea typeface="ＭＳ Ｐゴシック" panose="020B0600070205080204" pitchFamily="34" charset="-128"/>
              </a:rPr>
              <a:t>independent prescribers (PIPs) assuming responsibility for medicines management within care homes compared to usual care</a:t>
            </a:r>
          </a:p>
          <a:p>
            <a:r>
              <a:rPr lang="en-GB" sz="2800" b="1" dirty="0" smtClean="0"/>
              <a:t>Main Objectives: </a:t>
            </a:r>
          </a:p>
          <a:p>
            <a:pPr lvl="1"/>
            <a:r>
              <a:rPr lang="en-GB" sz="2800" dirty="0"/>
              <a:t>test and refine service </a:t>
            </a:r>
            <a:r>
              <a:rPr lang="en-GB" sz="2800" dirty="0" smtClean="0"/>
              <a:t>specification</a:t>
            </a:r>
          </a:p>
          <a:p>
            <a:pPr lvl="1"/>
            <a:r>
              <a:rPr lang="en-GB" sz="2800" dirty="0"/>
              <a:t>assess service and research </a:t>
            </a:r>
            <a:r>
              <a:rPr lang="en-GB" sz="2800" dirty="0" smtClean="0"/>
              <a:t>acceptability</a:t>
            </a:r>
          </a:p>
          <a:p>
            <a:pPr lvl="1"/>
            <a:r>
              <a:rPr lang="en-GB" sz="2800" dirty="0"/>
              <a:t>explore recruitment  and </a:t>
            </a:r>
            <a:r>
              <a:rPr lang="en-GB" sz="2800" dirty="0" smtClean="0"/>
              <a:t>retention</a:t>
            </a:r>
          </a:p>
          <a:p>
            <a:pPr lvl="1"/>
            <a:r>
              <a:rPr lang="en-GB" altLang="en-US" sz="2800" dirty="0"/>
              <a:t>evaluate potential outcome </a:t>
            </a:r>
            <a:r>
              <a:rPr lang="en-GB" altLang="en-US" sz="2800" dirty="0" smtClean="0"/>
              <a:t>measures</a:t>
            </a:r>
          </a:p>
          <a:p>
            <a:pPr lvl="1"/>
            <a:r>
              <a:rPr lang="en-GB" altLang="en-US" sz="2800" dirty="0"/>
              <a:t>assess appropriateness of PIP training package</a:t>
            </a:r>
          </a:p>
          <a:p>
            <a:pPr lvl="1"/>
            <a:r>
              <a:rPr lang="en-GB" altLang="en-US" sz="2800" dirty="0" smtClean="0"/>
              <a:t> </a:t>
            </a:r>
            <a:endParaRPr lang="en-GB" altLang="en-US" sz="2800" dirty="0"/>
          </a:p>
          <a:p>
            <a:pPr lvl="1"/>
            <a:endParaRPr lang="en-GB" sz="2600" b="1" dirty="0"/>
          </a:p>
        </p:txBody>
      </p:sp>
      <p:sp>
        <p:nvSpPr>
          <p:cNvPr id="4" name="Date Placeholder 3"/>
          <p:cNvSpPr>
            <a:spLocks noGrp="1"/>
          </p:cNvSpPr>
          <p:nvPr>
            <p:ph type="dt" sz="half" idx="10"/>
          </p:nvPr>
        </p:nvSpPr>
        <p:spPr/>
        <p:txBody>
          <a:bodyPr/>
          <a:lstStyle/>
          <a:p>
            <a:pPr>
              <a:defRPr/>
            </a:pPr>
            <a:fld id="{64ACFA9F-AA88-4A4D-A0DD-38D509FC8FE1}" type="datetime1">
              <a:rPr lang="en-US" smtClean="0"/>
              <a:t>11/26/2019</a:t>
            </a:fld>
            <a:endParaRPr lang="en-US" dirty="0"/>
          </a:p>
        </p:txBody>
      </p:sp>
      <p:sp>
        <p:nvSpPr>
          <p:cNvPr id="5" name="Slide Number Placeholder 4"/>
          <p:cNvSpPr>
            <a:spLocks noGrp="1"/>
          </p:cNvSpPr>
          <p:nvPr>
            <p:ph type="sldNum" sz="quarter" idx="12"/>
          </p:nvPr>
        </p:nvSpPr>
        <p:spPr/>
        <p:txBody>
          <a:bodyPr/>
          <a:lstStyle/>
          <a:p>
            <a:pPr>
              <a:defRPr/>
            </a:pPr>
            <a:fld id="{CB11CC43-776A-4817-A192-C0300BD18740}" type="slidenum">
              <a:rPr lang="en-US" altLang="en-US" smtClean="0"/>
              <a:pPr>
                <a:defRPr/>
              </a:pPr>
              <a:t>3</a:t>
            </a:fld>
            <a:endParaRPr lang="en-US" altLang="en-US"/>
          </a:p>
        </p:txBody>
      </p:sp>
      <p:pic>
        <p:nvPicPr>
          <p:cNvPr id="6" name="Picture 5" descr="South Norfolk CLinical Commissioning Group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0" y="6384349"/>
            <a:ext cx="1714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743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CHIPPS Overview</a:t>
            </a:r>
            <a:endParaRPr lang="en-GB" dirty="0"/>
          </a:p>
        </p:txBody>
      </p:sp>
      <p:sp>
        <p:nvSpPr>
          <p:cNvPr id="4" name="Date Placeholder 3"/>
          <p:cNvSpPr>
            <a:spLocks noGrp="1"/>
          </p:cNvSpPr>
          <p:nvPr>
            <p:ph type="dt" sz="half" idx="10"/>
          </p:nvPr>
        </p:nvSpPr>
        <p:spPr/>
        <p:txBody>
          <a:bodyPr/>
          <a:lstStyle/>
          <a:p>
            <a:pPr>
              <a:defRPr/>
            </a:pPr>
            <a:fld id="{53141A3C-5B8C-4539-9A90-538AE1F08F6B}" type="datetime1">
              <a:rPr lang="en-US" smtClean="0"/>
              <a:t>11/26/2019</a:t>
            </a:fld>
            <a:endParaRPr lang="en-US" dirty="0"/>
          </a:p>
        </p:txBody>
      </p:sp>
      <p:sp>
        <p:nvSpPr>
          <p:cNvPr id="5" name="Slide Number Placeholder 4"/>
          <p:cNvSpPr>
            <a:spLocks noGrp="1"/>
          </p:cNvSpPr>
          <p:nvPr>
            <p:ph type="sldNum" sz="quarter" idx="12"/>
          </p:nvPr>
        </p:nvSpPr>
        <p:spPr/>
        <p:txBody>
          <a:bodyPr/>
          <a:lstStyle/>
          <a:p>
            <a:pPr>
              <a:defRPr/>
            </a:pPr>
            <a:fld id="{CB11CC43-776A-4817-A192-C0300BD18740}" type="slidenum">
              <a:rPr lang="en-US" altLang="en-US" smtClean="0"/>
              <a:pPr>
                <a:defRPr/>
              </a:pPr>
              <a:t>4</a:t>
            </a:fld>
            <a:endParaRPr lang="en-US" alt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9168324"/>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568700" y="4896716"/>
            <a:ext cx="7882082" cy="646331"/>
          </a:xfrm>
          <a:prstGeom prst="rect">
            <a:avLst/>
          </a:prstGeom>
          <a:solidFill>
            <a:schemeClr val="accent1">
              <a:lumMod val="50000"/>
            </a:schemeClr>
          </a:solidFill>
        </p:spPr>
        <p:txBody>
          <a:bodyPr wrap="square">
            <a:spAutoFit/>
          </a:bodyPr>
          <a:lstStyle/>
          <a:p>
            <a:pPr>
              <a:defRPr/>
            </a:pPr>
            <a:r>
              <a:rPr lang="en-GB" dirty="0">
                <a:latin typeface="Calibri" panose="020F0502020204030204" pitchFamily="34" charset="0"/>
              </a:rPr>
              <a:t>WP6: RCT with internal pilot </a:t>
            </a:r>
          </a:p>
          <a:p>
            <a:pPr>
              <a:defRPr/>
            </a:pPr>
            <a:endParaRPr lang="en-GB" dirty="0">
              <a:latin typeface="Calibri" panose="020F0502020204030204" pitchFamily="34" charset="0"/>
            </a:endParaRPr>
          </a:p>
        </p:txBody>
      </p:sp>
      <p:sp>
        <p:nvSpPr>
          <p:cNvPr id="8" name="Down Arrow 7"/>
          <p:cNvSpPr/>
          <p:nvPr/>
        </p:nvSpPr>
        <p:spPr>
          <a:xfrm>
            <a:off x="10555817" y="4488873"/>
            <a:ext cx="606112" cy="5715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470564" y="4322618"/>
            <a:ext cx="3543300" cy="5740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9123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529" y="259773"/>
            <a:ext cx="10058400" cy="1190985"/>
          </a:xfrm>
        </p:spPr>
        <p:txBody>
          <a:bodyPr/>
          <a:lstStyle/>
          <a:p>
            <a:r>
              <a:rPr lang="en-GB" dirty="0" smtClean="0"/>
              <a:t>Method</a:t>
            </a:r>
            <a:endParaRPr lang="en-GB" dirty="0"/>
          </a:p>
        </p:txBody>
      </p:sp>
      <p:sp>
        <p:nvSpPr>
          <p:cNvPr id="4" name="Date Placeholder 3"/>
          <p:cNvSpPr>
            <a:spLocks noGrp="1"/>
          </p:cNvSpPr>
          <p:nvPr>
            <p:ph type="dt" sz="half" idx="10"/>
          </p:nvPr>
        </p:nvSpPr>
        <p:spPr/>
        <p:txBody>
          <a:bodyPr/>
          <a:lstStyle/>
          <a:p>
            <a:pPr>
              <a:defRPr/>
            </a:pPr>
            <a:fld id="{62002557-C894-4CCF-AEBB-68B4306A595E}" type="datetime1">
              <a:rPr lang="en-US" smtClean="0"/>
              <a:t>11/26/2019</a:t>
            </a:fld>
            <a:endParaRPr lang="en-US" dirty="0"/>
          </a:p>
        </p:txBody>
      </p:sp>
      <p:sp>
        <p:nvSpPr>
          <p:cNvPr id="5" name="Slide Number Placeholder 4"/>
          <p:cNvSpPr>
            <a:spLocks noGrp="1"/>
          </p:cNvSpPr>
          <p:nvPr>
            <p:ph type="sldNum" sz="quarter" idx="12"/>
          </p:nvPr>
        </p:nvSpPr>
        <p:spPr/>
        <p:txBody>
          <a:bodyPr/>
          <a:lstStyle/>
          <a:p>
            <a:pPr>
              <a:defRPr/>
            </a:pPr>
            <a:fld id="{CB11CC43-776A-4817-A192-C0300BD18740}" type="slidenum">
              <a:rPr lang="en-US" altLang="en-US" smtClean="0"/>
              <a:pPr>
                <a:defRPr/>
              </a:pPr>
              <a:t>5</a:t>
            </a:fld>
            <a:endParaRPr lang="en-US" alt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1121315"/>
              </p:ext>
            </p:extLst>
          </p:nvPr>
        </p:nvGraphicFramePr>
        <p:xfrm>
          <a:off x="4114799" y="1846263"/>
          <a:ext cx="7040563" cy="4122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stretch>
            <a:fillRect/>
          </a:stretch>
        </p:blipFill>
        <p:spPr>
          <a:xfrm>
            <a:off x="153328" y="1814903"/>
            <a:ext cx="3481849" cy="4284374"/>
          </a:xfrm>
          <a:prstGeom prst="rect">
            <a:avLst/>
          </a:prstGeom>
        </p:spPr>
      </p:pic>
      <p:pic>
        <p:nvPicPr>
          <p:cNvPr id="10" name="Picture 9"/>
          <p:cNvPicPr>
            <a:picLocks noChangeAspect="1"/>
          </p:cNvPicPr>
          <p:nvPr/>
        </p:nvPicPr>
        <p:blipFill>
          <a:blip r:embed="rId8"/>
          <a:stretch>
            <a:fillRect/>
          </a:stretch>
        </p:blipFill>
        <p:spPr>
          <a:xfrm>
            <a:off x="81020" y="6026100"/>
            <a:ext cx="4033779" cy="433439"/>
          </a:xfrm>
          <a:prstGeom prst="rect">
            <a:avLst/>
          </a:prstGeom>
        </p:spPr>
      </p:pic>
      <p:pic>
        <p:nvPicPr>
          <p:cNvPr id="11" name="Picture 10"/>
          <p:cNvPicPr>
            <a:picLocks noChangeAspect="1"/>
          </p:cNvPicPr>
          <p:nvPr/>
        </p:nvPicPr>
        <p:blipFill>
          <a:blip r:embed="rId9"/>
          <a:stretch>
            <a:fillRect/>
          </a:stretch>
        </p:blipFill>
        <p:spPr>
          <a:xfrm>
            <a:off x="3155556" y="2958342"/>
            <a:ext cx="1318242" cy="1144581"/>
          </a:xfrm>
          <a:prstGeom prst="rect">
            <a:avLst/>
          </a:prstGeom>
        </p:spPr>
      </p:pic>
      <p:pic>
        <p:nvPicPr>
          <p:cNvPr id="12" name="Picture 11"/>
          <p:cNvPicPr>
            <a:picLocks noChangeAspect="1"/>
          </p:cNvPicPr>
          <p:nvPr/>
        </p:nvPicPr>
        <p:blipFill>
          <a:blip r:embed="rId10"/>
          <a:stretch>
            <a:fillRect/>
          </a:stretch>
        </p:blipFill>
        <p:spPr>
          <a:xfrm>
            <a:off x="3329793" y="4959504"/>
            <a:ext cx="238907" cy="255498"/>
          </a:xfrm>
          <a:prstGeom prst="rect">
            <a:avLst/>
          </a:prstGeom>
        </p:spPr>
      </p:pic>
      <p:pic>
        <p:nvPicPr>
          <p:cNvPr id="14" name="Picture 13"/>
          <p:cNvPicPr>
            <a:picLocks noChangeAspect="1"/>
          </p:cNvPicPr>
          <p:nvPr/>
        </p:nvPicPr>
        <p:blipFill>
          <a:blip r:embed="rId11"/>
          <a:stretch>
            <a:fillRect/>
          </a:stretch>
        </p:blipFill>
        <p:spPr>
          <a:xfrm>
            <a:off x="2589681" y="2535094"/>
            <a:ext cx="237765" cy="249958"/>
          </a:xfrm>
          <a:prstGeom prst="rect">
            <a:avLst/>
          </a:prstGeom>
        </p:spPr>
      </p:pic>
      <p:pic>
        <p:nvPicPr>
          <p:cNvPr id="15" name="Picture 14"/>
          <p:cNvPicPr>
            <a:picLocks noChangeAspect="1"/>
          </p:cNvPicPr>
          <p:nvPr/>
        </p:nvPicPr>
        <p:blipFill>
          <a:blip r:embed="rId10"/>
          <a:stretch>
            <a:fillRect/>
          </a:stretch>
        </p:blipFill>
        <p:spPr>
          <a:xfrm>
            <a:off x="1415535" y="3402883"/>
            <a:ext cx="238907" cy="255498"/>
          </a:xfrm>
          <a:prstGeom prst="rect">
            <a:avLst/>
          </a:prstGeom>
        </p:spPr>
      </p:pic>
      <p:pic>
        <p:nvPicPr>
          <p:cNvPr id="17" name="Picture 16"/>
          <p:cNvPicPr>
            <a:picLocks noChangeAspect="1"/>
          </p:cNvPicPr>
          <p:nvPr/>
        </p:nvPicPr>
        <p:blipFill>
          <a:blip r:embed="rId10"/>
          <a:stretch>
            <a:fillRect/>
          </a:stretch>
        </p:blipFill>
        <p:spPr>
          <a:xfrm>
            <a:off x="2589681" y="3762230"/>
            <a:ext cx="238907" cy="255498"/>
          </a:xfrm>
          <a:prstGeom prst="rect">
            <a:avLst/>
          </a:prstGeom>
        </p:spPr>
      </p:pic>
      <p:pic>
        <p:nvPicPr>
          <p:cNvPr id="18" name="Picture 17"/>
          <p:cNvPicPr>
            <a:picLocks noChangeAspect="1"/>
          </p:cNvPicPr>
          <p:nvPr/>
        </p:nvPicPr>
        <p:blipFill>
          <a:blip r:embed="rId12"/>
          <a:stretch>
            <a:fillRect/>
          </a:stretch>
        </p:blipFill>
        <p:spPr>
          <a:xfrm>
            <a:off x="7284027" y="5968918"/>
            <a:ext cx="2690050" cy="390691"/>
          </a:xfrm>
          <a:prstGeom prst="rect">
            <a:avLst/>
          </a:prstGeom>
        </p:spPr>
      </p:pic>
      <p:pic>
        <p:nvPicPr>
          <p:cNvPr id="19" name="Picture 5" descr="South Norfolk CLinical Commissioning Group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53500" y="6384349"/>
            <a:ext cx="1714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391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PIP Service</a:t>
            </a:r>
            <a:endParaRPr lang="en-GB" dirty="0"/>
          </a:p>
        </p:txBody>
      </p:sp>
      <p:pic>
        <p:nvPicPr>
          <p:cNvPr id="6" name="Content Placeholder 5"/>
          <p:cNvPicPr>
            <a:picLocks noGrp="1" noChangeAspect="1"/>
          </p:cNvPicPr>
          <p:nvPr>
            <p:ph idx="1"/>
          </p:nvPr>
        </p:nvPicPr>
        <p:blipFill>
          <a:blip r:embed="rId2"/>
          <a:stretch>
            <a:fillRect/>
          </a:stretch>
        </p:blipFill>
        <p:spPr>
          <a:xfrm>
            <a:off x="2182695" y="1846263"/>
            <a:ext cx="7886936" cy="4022725"/>
          </a:xfrm>
          <a:prstGeom prst="rect">
            <a:avLst/>
          </a:prstGeom>
        </p:spPr>
      </p:pic>
      <p:sp>
        <p:nvSpPr>
          <p:cNvPr id="4" name="Date Placeholder 3"/>
          <p:cNvSpPr>
            <a:spLocks noGrp="1"/>
          </p:cNvSpPr>
          <p:nvPr>
            <p:ph type="dt" sz="half" idx="10"/>
          </p:nvPr>
        </p:nvSpPr>
        <p:spPr/>
        <p:txBody>
          <a:bodyPr/>
          <a:lstStyle/>
          <a:p>
            <a:pPr>
              <a:defRPr/>
            </a:pPr>
            <a:fld id="{16580436-2E17-4D80-9AC6-AAEA76740AA1}" type="datetime1">
              <a:rPr lang="en-US" smtClean="0"/>
              <a:t>11/26/2019</a:t>
            </a:fld>
            <a:endParaRPr lang="en-US" dirty="0"/>
          </a:p>
        </p:txBody>
      </p:sp>
      <p:sp>
        <p:nvSpPr>
          <p:cNvPr id="5" name="Slide Number Placeholder 4"/>
          <p:cNvSpPr>
            <a:spLocks noGrp="1"/>
          </p:cNvSpPr>
          <p:nvPr>
            <p:ph type="sldNum" sz="quarter" idx="12"/>
          </p:nvPr>
        </p:nvSpPr>
        <p:spPr/>
        <p:txBody>
          <a:bodyPr/>
          <a:lstStyle/>
          <a:p>
            <a:pPr>
              <a:defRPr/>
            </a:pPr>
            <a:fld id="{CB11CC43-776A-4817-A192-C0300BD18740}" type="slidenum">
              <a:rPr lang="en-US" altLang="en-US" smtClean="0"/>
              <a:pPr>
                <a:defRPr/>
              </a:pPr>
              <a:t>6</a:t>
            </a:fld>
            <a:endParaRPr lang="en-US" altLang="en-US"/>
          </a:p>
        </p:txBody>
      </p:sp>
      <p:pic>
        <p:nvPicPr>
          <p:cNvPr id="7" name="Picture 5" descr="South Norfolk CLinical Commissioning Grou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0" y="6384349"/>
            <a:ext cx="1714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259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7" y="34600"/>
            <a:ext cx="10058400" cy="1450757"/>
          </a:xfrm>
        </p:spPr>
        <p:txBody>
          <a:bodyPr/>
          <a:lstStyle/>
          <a:p>
            <a:r>
              <a:rPr lang="en-GB" dirty="0" smtClean="0"/>
              <a:t>Qualitative outcomes- Interviews</a:t>
            </a:r>
            <a:endParaRPr lang="en-GB" dirty="0"/>
          </a:p>
        </p:txBody>
      </p:sp>
      <p:sp>
        <p:nvSpPr>
          <p:cNvPr id="3" name="Content Placeholder 2"/>
          <p:cNvSpPr>
            <a:spLocks noGrp="1"/>
          </p:cNvSpPr>
          <p:nvPr>
            <p:ph idx="1"/>
          </p:nvPr>
        </p:nvSpPr>
        <p:spPr>
          <a:xfrm>
            <a:off x="1096433" y="1846264"/>
            <a:ext cx="10493312" cy="4022725"/>
          </a:xfrm>
        </p:spPr>
        <p:txBody>
          <a:bodyPr/>
          <a:lstStyle/>
          <a:p>
            <a:r>
              <a:rPr lang="en-GB" sz="2400" b="1" dirty="0" smtClean="0"/>
              <a:t>GP, CH manager and staff, Relatives</a:t>
            </a:r>
            <a:endParaRPr lang="en-GB" sz="2400" b="1" dirty="0"/>
          </a:p>
          <a:p>
            <a:pPr lvl="0">
              <a:buFont typeface="Arial" panose="020B0604020202020204" pitchFamily="34" charset="0"/>
              <a:buChar char="•"/>
            </a:pPr>
            <a:r>
              <a:rPr lang="en-GB" sz="3200" dirty="0"/>
              <a:t>Overall very positive</a:t>
            </a:r>
          </a:p>
          <a:p>
            <a:pPr lvl="0">
              <a:buFont typeface="Arial" panose="020B0604020202020204" pitchFamily="34" charset="0"/>
              <a:buChar char="•"/>
            </a:pPr>
            <a:r>
              <a:rPr lang="en-GB" sz="3200" dirty="0"/>
              <a:t>Minimal changes suggested</a:t>
            </a:r>
          </a:p>
          <a:p>
            <a:pPr lvl="0">
              <a:buFont typeface="Arial" panose="020B0604020202020204" pitchFamily="34" charset="0"/>
              <a:buChar char="•"/>
            </a:pPr>
            <a:r>
              <a:rPr lang="en-GB" sz="3200" dirty="0"/>
              <a:t>F</a:t>
            </a:r>
            <a:r>
              <a:rPr lang="en-GB" sz="3200" dirty="0" smtClean="0"/>
              <a:t>ew </a:t>
            </a:r>
            <a:r>
              <a:rPr lang="en-GB" sz="3200" dirty="0"/>
              <a:t>negative comments </a:t>
            </a:r>
          </a:p>
          <a:p>
            <a:endParaRPr lang="en-GB" dirty="0"/>
          </a:p>
        </p:txBody>
      </p:sp>
      <p:sp>
        <p:nvSpPr>
          <p:cNvPr id="4" name="Date Placeholder 3"/>
          <p:cNvSpPr>
            <a:spLocks noGrp="1"/>
          </p:cNvSpPr>
          <p:nvPr>
            <p:ph type="dt" sz="half" idx="10"/>
          </p:nvPr>
        </p:nvSpPr>
        <p:spPr/>
        <p:txBody>
          <a:bodyPr/>
          <a:lstStyle/>
          <a:p>
            <a:pPr>
              <a:defRPr/>
            </a:pPr>
            <a:fld id="{52A18324-DF12-4F89-8DC6-1EF1F9A43CDC}" type="datetime1">
              <a:rPr lang="en-US" smtClean="0"/>
              <a:t>11/26/2019</a:t>
            </a:fld>
            <a:endParaRPr lang="en-US" dirty="0"/>
          </a:p>
        </p:txBody>
      </p:sp>
      <p:sp>
        <p:nvSpPr>
          <p:cNvPr id="5" name="Slide Number Placeholder 4"/>
          <p:cNvSpPr>
            <a:spLocks noGrp="1"/>
          </p:cNvSpPr>
          <p:nvPr>
            <p:ph type="sldNum" sz="quarter" idx="12"/>
          </p:nvPr>
        </p:nvSpPr>
        <p:spPr/>
        <p:txBody>
          <a:bodyPr/>
          <a:lstStyle/>
          <a:p>
            <a:pPr>
              <a:defRPr/>
            </a:pPr>
            <a:fld id="{CB11CC43-776A-4817-A192-C0300BD18740}" type="slidenum">
              <a:rPr lang="en-US" altLang="en-US" smtClean="0"/>
              <a:pPr>
                <a:defRPr/>
              </a:pPr>
              <a:t>7</a:t>
            </a:fld>
            <a:endParaRPr lang="en-US" altLang="en-US"/>
          </a:p>
        </p:txBody>
      </p:sp>
      <p:pic>
        <p:nvPicPr>
          <p:cNvPr id="6" name="Picture 5" descr="South Norfolk CLinical Commissioning Group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0" y="6384349"/>
            <a:ext cx="1714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668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7" y="34600"/>
            <a:ext cx="10058400" cy="1450757"/>
          </a:xfrm>
        </p:spPr>
        <p:txBody>
          <a:bodyPr/>
          <a:lstStyle/>
          <a:p>
            <a:r>
              <a:rPr lang="en-GB" dirty="0" smtClean="0"/>
              <a:t>Qualitative outcomes- Interviews</a:t>
            </a:r>
            <a:endParaRPr lang="en-GB" dirty="0"/>
          </a:p>
        </p:txBody>
      </p:sp>
      <p:sp>
        <p:nvSpPr>
          <p:cNvPr id="3" name="Content Placeholder 2"/>
          <p:cNvSpPr>
            <a:spLocks noGrp="1"/>
          </p:cNvSpPr>
          <p:nvPr>
            <p:ph idx="1"/>
          </p:nvPr>
        </p:nvSpPr>
        <p:spPr>
          <a:xfrm>
            <a:off x="1096433" y="1846264"/>
            <a:ext cx="10493312" cy="4022725"/>
          </a:xfrm>
        </p:spPr>
        <p:txBody>
          <a:bodyPr/>
          <a:lstStyle/>
          <a:p>
            <a:endParaRPr lang="en-GB" dirty="0"/>
          </a:p>
        </p:txBody>
      </p:sp>
      <p:sp>
        <p:nvSpPr>
          <p:cNvPr id="4" name="Date Placeholder 3"/>
          <p:cNvSpPr>
            <a:spLocks noGrp="1"/>
          </p:cNvSpPr>
          <p:nvPr>
            <p:ph type="dt" sz="half" idx="10"/>
          </p:nvPr>
        </p:nvSpPr>
        <p:spPr/>
        <p:txBody>
          <a:bodyPr/>
          <a:lstStyle/>
          <a:p>
            <a:pPr>
              <a:defRPr/>
            </a:pPr>
            <a:fld id="{52A18324-DF12-4F89-8DC6-1EF1F9A43CDC}" type="datetime1">
              <a:rPr lang="en-US" smtClean="0"/>
              <a:t>11/26/2019</a:t>
            </a:fld>
            <a:endParaRPr lang="en-US" dirty="0"/>
          </a:p>
        </p:txBody>
      </p:sp>
      <p:sp>
        <p:nvSpPr>
          <p:cNvPr id="5" name="Slide Number Placeholder 4"/>
          <p:cNvSpPr>
            <a:spLocks noGrp="1"/>
          </p:cNvSpPr>
          <p:nvPr>
            <p:ph type="sldNum" sz="quarter" idx="12"/>
          </p:nvPr>
        </p:nvSpPr>
        <p:spPr/>
        <p:txBody>
          <a:bodyPr/>
          <a:lstStyle/>
          <a:p>
            <a:pPr>
              <a:defRPr/>
            </a:pPr>
            <a:fld id="{CB11CC43-776A-4817-A192-C0300BD18740}" type="slidenum">
              <a:rPr lang="en-US" altLang="en-US" smtClean="0"/>
              <a:pPr>
                <a:defRPr/>
              </a:pPr>
              <a:t>8</a:t>
            </a:fld>
            <a:endParaRPr lang="en-US" altLang="en-US"/>
          </a:p>
        </p:txBody>
      </p:sp>
      <p:pic>
        <p:nvPicPr>
          <p:cNvPr id="6" name="Picture 5" descr="South Norfolk CLinical Commissioning Group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0" y="6384349"/>
            <a:ext cx="1714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p:nvPr/>
        </p:nvSpPr>
        <p:spPr>
          <a:xfrm>
            <a:off x="7559817" y="1722431"/>
            <a:ext cx="3574666" cy="1900077"/>
          </a:xfrm>
          <a:prstGeom prst="wedgeRoundRectCallout">
            <a:avLst>
              <a:gd name="adj1" fmla="val -81895"/>
              <a:gd name="adj2" fmla="val 286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dirty="0"/>
              <a:t>I’ve been struggling with getting the monthly script and the systems the cycles already started ….</a:t>
            </a:r>
            <a:r>
              <a:rPr lang="en-GB" altLang="en-US" sz="1600" b="1" dirty="0"/>
              <a:t>think with the research project on … this is what the care homes need</a:t>
            </a:r>
            <a:r>
              <a:rPr lang="en-GB" altLang="en-US" sz="1600" dirty="0"/>
              <a:t> (</a:t>
            </a:r>
            <a:r>
              <a:rPr lang="en-GB" altLang="en-US" sz="1600" dirty="0" err="1"/>
              <a:t>DementiaNurseLeeds</a:t>
            </a:r>
            <a:r>
              <a:rPr lang="en-GB" altLang="en-US" sz="1600" dirty="0"/>
              <a:t>)</a:t>
            </a:r>
          </a:p>
        </p:txBody>
      </p:sp>
      <p:sp>
        <p:nvSpPr>
          <p:cNvPr id="9" name="Rounded Rectangular Callout 8"/>
          <p:cNvSpPr/>
          <p:nvPr/>
        </p:nvSpPr>
        <p:spPr>
          <a:xfrm>
            <a:off x="712554" y="1934833"/>
            <a:ext cx="3830143" cy="1523035"/>
          </a:xfrm>
          <a:prstGeom prst="wedgeRoundRectCallout">
            <a:avLst>
              <a:gd name="adj1" fmla="val 77162"/>
              <a:gd name="adj2" fmla="val 453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dirty="0"/>
              <a:t>….we’ve been looking at somebody who we want some pain relief, it didn’t arrive, it was supposed to arrive on Friday ……..</a:t>
            </a:r>
            <a:r>
              <a:rPr lang="en-GB" altLang="en-US" sz="1600" b="1" dirty="0"/>
              <a:t>but one word from XXXX (PIP) and there it is. </a:t>
            </a:r>
            <a:r>
              <a:rPr lang="en-GB" altLang="en-US" sz="1600" dirty="0"/>
              <a:t>N01/01CHMan</a:t>
            </a:r>
          </a:p>
        </p:txBody>
      </p:sp>
      <p:sp>
        <p:nvSpPr>
          <p:cNvPr id="10" name="Rounded Rectangular Callout 9"/>
          <p:cNvSpPr/>
          <p:nvPr/>
        </p:nvSpPr>
        <p:spPr>
          <a:xfrm>
            <a:off x="7697027" y="3792453"/>
            <a:ext cx="3652168" cy="2483584"/>
          </a:xfrm>
          <a:prstGeom prst="wedgeRoundRectCallout">
            <a:avLst>
              <a:gd name="adj1" fmla="val -90784"/>
              <a:gd name="adj2" fmla="val -311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dirty="0"/>
              <a:t>‘I think the pharmacist was able to spend more time with us and the resident looking at the medications that they were on, speaking to the staff who knew the residents really well and getting a detailed history which unfortunately </a:t>
            </a:r>
            <a:r>
              <a:rPr lang="en-GB" altLang="en-US" sz="1600" b="1" dirty="0"/>
              <a:t>we know the GPs haven’t got the time to do </a:t>
            </a:r>
            <a:r>
              <a:rPr lang="en-GB" altLang="en-US" sz="1600" dirty="0"/>
              <a:t>…..really helpful, yeah.’ (A0101CHMAN)</a:t>
            </a:r>
          </a:p>
        </p:txBody>
      </p:sp>
      <p:sp>
        <p:nvSpPr>
          <p:cNvPr id="11" name="Rounded Rectangular Callout 10"/>
          <p:cNvSpPr/>
          <p:nvPr/>
        </p:nvSpPr>
        <p:spPr>
          <a:xfrm>
            <a:off x="7581167" y="4716516"/>
            <a:ext cx="3845774" cy="1477318"/>
          </a:xfrm>
          <a:prstGeom prst="wedgeRoundRectCallout">
            <a:avLst>
              <a:gd name="adj1" fmla="val -71588"/>
              <a:gd name="adj2" fmla="val -262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dirty="0"/>
              <a:t>so we see it as a very positive thing. XXX (PIP) brings a lot of knowledge and time-efficiency to us and we work I guess side by side is the best way to put it. (A01/01/GP)</a:t>
            </a:r>
          </a:p>
        </p:txBody>
      </p:sp>
      <p:sp>
        <p:nvSpPr>
          <p:cNvPr id="12" name="Rounded Rectangular Callout 11"/>
          <p:cNvSpPr/>
          <p:nvPr/>
        </p:nvSpPr>
        <p:spPr>
          <a:xfrm>
            <a:off x="7368878" y="2666858"/>
            <a:ext cx="3980317" cy="1612004"/>
          </a:xfrm>
          <a:prstGeom prst="wedgeRoundRectCallout">
            <a:avLst>
              <a:gd name="adj1" fmla="val -67256"/>
              <a:gd name="adj2" fmla="val 401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dirty="0"/>
              <a:t>I think you know overall it just had led </a:t>
            </a:r>
            <a:r>
              <a:rPr lang="en-GB" altLang="en-US" sz="1600" b="1" dirty="0"/>
              <a:t>to better patient care, better medicines management</a:t>
            </a:r>
            <a:r>
              <a:rPr lang="en-GB" altLang="en-US" sz="1600" dirty="0"/>
              <a:t> you know for those patients and nursing homes. (B01GP)</a:t>
            </a:r>
          </a:p>
        </p:txBody>
      </p:sp>
      <p:sp>
        <p:nvSpPr>
          <p:cNvPr id="13" name="Rounded Rectangular Callout 12"/>
          <p:cNvSpPr/>
          <p:nvPr/>
        </p:nvSpPr>
        <p:spPr>
          <a:xfrm>
            <a:off x="566748" y="2076238"/>
            <a:ext cx="4246957" cy="1605960"/>
          </a:xfrm>
          <a:prstGeom prst="wedgeRoundRectCallout">
            <a:avLst>
              <a:gd name="adj1" fmla="val 64541"/>
              <a:gd name="adj2" fmla="val -98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dirty="0"/>
              <a:t>I think pharmacists are increasingly a crucial resource within primary care and there have been moves over the last couple of years to bring in more pharmacists to GP practices on a full time basis. (B01GP)</a:t>
            </a:r>
          </a:p>
        </p:txBody>
      </p:sp>
      <p:sp>
        <p:nvSpPr>
          <p:cNvPr id="14" name="Rounded Rectangular Callout 13"/>
          <p:cNvSpPr/>
          <p:nvPr/>
        </p:nvSpPr>
        <p:spPr>
          <a:xfrm>
            <a:off x="537299" y="3980083"/>
            <a:ext cx="4180654" cy="2319815"/>
          </a:xfrm>
          <a:prstGeom prst="wedgeRoundRectCallout">
            <a:avLst>
              <a:gd name="adj1" fmla="val 66577"/>
              <a:gd name="adj2" fmla="val -206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dirty="0"/>
              <a:t>because XXXX (PIP) is going in and dealing with maybe some of the issues that we would have dealt with in the past, that there’s the potential that you see your patients less and you have less of a close relationship with some patients in the nursing homes so that would be a potential negative going forward(B01GP)</a:t>
            </a:r>
          </a:p>
        </p:txBody>
      </p:sp>
      <p:sp>
        <p:nvSpPr>
          <p:cNvPr id="16" name="Rounded Rectangular Callout 15"/>
          <p:cNvSpPr/>
          <p:nvPr/>
        </p:nvSpPr>
        <p:spPr>
          <a:xfrm>
            <a:off x="2690227" y="3054704"/>
            <a:ext cx="8101458" cy="1493077"/>
          </a:xfrm>
          <a:prstGeom prst="wedgeRoundRectCallout">
            <a:avLst>
              <a:gd name="adj1" fmla="val 1360"/>
              <a:gd name="adj2" fmla="val 833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Well, I know his </a:t>
            </a:r>
            <a:r>
              <a:rPr lang="en-GB" sz="1600" dirty="0" err="1"/>
              <a:t>respiradone</a:t>
            </a:r>
            <a:r>
              <a:rPr lang="en-GB" sz="1600" dirty="0"/>
              <a:t> had been reduced and he’s much more like himself now, although the psycho- geriatrician did mention about reducing that as well but, he’s just back to his old self really, I think he’s on the minimum dose now morning and night so he’s less sleepy and more with it and just you know carrying on a conversation just as usual. So I see a big difference in him now that’s been reduced. B01-02-007 REL</a:t>
            </a:r>
          </a:p>
        </p:txBody>
      </p:sp>
      <p:sp>
        <p:nvSpPr>
          <p:cNvPr id="17" name="Rounded Rectangular Callout 16"/>
          <p:cNvSpPr/>
          <p:nvPr/>
        </p:nvSpPr>
        <p:spPr>
          <a:xfrm>
            <a:off x="752098" y="3650474"/>
            <a:ext cx="4250169" cy="2582771"/>
          </a:xfrm>
          <a:prstGeom prst="wedgeRoundRectCallout">
            <a:avLst>
              <a:gd name="adj1" fmla="val 94220"/>
              <a:gd name="adj2" fmla="val 46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so I think it has to be that the service becomes more effective, you know, residents will be reviewed more regularly with the service, which makes their life a better quality of living, especially if they’re in pain and not getting the right type of pain relief, you know, and GPs just firing out different things, they can really hone in on it as well. And also it will save the care home and the NHS (money</a:t>
            </a:r>
            <a:r>
              <a:rPr lang="en-GB" sz="1600" dirty="0" smtClean="0"/>
              <a:t>). </a:t>
            </a:r>
            <a:r>
              <a:rPr lang="en-GB" sz="1600" dirty="0"/>
              <a:t>(BCHM03)</a:t>
            </a:r>
          </a:p>
        </p:txBody>
      </p:sp>
      <p:sp>
        <p:nvSpPr>
          <p:cNvPr id="18" name="Rounded Rectangular Callout 17"/>
          <p:cNvSpPr/>
          <p:nvPr/>
        </p:nvSpPr>
        <p:spPr>
          <a:xfrm>
            <a:off x="6771044" y="2261864"/>
            <a:ext cx="4888273" cy="4057975"/>
          </a:xfrm>
          <a:prstGeom prst="wedgeRoundRectCallout">
            <a:avLst>
              <a:gd name="adj1" fmla="val -71984"/>
              <a:gd name="adj2" fmla="val 137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I think it’s of benefit in this setting. I think, I think one of the main problems we have sort of in this setting getting medications is getting past the receptionists in the GP surgery, they’re very much programmed into the computer says, you can’t have this and it’s, you know, I go through look it’s gone out of cycle because x, y, z, this is a new drug, we’re in the middle of our medicine cycle, I need this and it’s just like, it’s trying to just get through layers and layers and layers before you actually get through to the person that you need to. So having somebody that you can say I need to speak to XXX (PIP), or whatever, and explaining to them and literally having it sorted out immediately can only be a benefit …. (B01/</a:t>
            </a:r>
            <a:r>
              <a:rPr lang="en-GB" sz="1600" dirty="0" err="1"/>
              <a:t>CHstaff</a:t>
            </a:r>
            <a:r>
              <a:rPr lang="en-GB" sz="1600" dirty="0"/>
              <a:t>)</a:t>
            </a:r>
          </a:p>
        </p:txBody>
      </p:sp>
      <p:sp>
        <p:nvSpPr>
          <p:cNvPr id="19" name="Rounded Rectangular Callout 18"/>
          <p:cNvSpPr/>
          <p:nvPr/>
        </p:nvSpPr>
        <p:spPr>
          <a:xfrm>
            <a:off x="442439" y="2185807"/>
            <a:ext cx="4341817" cy="1419287"/>
          </a:xfrm>
          <a:prstGeom prst="wedgeRoundRectCallout">
            <a:avLst>
              <a:gd name="adj1" fmla="val 65272"/>
              <a:gd name="adj2" fmla="val 531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If GPs want us to alter things you know they have to send faxes and I know they’re busy, so she’s kept us safe and it’s been easy to make those changes really, really quickly, so no, it’s been really safe practice for us. (BCHM03)</a:t>
            </a:r>
          </a:p>
        </p:txBody>
      </p:sp>
      <p:sp>
        <p:nvSpPr>
          <p:cNvPr id="20" name="Rounded Rectangular Callout 19"/>
          <p:cNvSpPr/>
          <p:nvPr/>
        </p:nvSpPr>
        <p:spPr>
          <a:xfrm>
            <a:off x="442439" y="3838837"/>
            <a:ext cx="4284937" cy="2391542"/>
          </a:xfrm>
          <a:prstGeom prst="wedgeRoundRectCallout">
            <a:avLst>
              <a:gd name="adj1" fmla="val 78723"/>
              <a:gd name="adj2" fmla="val 83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I also know there’s a professional behind me that’s doing something that I don’t have to double check at all. I don’t have to turn round and double check what she’s doing as this day of audits and auditing everything that happens, with somebody like that around I have got somebody else to share the job… N01/01 </a:t>
            </a:r>
            <a:r>
              <a:rPr lang="en-GB" sz="1600" dirty="0" err="1"/>
              <a:t>CHMan</a:t>
            </a:r>
            <a:endParaRPr lang="en-GB" sz="1600" dirty="0"/>
          </a:p>
        </p:txBody>
      </p:sp>
    </p:spTree>
    <p:extLst>
      <p:ext uri="{BB962C8B-B14F-4D97-AF65-F5344CB8AC3E}">
        <p14:creationId xmlns:p14="http://schemas.microsoft.com/office/powerpoint/2010/main" val="340901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xit" presetSubtype="0" fill="hold" grpId="2" nodeType="withEffect">
                                  <p:stCondLst>
                                    <p:cond delay="0"/>
                                  </p:stCondLst>
                                  <p:childTnLst>
                                    <p:set>
                                      <p:cBhvr>
                                        <p:cTn id="40" dur="1" fill="hold">
                                          <p:stCondLst>
                                            <p:cond delay="0"/>
                                          </p:stCondLst>
                                        </p:cTn>
                                        <p:tgtEl>
                                          <p:spTgt spid="1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3"/>
                                        </p:tgtEl>
                                        <p:attrNameLst>
                                          <p:attrName>style.visibility</p:attrName>
                                        </p:attrNameLst>
                                      </p:cBhvr>
                                      <p:to>
                                        <p:strVal val="hidden"/>
                                      </p:to>
                                    </p:set>
                                  </p:childTnLst>
                                </p:cTn>
                              </p:par>
                            </p:childTnLst>
                          </p:cTn>
                        </p:par>
                        <p:par>
                          <p:cTn id="55" fill="hold">
                            <p:stCondLst>
                              <p:cond delay="0"/>
                            </p:stCondLst>
                            <p:childTnLst>
                              <p:par>
                                <p:cTn id="56" presetID="1" presetClass="exit" presetSubtype="0" fill="hold" grpId="1" nodeType="afterEffect">
                                  <p:stCondLst>
                                    <p:cond delay="0"/>
                                  </p:stCondLst>
                                  <p:childTnLst>
                                    <p:set>
                                      <p:cBhvr>
                                        <p:cTn id="57" dur="1" fill="hold">
                                          <p:stCondLst>
                                            <p:cond delay="0"/>
                                          </p:stCondLst>
                                        </p:cTn>
                                        <p:tgtEl>
                                          <p:spTgt spid="14"/>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7" grpId="0" animBg="1"/>
      <p:bldP spid="17" grpId="1" animBg="1"/>
      <p:bldP spid="18" grpId="0" animBg="1"/>
      <p:bldP spid="18" grpId="1" animBg="1"/>
      <p:bldP spid="18" grpId="2" animBg="1"/>
      <p:bldP spid="19" grpId="0" animBg="1"/>
      <p:bldP spid="19" grpId="1" animBg="1"/>
      <p:bldP spid="20" grpId="0" animBg="1"/>
      <p:bldP spid="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Focus </a:t>
            </a:r>
            <a:r>
              <a:rPr lang="en-GB" b="1" dirty="0" smtClean="0"/>
              <a:t>groups: PIP</a:t>
            </a:r>
            <a:endParaRPr lang="en-GB"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GB" altLang="en-US" sz="3200" dirty="0" smtClean="0"/>
              <a:t>Service </a:t>
            </a:r>
            <a:r>
              <a:rPr lang="en-GB" altLang="en-US" sz="3200" dirty="0"/>
              <a:t>pressures impacting on time to meet care home staff</a:t>
            </a:r>
            <a:endParaRPr lang="en-GB" sz="3200" dirty="0"/>
          </a:p>
          <a:p>
            <a:pPr lvl="0">
              <a:buFont typeface="Arial" panose="020B0604020202020204" pitchFamily="34" charset="0"/>
              <a:buChar char="•"/>
            </a:pPr>
            <a:r>
              <a:rPr lang="en-GB" altLang="en-US" sz="3200" dirty="0"/>
              <a:t>Pharmaceutical Care Plans were time consuming</a:t>
            </a:r>
            <a:endParaRPr lang="en-GB" sz="3200" dirty="0"/>
          </a:p>
          <a:p>
            <a:pPr lvl="0">
              <a:buFont typeface="Arial" panose="020B0604020202020204" pitchFamily="34" charset="0"/>
              <a:buChar char="•"/>
            </a:pPr>
            <a:r>
              <a:rPr lang="en-GB" altLang="en-US" sz="3200" dirty="0"/>
              <a:t>Difficulty meeting GP (CCG employed pharmacist)</a:t>
            </a:r>
            <a:endParaRPr lang="en-GB" sz="3200" dirty="0"/>
          </a:p>
          <a:p>
            <a:pPr lvl="0">
              <a:buFont typeface="Arial" panose="020B0604020202020204" pitchFamily="34" charset="0"/>
              <a:buChar char="•"/>
            </a:pPr>
            <a:r>
              <a:rPr lang="en-GB" altLang="en-US" sz="3200" dirty="0"/>
              <a:t>Suggested time insufficient (20 hours </a:t>
            </a:r>
            <a:r>
              <a:rPr lang="en-GB" altLang="en-US" sz="3200" dirty="0" err="1"/>
              <a:t>cf</a:t>
            </a:r>
            <a:r>
              <a:rPr lang="en-GB" altLang="en-US" sz="3200" dirty="0"/>
              <a:t> 16 hours per </a:t>
            </a:r>
            <a:r>
              <a:rPr lang="en-GB" altLang="en-US" sz="3200" dirty="0" smtClean="0"/>
              <a:t>month</a:t>
            </a:r>
          </a:p>
          <a:p>
            <a:pPr lvl="0">
              <a:buFont typeface="Arial" panose="020B0604020202020204" pitchFamily="34" charset="0"/>
              <a:buChar char="•"/>
            </a:pPr>
            <a:r>
              <a:rPr lang="en-GB" sz="3200" dirty="0" smtClean="0"/>
              <a:t>Training appropriate</a:t>
            </a:r>
            <a:endParaRPr lang="en-GB" sz="3200" dirty="0"/>
          </a:p>
          <a:p>
            <a:pPr>
              <a:buFont typeface="Arial" panose="020B0604020202020204" pitchFamily="34" charset="0"/>
              <a:buChar char="•"/>
            </a:pPr>
            <a:endParaRPr lang="en-GB" sz="3200" b="1" dirty="0"/>
          </a:p>
          <a:p>
            <a:pPr>
              <a:buFont typeface="Arial" panose="020B0604020202020204" pitchFamily="34" charset="0"/>
              <a:buChar char="•"/>
            </a:pPr>
            <a:endParaRPr lang="en-GB" sz="3200" dirty="0"/>
          </a:p>
        </p:txBody>
      </p:sp>
      <p:sp>
        <p:nvSpPr>
          <p:cNvPr id="4" name="Date Placeholder 3"/>
          <p:cNvSpPr>
            <a:spLocks noGrp="1"/>
          </p:cNvSpPr>
          <p:nvPr>
            <p:ph type="dt" sz="half" idx="10"/>
          </p:nvPr>
        </p:nvSpPr>
        <p:spPr/>
        <p:txBody>
          <a:bodyPr/>
          <a:lstStyle/>
          <a:p>
            <a:pPr>
              <a:defRPr/>
            </a:pPr>
            <a:fld id="{96F2536E-2215-4A82-B716-FC3158D2527C}" type="datetime1">
              <a:rPr lang="en-US" smtClean="0"/>
              <a:t>11/26/2019</a:t>
            </a:fld>
            <a:endParaRPr lang="en-US" dirty="0"/>
          </a:p>
        </p:txBody>
      </p:sp>
      <p:sp>
        <p:nvSpPr>
          <p:cNvPr id="5" name="Slide Number Placeholder 4"/>
          <p:cNvSpPr>
            <a:spLocks noGrp="1"/>
          </p:cNvSpPr>
          <p:nvPr>
            <p:ph type="sldNum" sz="quarter" idx="12"/>
          </p:nvPr>
        </p:nvSpPr>
        <p:spPr/>
        <p:txBody>
          <a:bodyPr/>
          <a:lstStyle/>
          <a:p>
            <a:pPr>
              <a:defRPr/>
            </a:pPr>
            <a:fld id="{CB11CC43-776A-4817-A192-C0300BD18740}" type="slidenum">
              <a:rPr lang="en-US" altLang="en-US" smtClean="0"/>
              <a:pPr>
                <a:defRPr/>
              </a:pPr>
              <a:t>9</a:t>
            </a:fld>
            <a:endParaRPr lang="en-US" altLang="en-US"/>
          </a:p>
        </p:txBody>
      </p:sp>
      <p:pic>
        <p:nvPicPr>
          <p:cNvPr id="8" name="Picture 5" descr="South Norfolk CLinical Commissioning Group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0" y="6384349"/>
            <a:ext cx="1714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1298</Words>
  <Application>Microsoft Office PowerPoint</Application>
  <PresentationFormat>Widescreen</PresentationFormat>
  <Paragraphs>126</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ＭＳ Ｐゴシック</vt:lpstr>
      <vt:lpstr>Arial</vt:lpstr>
      <vt:lpstr>Calibri</vt:lpstr>
      <vt:lpstr>Calibri Light</vt:lpstr>
      <vt:lpstr>Times</vt:lpstr>
      <vt:lpstr>Wingdings</vt:lpstr>
      <vt:lpstr>Retrospect</vt:lpstr>
      <vt:lpstr>PowerPoint Presentation</vt:lpstr>
      <vt:lpstr>Background: the context </vt:lpstr>
      <vt:lpstr>    Aim and objectives</vt:lpstr>
      <vt:lpstr>CHIPPS Overview</vt:lpstr>
      <vt:lpstr>Method</vt:lpstr>
      <vt:lpstr>PIP Service</vt:lpstr>
      <vt:lpstr>Qualitative outcomes- Interviews</vt:lpstr>
      <vt:lpstr>Qualitative outcomes- Interviews</vt:lpstr>
      <vt:lpstr>Focus groups: PIP</vt:lpstr>
      <vt:lpstr>Focus groups: PIP</vt:lpstr>
      <vt:lpstr>         Acknowledgement</vt:lpstr>
      <vt:lpstr>CHIPPS Research team https://www.uea.ac.uk/chipps</vt:lpstr>
    </vt:vector>
  </TitlesOfParts>
  <Company>University of East Anglia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Vivienne Maskrey (MED)</dc:creator>
  <cp:lastModifiedBy>Caroline Hill (PHA - Staff)</cp:lastModifiedBy>
  <cp:revision>40</cp:revision>
  <dcterms:created xsi:type="dcterms:W3CDTF">2017-09-04T09:45:29Z</dcterms:created>
  <dcterms:modified xsi:type="dcterms:W3CDTF">2019-11-26T09:37:33Z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