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6" r:id="rId6"/>
    <p:sldMasterId id="2147483699" r:id="rId7"/>
    <p:sldMasterId id="2147483712" r:id="rId8"/>
    <p:sldMasterId id="2147483725" r:id="rId9"/>
    <p:sldMasterId id="2147483738" r:id="rId10"/>
    <p:sldMasterId id="2147483751" r:id="rId11"/>
    <p:sldMasterId id="2147483764" r:id="rId12"/>
    <p:sldMasterId id="2147483777" r:id="rId13"/>
    <p:sldMasterId id="2147483790" r:id="rId14"/>
    <p:sldMasterId id="2147483803" r:id="rId15"/>
    <p:sldMasterId id="2147483816" r:id="rId16"/>
    <p:sldMasterId id="2147483829" r:id="rId17"/>
    <p:sldMasterId id="2147483842" r:id="rId18"/>
    <p:sldMasterId id="2147483855" r:id="rId19"/>
    <p:sldMasterId id="2147483868" r:id="rId20"/>
    <p:sldMasterId id="2147483881" r:id="rId21"/>
    <p:sldMasterId id="2147483894" r:id="rId22"/>
    <p:sldMasterId id="2147483907" r:id="rId23"/>
    <p:sldMasterId id="2147483920" r:id="rId24"/>
    <p:sldMasterId id="2147483933" r:id="rId25"/>
    <p:sldMasterId id="2147483946" r:id="rId26"/>
    <p:sldMasterId id="2147483959" r:id="rId27"/>
  </p:sldMasterIdLst>
  <p:sldIdLst>
    <p:sldId id="258" r:id="rId28"/>
    <p:sldId id="259" r:id="rId29"/>
    <p:sldId id="261" r:id="rId30"/>
    <p:sldId id="260" r:id="rId31"/>
    <p:sldId id="262" r:id="rId32"/>
    <p:sldId id="263" r:id="rId33"/>
    <p:sldId id="264" r:id="rId34"/>
    <p:sldId id="266" r:id="rId35"/>
    <p:sldId id="265" r:id="rId36"/>
    <p:sldId id="267" r:id="rId37"/>
    <p:sldId id="268" r:id="rId38"/>
    <p:sldId id="269" r:id="rId39"/>
    <p:sldId id="270" r:id="rId40"/>
    <p:sldId id="271" r:id="rId41"/>
    <p:sldId id="272" r:id="rId42"/>
    <p:sldId id="273" r:id="rId43"/>
    <p:sldId id="275" r:id="rId44"/>
    <p:sldId id="274" r:id="rId45"/>
    <p:sldId id="276" r:id="rId46"/>
    <p:sldId id="277" r:id="rId47"/>
    <p:sldId id="278" r:id="rId48"/>
    <p:sldId id="279" r:id="rId49"/>
    <p:sldId id="280" r:id="rId50"/>
    <p:sldId id="281" r:id="rId51"/>
    <p:sldId id="282" r:id="rId52"/>
    <p:sldId id="283" r:id="rId53"/>
    <p:sldId id="284" r:id="rId54"/>
    <p:sldId id="285" r:id="rId55"/>
    <p:sldId id="286" r:id="rId56"/>
    <p:sldId id="303" r:id="rId57"/>
    <p:sldId id="289" r:id="rId58"/>
    <p:sldId id="290" r:id="rId59"/>
    <p:sldId id="294" r:id="rId60"/>
    <p:sldId id="296" r:id="rId61"/>
    <p:sldId id="298" r:id="rId62"/>
    <p:sldId id="297" r:id="rId63"/>
    <p:sldId id="299" r:id="rId64"/>
    <p:sldId id="304" r:id="rId65"/>
    <p:sldId id="302" r:id="rId66"/>
    <p:sldId id="321" r:id="rId67"/>
    <p:sldId id="306" r:id="rId68"/>
    <p:sldId id="307" r:id="rId69"/>
    <p:sldId id="308" r:id="rId70"/>
    <p:sldId id="314" r:id="rId71"/>
    <p:sldId id="315" r:id="rId72"/>
    <p:sldId id="316" r:id="rId73"/>
    <p:sldId id="317" r:id="rId74"/>
    <p:sldId id="318" r:id="rId75"/>
    <p:sldId id="320" r:id="rId76"/>
    <p:sldId id="313" r:id="rId77"/>
    <p:sldId id="324" r:id="rId78"/>
    <p:sldId id="325" r:id="rId79"/>
    <p:sldId id="326" r:id="rId80"/>
    <p:sldId id="327" r:id="rId81"/>
    <p:sldId id="328" r:id="rId82"/>
    <p:sldId id="329" r:id="rId83"/>
    <p:sldId id="340" r:id="rId84"/>
    <p:sldId id="333" r:id="rId85"/>
    <p:sldId id="341" r:id="rId86"/>
    <p:sldId id="337" r:id="rId87"/>
    <p:sldId id="338" r:id="rId88"/>
    <p:sldId id="339" r:id="rId89"/>
    <p:sldId id="342"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7" d="100"/>
          <a:sy n="67" d="100"/>
        </p:scale>
        <p:origin x="12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2.xml"/><Relationship Id="rId21" Type="http://schemas.openxmlformats.org/officeDocument/2006/relationships/slideMaster" Target="slideMasters/slideMaster18.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slide" Target="slides/slide41.xml"/><Relationship Id="rId76" Type="http://schemas.openxmlformats.org/officeDocument/2006/relationships/slide" Target="slides/slide49.xml"/><Relationship Id="rId84" Type="http://schemas.openxmlformats.org/officeDocument/2006/relationships/slide" Target="slides/slide57.xml"/><Relationship Id="rId89" Type="http://schemas.openxmlformats.org/officeDocument/2006/relationships/slide" Target="slides/slide62.xml"/><Relationship Id="rId7" Type="http://schemas.openxmlformats.org/officeDocument/2006/relationships/slideMaster" Target="slideMasters/slideMaster4.xml"/><Relationship Id="rId71" Type="http://schemas.openxmlformats.org/officeDocument/2006/relationships/slide" Target="slides/slide44.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2.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slide" Target="slides/slide47.xml"/><Relationship Id="rId79" Type="http://schemas.openxmlformats.org/officeDocument/2006/relationships/slide" Target="slides/slide52.xml"/><Relationship Id="rId87" Type="http://schemas.openxmlformats.org/officeDocument/2006/relationships/slide" Target="slides/slide60.xml"/><Relationship Id="rId5" Type="http://schemas.openxmlformats.org/officeDocument/2006/relationships/slideMaster" Target="slideMasters/slideMaster2.xml"/><Relationship Id="rId61" Type="http://schemas.openxmlformats.org/officeDocument/2006/relationships/slide" Target="slides/slide34.xml"/><Relationship Id="rId82" Type="http://schemas.openxmlformats.org/officeDocument/2006/relationships/slide" Target="slides/slide55.xml"/><Relationship Id="rId90" Type="http://schemas.openxmlformats.org/officeDocument/2006/relationships/slide" Target="slides/slide63.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8" Type="http://schemas.openxmlformats.org/officeDocument/2006/relationships/slideMaster" Target="slideMasters/slideMaster5.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slide" Target="slides/slide53.xml"/><Relationship Id="rId85" Type="http://schemas.openxmlformats.org/officeDocument/2006/relationships/slide" Target="slides/slide58.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17.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slide" Target="slides/slide56.xml"/><Relationship Id="rId88" Type="http://schemas.openxmlformats.org/officeDocument/2006/relationships/slide" Target="slides/slide6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7.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slide" Target="slides/slide59.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8289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846462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59401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108399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22099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567809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979547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379228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799054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562308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534171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2661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2"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966950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771074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38660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2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20717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589667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401017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539278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075202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677328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003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348181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419885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135731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329778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354277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512178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526460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81968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857520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826056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8105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2830409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092961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880320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1729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911016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623548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022813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291494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422637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643610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36672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895596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209451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627664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501495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174739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484398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79611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031939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903907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931479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9640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623820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213544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839884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293554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64817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772818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747705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99149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3DE600D-E7BB-48D3-B9E7-EEF149A97FA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563338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819D37-6FFB-4C55-ABB3-EF8D38392E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393146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1A2E3B4A-E8BA-4962-AFDD-23A0380628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93269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261871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09B5DF7-9AEC-4F12-B048-59CB8646E0A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219225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4D80F5C-E8AB-4BE6-ACD1-F9565E76A0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577991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78D0FDF-2C92-487F-96E6-10910E672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412377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5B5616C-5955-4892-8579-2F67F6E219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644786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F6CE218-74BE-4EC7-BD83-F82C9CCBD3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04410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D3480C9A-C972-4C12-8C76-867F963610C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339245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EDAB0-7C5A-42BB-BD44-BF5B19E096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191391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7E9071-850E-4BC7-AB90-97978EE947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892260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9CA762-D5A1-46FF-AFB4-B46F57BA38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7626852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3DE600D-E7BB-48D3-B9E7-EEF149A97FA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544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4700097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819D37-6FFB-4C55-ABB3-EF8D38392E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2614987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1A2E3B4A-E8BA-4962-AFDD-23A0380628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5693970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09B5DF7-9AEC-4F12-B048-59CB8646E0A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682550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4D80F5C-E8AB-4BE6-ACD1-F9565E76A0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616505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78D0FDF-2C92-487F-96E6-10910E672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615744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5B5616C-5955-4892-8579-2F67F6E219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028840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F6CE218-74BE-4EC7-BD83-F82C9CCBD3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7859018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D3480C9A-C972-4C12-8C76-867F963610C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0345102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EDAB0-7C5A-42BB-BD44-BF5B19E096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3478063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7E9071-850E-4BC7-AB90-97978EE947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53018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511290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9CA762-D5A1-46FF-AFB4-B46F57BA38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4715984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3DE600D-E7BB-48D3-B9E7-EEF149A97FA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723514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819D37-6FFB-4C55-ABB3-EF8D38392E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406320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1A2E3B4A-E8BA-4962-AFDD-23A0380628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3855652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09B5DF7-9AEC-4F12-B048-59CB8646E0A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2434503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4D80F5C-E8AB-4BE6-ACD1-F9565E76A0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879801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78D0FDF-2C92-487F-96E6-10910E672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8258709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5B5616C-5955-4892-8579-2F67F6E219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8368562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F6CE218-74BE-4EC7-BD83-F82C9CCBD3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962391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D3480C9A-C972-4C12-8C76-867F963610C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42629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6749012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EDAB0-7C5A-42BB-BD44-BF5B19E096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089392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7E9071-850E-4BC7-AB90-97978EE947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967551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9CA762-D5A1-46FF-AFB4-B46F57BA38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2990940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3DE600D-E7BB-48D3-B9E7-EEF149A97FA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563960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819D37-6FFB-4C55-ABB3-EF8D38392E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100298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1A2E3B4A-E8BA-4962-AFDD-23A0380628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3173063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09B5DF7-9AEC-4F12-B048-59CB8646E0A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352998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4D80F5C-E8AB-4BE6-ACD1-F9565E76A0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58452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78D0FDF-2C92-487F-96E6-10910E672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8827460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5B5616C-5955-4892-8579-2F67F6E219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7938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9"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4687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8783322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F6CE218-74BE-4EC7-BD83-F82C9CCBD3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6543472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D3480C9A-C972-4C12-8C76-867F963610C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9277569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EDAB0-7C5A-42BB-BD44-BF5B19E096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713176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7E9071-850E-4BC7-AB90-97978EE947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909472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9CA762-D5A1-46FF-AFB4-B46F57BA38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2485388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3DE600D-E7BB-48D3-B9E7-EEF149A97FA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5371034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819D37-6FFB-4C55-ABB3-EF8D38392E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3496557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1A2E3B4A-E8BA-4962-AFDD-23A0380628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5483114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09B5DF7-9AEC-4F12-B048-59CB8646E0A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0491724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4D80F5C-E8AB-4BE6-ACD1-F9565E76A0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0626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3027173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78D0FDF-2C92-487F-96E6-10910E672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1995565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5B5616C-5955-4892-8579-2F67F6E219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7645214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F6CE218-74BE-4EC7-BD83-F82C9CCBD3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0092505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D3480C9A-C972-4C12-8C76-867F963610C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2470947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EDAB0-7C5A-42BB-BD44-BF5B19E096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4338027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7E9071-850E-4BC7-AB90-97978EE947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48261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9CA762-D5A1-46FF-AFB4-B46F57BA38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0354618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3DE600D-E7BB-48D3-B9E7-EEF149A97FA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9733491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819D37-6FFB-4C55-ABB3-EF8D38392E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3977495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1A2E3B4A-E8BA-4962-AFDD-23A0380628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13573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4131672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09B5DF7-9AEC-4F12-B048-59CB8646E0A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6379786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4D80F5C-E8AB-4BE6-ACD1-F9565E76A0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8590827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78D0FDF-2C92-487F-96E6-10910E672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7237184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5B5616C-5955-4892-8579-2F67F6E219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3800068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F6CE218-74BE-4EC7-BD83-F82C9CCBD3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2937385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D3480C9A-C972-4C12-8C76-867F963610C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1643291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EDAB0-7C5A-42BB-BD44-BF5B19E096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863561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7E9071-850E-4BC7-AB90-97978EE947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4489886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9CA762-D5A1-46FF-AFB4-B46F57BA38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6417556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3DE600D-E7BB-48D3-B9E7-EEF149A97FA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36211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3323886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819D37-6FFB-4C55-ABB3-EF8D38392E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6482262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1A2E3B4A-E8BA-4962-AFDD-23A0380628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3132373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09B5DF7-9AEC-4F12-B048-59CB8646E0A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7519642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4D80F5C-E8AB-4BE6-ACD1-F9565E76A0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5662533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78D0FDF-2C92-487F-96E6-10910E672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9699884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5B5616C-5955-4892-8579-2F67F6E219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9046408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F6CE218-74BE-4EC7-BD83-F82C9CCBD3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1784191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D3480C9A-C972-4C12-8C76-867F963610C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7615489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EDAB0-7C5A-42BB-BD44-BF5B19E096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1369603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7E9071-850E-4BC7-AB90-97978EE947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80813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6682553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9CA762-D5A1-46FF-AFB4-B46F57BA38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2444239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3DE600D-E7BB-48D3-B9E7-EEF149A97FA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5072330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819D37-6FFB-4C55-ABB3-EF8D38392E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2041913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1A2E3B4A-E8BA-4962-AFDD-23A0380628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5768714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09B5DF7-9AEC-4F12-B048-59CB8646E0A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1103604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4D80F5C-E8AB-4BE6-ACD1-F9565E76A0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9777414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78D0FDF-2C92-487F-96E6-10910E672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335081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5B5616C-5955-4892-8579-2F67F6E219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9215038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F6CE218-74BE-4EC7-BD83-F82C9CCBD3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6595531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D3480C9A-C972-4C12-8C76-867F963610C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34099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4557277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EDAB0-7C5A-42BB-BD44-BF5B19E096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0466288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7E9071-850E-4BC7-AB90-97978EE947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0396730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9CA762-D5A1-46FF-AFB4-B46F57BA38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5117276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C286395-C678-48FD-980F-16593BADACB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7955563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6054383-3DEA-4352-BD0F-89340846473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923021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97C7AA84-F3E9-4F08-84E6-0D17516307A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2097464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4D258550-29E2-472C-9DA8-752CC6CCEA9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3285045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0B956117-2DDA-4EFE-BED2-04CA6C9AD40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3614973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D486D57F-76AF-4C3F-A470-0BA4519EA00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762085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B9A7F3EC-A98C-48CB-BCEC-0E46F1FE9E9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61987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6131617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EDA45188-38D9-4766-BD21-D18408668B4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1228042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CFC5E49-03F6-48FF-996A-2883E27BEA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4339597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5E481C5-695F-4E96-A59A-22524BBFFC1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7818893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51439E6-5772-403A-98C9-4317DBE3A7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4598837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086D7-272B-4D1F-BF30-C820A0C2048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1101506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BAE297C-0016-4A32-B78F-6F8EDD4D700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466775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23CE172-611B-4547-AB08-BEAA4F44655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3157913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C8932461-332B-47C6-9AA4-4D44CF57D7D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6907300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CF5D24E-FAB1-42C9-ABBB-F9FDF53D893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8915044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3FA3A814-A934-4722-B1D7-B2BA58B9150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66076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0909138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5F4A2E0-346B-449E-9AA1-4799C94945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356580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3F068621-9011-456B-A3EC-DCB261AC71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3146172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ABCB37A6-5384-4520-B780-70484E43957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1918289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6699C2B7-B5A5-4B39-AAA5-F1705CE93AA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7359032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F48450A-D518-49E3-8B34-D8560022069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698426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52A6016-3348-4444-9296-B77F53466B1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8069843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B374E3-4679-4B1B-9174-34A4637ED47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847269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C103000-6D10-4931-B8F3-34BCB5FC374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7001707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F2AB5ED-1674-48B9-A667-CF7F65FE870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5180848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F5C97ACC-9FB3-4B3F-A227-612A09AB640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60647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0393961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BD2AD2A1-B3C8-45E4-AB27-EA7F4BF6787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1399378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5A8FB8E5-6D38-47E3-B33C-AABC441E6B9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860887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55026E4-E928-4259-A880-4C8AFBE5FE3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9566992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7613A80B-337F-46F8-A572-F62C804C663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8344623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4CBBF7B-01CB-494B-AACA-C2E9276195A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8411578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A7F32B8C-0953-411C-8656-F56EA748C10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2927213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948AC33-A70E-4852-9DA0-8427E703C23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769531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4CA5FEB-1169-4952-B776-217174BFF03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8895553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AD3A818-0E46-46E9-8316-EDA50DD5761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22709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2900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32830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06039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1936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98756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76611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59820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16964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730553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02771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8864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6061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34387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478535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175205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07618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9277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47194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839840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27990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137078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93251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9614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86975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443649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541404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30641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560334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03563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61471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034440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30554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942987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2903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703995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50040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794273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249820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119932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40249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135546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014399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598009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873951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9133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964806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223327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433658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984317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11198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414909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337970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369555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90446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055100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4913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401163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092851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985664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165811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395430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823503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000447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639583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8967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7833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7989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782330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378945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082251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141527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83685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514380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916538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06755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729930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3304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72318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2.png"/><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image" Target="../media/image2.png"/><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2.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image" Target="../media/image3.png"/><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image" Target="../media/image3.png"/><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image" Target="../media/image3.png"/><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image" Target="../media/image3.png"/><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image" Target="../media/image3.png"/><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image" Target="../media/image3.png"/><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5" Type="http://schemas.openxmlformats.org/officeDocument/2006/relationships/image" Target="../media/image3.png"/><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image" Target="../media/image3.png"/><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5" Type="http://schemas.openxmlformats.org/officeDocument/2006/relationships/image" Target="../media/image3.png"/><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5" Type="http://schemas.openxmlformats.org/officeDocument/2006/relationships/image" Target="../media/image3.png"/><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5" Type="http://schemas.openxmlformats.org/officeDocument/2006/relationships/image" Target="../media/image3.png"/><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2.pn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5"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1"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5"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039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189" algn="l" rtl="0" fontAlgn="base">
        <a:spcBef>
          <a:spcPct val="0"/>
        </a:spcBef>
        <a:spcAft>
          <a:spcPct val="0"/>
        </a:spcAft>
        <a:defRPr b="1">
          <a:solidFill>
            <a:srgbClr val="336699"/>
          </a:solidFill>
          <a:latin typeface="Arial" charset="0"/>
          <a:cs typeface="Arial" charset="0"/>
        </a:defRPr>
      </a:lvl6pPr>
      <a:lvl7pPr marL="914377" algn="l" rtl="0" fontAlgn="base">
        <a:spcBef>
          <a:spcPct val="0"/>
        </a:spcBef>
        <a:spcAft>
          <a:spcPct val="0"/>
        </a:spcAft>
        <a:defRPr b="1">
          <a:solidFill>
            <a:srgbClr val="336699"/>
          </a:solidFill>
          <a:latin typeface="Arial" charset="0"/>
          <a:cs typeface="Arial" charset="0"/>
        </a:defRPr>
      </a:lvl7pPr>
      <a:lvl8pPr marL="1371566" algn="l" rtl="0" fontAlgn="base">
        <a:spcBef>
          <a:spcPct val="0"/>
        </a:spcBef>
        <a:spcAft>
          <a:spcPct val="0"/>
        </a:spcAft>
        <a:defRPr b="1">
          <a:solidFill>
            <a:srgbClr val="336699"/>
          </a:solidFill>
          <a:latin typeface="Arial" charset="0"/>
          <a:cs typeface="Arial" charset="0"/>
        </a:defRPr>
      </a:lvl8pPr>
      <a:lvl9pPr marL="1828754" algn="l" rtl="0" fontAlgn="base">
        <a:spcBef>
          <a:spcPct val="0"/>
        </a:spcBef>
        <a:spcAft>
          <a:spcPct val="0"/>
        </a:spcAft>
        <a:defRPr b="1">
          <a:solidFill>
            <a:srgbClr val="336699"/>
          </a:solidFill>
          <a:latin typeface="Arial" charset="0"/>
          <a:cs typeface="Arial" charset="0"/>
        </a:defRPr>
      </a:lvl9pPr>
    </p:titleStyle>
    <p:bodyStyle>
      <a:lvl1pPr marL="342891" indent="-342891"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32" indent="-285744" algn="l" rtl="0" eaLnBrk="0" fontAlgn="base" hangingPunct="0">
        <a:spcBef>
          <a:spcPct val="20000"/>
        </a:spcBef>
        <a:spcAft>
          <a:spcPct val="0"/>
        </a:spcAft>
        <a:buChar char="•"/>
        <a:defRPr sz="1400">
          <a:solidFill>
            <a:schemeClr val="tx1"/>
          </a:solidFill>
          <a:latin typeface="+mn-lt"/>
          <a:cs typeface="+mn-cs"/>
        </a:defRPr>
      </a:lvl2pPr>
      <a:lvl3pPr marL="1142971" indent="-228594" algn="l" rtl="0" eaLnBrk="0" fontAlgn="base" hangingPunct="0">
        <a:spcBef>
          <a:spcPct val="20000"/>
        </a:spcBef>
        <a:spcAft>
          <a:spcPct val="0"/>
        </a:spcAft>
        <a:buChar char="o"/>
        <a:defRPr sz="1200">
          <a:solidFill>
            <a:schemeClr val="tx1"/>
          </a:solidFill>
          <a:latin typeface="+mn-lt"/>
          <a:cs typeface="+mn-cs"/>
        </a:defRPr>
      </a:lvl3pPr>
      <a:lvl4pPr marL="1600160" indent="-228594" algn="l" rtl="0" eaLnBrk="0" fontAlgn="base" hangingPunct="0">
        <a:spcBef>
          <a:spcPct val="20000"/>
        </a:spcBef>
        <a:spcAft>
          <a:spcPct val="0"/>
        </a:spcAft>
        <a:buChar char="–"/>
        <a:defRPr sz="1000">
          <a:solidFill>
            <a:schemeClr val="tx1"/>
          </a:solidFill>
          <a:latin typeface="+mn-lt"/>
          <a:cs typeface="+mn-cs"/>
        </a:defRPr>
      </a:lvl4pPr>
      <a:lvl5pPr marL="2057349" indent="-228594" algn="l" rtl="0" eaLnBrk="0" fontAlgn="base" hangingPunct="0">
        <a:spcBef>
          <a:spcPct val="20000"/>
        </a:spcBef>
        <a:spcAft>
          <a:spcPct val="0"/>
        </a:spcAft>
        <a:buChar char="»"/>
        <a:defRPr sz="900">
          <a:solidFill>
            <a:schemeClr val="tx1"/>
          </a:solidFill>
          <a:latin typeface="+mn-lt"/>
          <a:cs typeface="+mn-cs"/>
        </a:defRPr>
      </a:lvl5pPr>
      <a:lvl6pPr marL="2514537" indent="-228594" algn="l" rtl="0" fontAlgn="base">
        <a:spcBef>
          <a:spcPct val="20000"/>
        </a:spcBef>
        <a:spcAft>
          <a:spcPct val="0"/>
        </a:spcAft>
        <a:buChar char="»"/>
        <a:defRPr sz="900">
          <a:solidFill>
            <a:schemeClr val="tx1"/>
          </a:solidFill>
          <a:latin typeface="+mn-lt"/>
          <a:cs typeface="+mn-cs"/>
        </a:defRPr>
      </a:lvl6pPr>
      <a:lvl7pPr marL="2971726" indent="-228594" algn="l" rtl="0" fontAlgn="base">
        <a:spcBef>
          <a:spcPct val="20000"/>
        </a:spcBef>
        <a:spcAft>
          <a:spcPct val="0"/>
        </a:spcAft>
        <a:buChar char="»"/>
        <a:defRPr sz="900">
          <a:solidFill>
            <a:schemeClr val="tx1"/>
          </a:solidFill>
          <a:latin typeface="+mn-lt"/>
          <a:cs typeface="+mn-cs"/>
        </a:defRPr>
      </a:lvl7pPr>
      <a:lvl8pPr marL="3428914" indent="-228594" algn="l" rtl="0" fontAlgn="base">
        <a:spcBef>
          <a:spcPct val="20000"/>
        </a:spcBef>
        <a:spcAft>
          <a:spcPct val="0"/>
        </a:spcAft>
        <a:buChar char="»"/>
        <a:defRPr sz="900">
          <a:solidFill>
            <a:schemeClr val="tx1"/>
          </a:solidFill>
          <a:latin typeface="+mn-lt"/>
          <a:cs typeface="+mn-cs"/>
        </a:defRPr>
      </a:lvl8pPr>
      <a:lvl9pPr marL="3886103" indent="-228594"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87488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20953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47217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41041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FFAFA36-4E15-4429-A421-537DF13CE1BD}"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68016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FFAFA36-4E15-4429-A421-537DF13CE1BD}"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04230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FFAFA36-4E15-4429-A421-537DF13CE1BD}"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90259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FFAFA36-4E15-4429-A421-537DF13CE1BD}"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1961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FFAFA36-4E15-4429-A421-537DF13CE1BD}"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80779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FFAFA36-4E15-4429-A421-537DF13CE1BD}"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52340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5891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FFAFA36-4E15-4429-A421-537DF13CE1BD}"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93032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FFAFA36-4E15-4429-A421-537DF13CE1BD}"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504974"/>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5D010DB-1E3A-4F39-AEED-E504E9BAF516}"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499446"/>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A7AE751-52EA-46D0-A2D6-ECF8419DEAA1}"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340292"/>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F4D034D9-C32A-4633-A3E7-4FF7CD4D3581}"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603012"/>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93701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90649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1007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07806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66215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40330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61823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9.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8.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0.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59.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6.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6.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6.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6.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6.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6.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71.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71.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8.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8.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8.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8.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8.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8.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71.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83.xml"/><Relationship Id="rId5" Type="http://schemas.openxmlformats.org/officeDocument/2006/relationships/image" Target="../media/image17.jpg"/><Relationship Id="rId4" Type="http://schemas.openxmlformats.org/officeDocument/2006/relationships/image" Target="../media/image16.jpeg"/></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0.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0.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0.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0.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0.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0.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0.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0.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file:///C:\Users\mqq15dwu\AppData\Local\Microsoft\Windows\Temporary%20Internet%20Files\Content.Outlook\OQFED01S\www.uea.ac.uk\providingasecurebase" TargetMode="External"/><Relationship Id="rId1" Type="http://schemas.openxmlformats.org/officeDocument/2006/relationships/slideLayout" Target="../slideLayouts/slideLayout280.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0.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0.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84464" y="285033"/>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dirty="0"/>
              <a:t>Aims of the session</a:t>
            </a:r>
            <a:endParaRPr lang="en-GB" altLang="en-US" sz="3200" dirty="0"/>
          </a:p>
        </p:txBody>
      </p:sp>
      <p:sp>
        <p:nvSpPr>
          <p:cNvPr id="16387" name="Content Placeholder 2"/>
          <p:cNvSpPr>
            <a:spLocks noGrp="1"/>
          </p:cNvSpPr>
          <p:nvPr>
            <p:ph sz="half" idx="1"/>
          </p:nvPr>
        </p:nvSpPr>
        <p:spPr>
          <a:xfrm>
            <a:off x="468316" y="1557338"/>
            <a:ext cx="8218487" cy="4525963"/>
          </a:xfrm>
        </p:spPr>
        <p:txBody>
          <a:bodyPr/>
          <a:lstStyle/>
          <a:p>
            <a:pPr>
              <a:lnSpc>
                <a:spcPct val="150000"/>
              </a:lnSpc>
              <a:spcBef>
                <a:spcPts val="600"/>
              </a:spcBef>
              <a:buClr>
                <a:srgbClr val="336699"/>
              </a:buClr>
              <a:buFont typeface="Arial" panose="020B0604020202020204" pitchFamily="34" charset="0"/>
              <a:buChar char="•"/>
            </a:pPr>
            <a:endParaRPr lang="en-GB" altLang="en-US" sz="2400" dirty="0"/>
          </a:p>
          <a:p>
            <a:pPr>
              <a:lnSpc>
                <a:spcPct val="150000"/>
              </a:lnSpc>
              <a:spcBef>
                <a:spcPts val="600"/>
              </a:spcBef>
              <a:buClr>
                <a:srgbClr val="336699"/>
              </a:buClr>
              <a:buFont typeface="Arial" panose="020B0604020202020204" pitchFamily="34" charset="0"/>
              <a:buChar char="•"/>
            </a:pPr>
            <a:r>
              <a:rPr lang="en-GB" altLang="en-US" sz="2400" dirty="0"/>
              <a:t>To </a:t>
            </a:r>
            <a:r>
              <a:rPr lang="en-GB" altLang="en-US" sz="2400"/>
              <a:t>provide an </a:t>
            </a:r>
            <a:r>
              <a:rPr lang="en-GB" altLang="en-US" sz="2400" dirty="0"/>
              <a:t>introduction to the Secure Base model</a:t>
            </a:r>
          </a:p>
          <a:p>
            <a:pPr>
              <a:lnSpc>
                <a:spcPct val="150000"/>
              </a:lnSpc>
              <a:spcBef>
                <a:spcPts val="600"/>
              </a:spcBef>
              <a:buClr>
                <a:srgbClr val="336699"/>
              </a:buClr>
              <a:buFont typeface="Arial" panose="020B0604020202020204" pitchFamily="34" charset="0"/>
              <a:buChar char="•"/>
            </a:pPr>
            <a:r>
              <a:rPr lang="en-GB" altLang="en-US" sz="2400" dirty="0"/>
              <a:t>To consider ways of applying the model to practice</a:t>
            </a:r>
          </a:p>
          <a:p>
            <a:pPr>
              <a:spcBef>
                <a:spcPts val="600"/>
              </a:spcBef>
              <a:buClr>
                <a:srgbClr val="0070C0"/>
              </a:buClr>
              <a:buFont typeface="Arial" panose="020B0604020202020204" pitchFamily="34" charset="0"/>
              <a:buChar char="•"/>
            </a:pPr>
            <a:endParaRPr lang="en-GB" altLang="en-US" sz="2400" dirty="0"/>
          </a:p>
        </p:txBody>
      </p:sp>
      <p:pic>
        <p:nvPicPr>
          <p:cNvPr id="16388"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6" y="6142041"/>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54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188913"/>
            <a:ext cx="8064500" cy="5894387"/>
          </a:xfrm>
        </p:spPr>
      </p:pic>
    </p:spTree>
    <p:extLst>
      <p:ext uri="{BB962C8B-B14F-4D97-AF65-F5344CB8AC3E}">
        <p14:creationId xmlns:p14="http://schemas.microsoft.com/office/powerpoint/2010/main" val="4247718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2619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Behaviour that suggests lack of trust </a:t>
            </a:r>
            <a:br>
              <a:rPr lang="en-GB" altLang="en-US" sz="3200"/>
            </a:br>
            <a:endParaRPr lang="en-GB" altLang="en-US" sz="3200"/>
          </a:p>
        </p:txBody>
      </p:sp>
      <p:sp>
        <p:nvSpPr>
          <p:cNvPr id="24579" name="Content Placeholder 2"/>
          <p:cNvSpPr>
            <a:spLocks noGrp="1"/>
          </p:cNvSpPr>
          <p:nvPr>
            <p:ph sz="half" idx="1"/>
          </p:nvPr>
        </p:nvSpPr>
        <p:spPr>
          <a:xfrm>
            <a:off x="457200" y="1622425"/>
            <a:ext cx="6840538" cy="4525963"/>
          </a:xfrm>
        </p:spPr>
        <p:txBody>
          <a:bodyPr/>
          <a:lstStyle/>
          <a:p>
            <a:pPr>
              <a:lnSpc>
                <a:spcPct val="150000"/>
              </a:lnSpc>
              <a:buClr>
                <a:srgbClr val="336699"/>
              </a:buClr>
              <a:buFont typeface="Arial" panose="020B0604020202020204" pitchFamily="34" charset="0"/>
              <a:buChar char="•"/>
            </a:pPr>
            <a:r>
              <a:rPr lang="en-US" altLang="en-US" sz="2400"/>
              <a:t>Infants (0 – 18 months)</a:t>
            </a:r>
            <a:endParaRPr lang="en-GB" altLang="en-US" sz="2400"/>
          </a:p>
          <a:p>
            <a:pPr>
              <a:lnSpc>
                <a:spcPct val="150000"/>
              </a:lnSpc>
              <a:buClr>
                <a:srgbClr val="336699"/>
              </a:buClr>
              <a:buFont typeface="Arial" panose="020B0604020202020204" pitchFamily="34" charset="0"/>
              <a:buChar char="•"/>
            </a:pPr>
            <a:r>
              <a:rPr lang="en-US" altLang="en-US" sz="2400"/>
              <a:t>Early childhood (18 months – 4 years)</a:t>
            </a:r>
            <a:endParaRPr lang="en-GB" altLang="en-US" sz="2400"/>
          </a:p>
          <a:p>
            <a:pPr>
              <a:lnSpc>
                <a:spcPct val="150000"/>
              </a:lnSpc>
              <a:buClr>
                <a:srgbClr val="336699"/>
              </a:buClr>
              <a:buFont typeface="Arial" panose="020B0604020202020204" pitchFamily="34" charset="0"/>
              <a:buChar char="•"/>
            </a:pPr>
            <a:r>
              <a:rPr lang="en-US" altLang="en-US" sz="2400"/>
              <a:t>Middle childhood (5 – 10 years)</a:t>
            </a:r>
            <a:endParaRPr lang="en-GB" altLang="en-US" sz="2400"/>
          </a:p>
          <a:p>
            <a:pPr>
              <a:lnSpc>
                <a:spcPct val="150000"/>
              </a:lnSpc>
              <a:buClr>
                <a:srgbClr val="336699"/>
              </a:buClr>
              <a:buFont typeface="Arial" panose="020B0604020202020204" pitchFamily="34" charset="0"/>
              <a:buChar char="•"/>
            </a:pPr>
            <a:r>
              <a:rPr lang="en-US" altLang="en-US" sz="2400"/>
              <a:t>Adolescence (11 – 18 years)</a:t>
            </a:r>
            <a:endParaRPr lang="en-GB" altLang="en-US" sz="2400"/>
          </a:p>
          <a:p>
            <a:pPr>
              <a:lnSpc>
                <a:spcPct val="150000"/>
              </a:lnSpc>
              <a:buClr>
                <a:srgbClr val="336699"/>
              </a:buClr>
              <a:buFont typeface="Arial" panose="020B0604020202020204" pitchFamily="34" charset="0"/>
              <a:buChar char="•"/>
            </a:pPr>
            <a:endParaRPr lang="en-GB" altLang="en-US" sz="2400"/>
          </a:p>
        </p:txBody>
      </p:sp>
      <p:pic>
        <p:nvPicPr>
          <p:cNvPr id="24580"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53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Availability: caregiver thinking</a:t>
            </a:r>
            <a:br>
              <a:rPr lang="en-GB" altLang="en-US"/>
            </a:br>
            <a:endParaRPr lang="en-GB" altLang="en-US"/>
          </a:p>
        </p:txBody>
      </p:sp>
      <p:sp>
        <p:nvSpPr>
          <p:cNvPr id="28675" name="Content Placeholder 2"/>
          <p:cNvSpPr>
            <a:spLocks noGrp="1"/>
          </p:cNvSpPr>
          <p:nvPr>
            <p:ph sz="half" idx="1"/>
          </p:nvPr>
        </p:nvSpPr>
        <p:spPr>
          <a:xfrm>
            <a:off x="647700" y="2332038"/>
            <a:ext cx="8496300" cy="4525962"/>
          </a:xfrm>
        </p:spPr>
        <p:txBody>
          <a:bodyPr/>
          <a:lstStyle/>
          <a:p>
            <a:pPr>
              <a:lnSpc>
                <a:spcPct val="150000"/>
              </a:lnSpc>
              <a:buClr>
                <a:srgbClr val="336699"/>
              </a:buClr>
              <a:buFont typeface="Arial" panose="020B0604020202020204" pitchFamily="34" charset="0"/>
              <a:buChar char="•"/>
            </a:pPr>
            <a:r>
              <a:rPr lang="en-US" altLang="en-US" sz="2400"/>
              <a:t>What does this child expect from adults?</a:t>
            </a:r>
            <a:endParaRPr lang="en-GB" altLang="en-US" sz="2400"/>
          </a:p>
          <a:p>
            <a:pPr>
              <a:lnSpc>
                <a:spcPct val="150000"/>
              </a:lnSpc>
              <a:buClr>
                <a:srgbClr val="336699"/>
              </a:buClr>
              <a:buFont typeface="Arial" panose="020B0604020202020204" pitchFamily="34" charset="0"/>
              <a:buChar char="•"/>
            </a:pPr>
            <a:r>
              <a:rPr lang="en-US" altLang="en-US" sz="2400"/>
              <a:t>How can I show this child that I will not let him/her down?</a:t>
            </a:r>
            <a:endParaRPr lang="en-GB" altLang="en-US" sz="2400"/>
          </a:p>
        </p:txBody>
      </p:sp>
      <p:pic>
        <p:nvPicPr>
          <p:cNvPr id="28676"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80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Availability – caregiver behaviour	</a:t>
            </a:r>
            <a:endParaRPr lang="en-GB" altLang="en-US" sz="3200"/>
          </a:p>
        </p:txBody>
      </p:sp>
      <p:sp>
        <p:nvSpPr>
          <p:cNvPr id="29699" name="Content Placeholder 2"/>
          <p:cNvSpPr>
            <a:spLocks noGrp="1"/>
          </p:cNvSpPr>
          <p:nvPr>
            <p:ph sz="half" idx="1"/>
          </p:nvPr>
        </p:nvSpPr>
        <p:spPr>
          <a:xfrm>
            <a:off x="468313" y="1557338"/>
            <a:ext cx="8218487" cy="4525962"/>
          </a:xfrm>
        </p:spPr>
        <p:txBody>
          <a:bodyPr/>
          <a:lstStyle/>
          <a:p>
            <a:pPr>
              <a:lnSpc>
                <a:spcPct val="150000"/>
              </a:lnSpc>
              <a:buClr>
                <a:srgbClr val="336699"/>
              </a:buClr>
              <a:buFont typeface="Arial" panose="020B0604020202020204" pitchFamily="34" charset="0"/>
              <a:buChar char="•"/>
            </a:pPr>
            <a:r>
              <a:rPr lang="en-US" altLang="en-US" sz="2400"/>
              <a:t>‘Being there’ - physically and emotionally</a:t>
            </a:r>
            <a:endParaRPr lang="en-GB" altLang="en-US" sz="2400"/>
          </a:p>
          <a:p>
            <a:pPr>
              <a:lnSpc>
                <a:spcPct val="150000"/>
              </a:lnSpc>
              <a:buClr>
                <a:srgbClr val="336699"/>
              </a:buClr>
              <a:buFont typeface="Arial" panose="020B0604020202020204" pitchFamily="34" charset="0"/>
              <a:buChar char="•"/>
            </a:pPr>
            <a:r>
              <a:rPr lang="en-US" altLang="en-US" sz="2400"/>
              <a:t>Alert to child’s needs and signals</a:t>
            </a:r>
            <a:endParaRPr lang="en-GB" altLang="en-US" sz="2400"/>
          </a:p>
          <a:p>
            <a:pPr>
              <a:lnSpc>
                <a:spcPct val="150000"/>
              </a:lnSpc>
              <a:buClr>
                <a:srgbClr val="336699"/>
              </a:buClr>
              <a:buFont typeface="Arial" panose="020B0604020202020204" pitchFamily="34" charset="0"/>
              <a:buChar char="•"/>
            </a:pPr>
            <a:r>
              <a:rPr lang="en-US" altLang="en-US" sz="2400"/>
              <a:t>Take the relationship at the child</a:t>
            </a:r>
            <a:r>
              <a:rPr lang="fr-FR" altLang="en-US" sz="2400"/>
              <a:t>’</a:t>
            </a:r>
            <a:r>
              <a:rPr lang="es-ES_tradnl" altLang="en-US" sz="2400"/>
              <a:t>s pace</a:t>
            </a:r>
            <a:endParaRPr lang="en-GB" altLang="en-US" sz="2400"/>
          </a:p>
          <a:p>
            <a:pPr>
              <a:lnSpc>
                <a:spcPct val="150000"/>
              </a:lnSpc>
              <a:buClr>
                <a:srgbClr val="336699"/>
              </a:buClr>
              <a:buFont typeface="Arial" panose="020B0604020202020204" pitchFamily="34" charset="0"/>
              <a:buChar char="•"/>
            </a:pPr>
            <a:r>
              <a:rPr lang="en-US" altLang="en-US" sz="2400"/>
              <a:t>Verbal and non-verbal messages of availability  - including when apart</a:t>
            </a:r>
            <a:endParaRPr lang="en-GB" altLang="en-US" sz="2400"/>
          </a:p>
          <a:p>
            <a:endParaRPr lang="en-GB" altLang="en-US" sz="2400"/>
          </a:p>
        </p:txBody>
      </p:sp>
      <p:pic>
        <p:nvPicPr>
          <p:cNvPr id="29700"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123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323850" y="115888"/>
            <a:ext cx="836295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Being alert to the needs and signals of a small baby</a:t>
            </a:r>
            <a:br>
              <a:rPr lang="en-GB" altLang="en-US" sz="3200"/>
            </a:br>
            <a:endParaRPr lang="en-GB" altLang="en-US" sz="3200"/>
          </a:p>
        </p:txBody>
      </p:sp>
      <p:sp>
        <p:nvSpPr>
          <p:cNvPr id="30723" name="Content Placeholder 2"/>
          <p:cNvSpPr>
            <a:spLocks noGrp="1"/>
          </p:cNvSpPr>
          <p:nvPr>
            <p:ph sz="half" idx="1"/>
          </p:nvPr>
        </p:nvSpPr>
        <p:spPr>
          <a:xfrm>
            <a:off x="457200" y="1844675"/>
            <a:ext cx="8229600" cy="4238625"/>
          </a:xfrm>
        </p:spPr>
        <p:txBody>
          <a:bodyPr/>
          <a:lstStyle/>
          <a:p>
            <a:pPr marL="0" indent="0">
              <a:buFont typeface="Wingdings" panose="05000000000000000000" pitchFamily="2" charset="2"/>
              <a:buNone/>
            </a:pPr>
            <a:r>
              <a:rPr lang="en-US" altLang="en-US" sz="2400"/>
              <a:t>When Jennie came to me at 12 weeks old, she was completely unresponsive, not waking for feeds, not responding to me, not showing any emotion.   She had just switched off.   I had to stay close to her and respond to even the slightest sound or facial movement and keep talking to her and touching her.  It took time to replace those first weeks, but gradually she started to show different feelings and become  more responsive.</a:t>
            </a:r>
            <a:r>
              <a:rPr lang="fr-FR" altLang="en-US" sz="2400"/>
              <a:t> </a:t>
            </a:r>
            <a:r>
              <a:rPr lang="en-GB" altLang="en-US" sz="2400"/>
              <a:t>(Foster carer)</a:t>
            </a:r>
          </a:p>
        </p:txBody>
      </p:sp>
      <p:pic>
        <p:nvPicPr>
          <p:cNvPr id="3072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18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395288" y="144463"/>
            <a:ext cx="8158162" cy="1052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Helping a child to trust in the caregiver’s availability when they are apart</a:t>
            </a:r>
            <a:br>
              <a:rPr lang="en-GB" altLang="en-US" sz="3200"/>
            </a:br>
            <a:r>
              <a:rPr lang="en-GB" altLang="en-US" sz="3200"/>
              <a:t>	</a:t>
            </a:r>
          </a:p>
        </p:txBody>
      </p:sp>
      <p:sp>
        <p:nvSpPr>
          <p:cNvPr id="32771" name="Content Placeholder 2"/>
          <p:cNvSpPr>
            <a:spLocks noGrp="1"/>
          </p:cNvSpPr>
          <p:nvPr>
            <p:ph sz="half" idx="1"/>
          </p:nvPr>
        </p:nvSpPr>
        <p:spPr>
          <a:xfrm>
            <a:off x="468313" y="1557338"/>
            <a:ext cx="8218487" cy="4525962"/>
          </a:xfrm>
        </p:spPr>
        <p:txBody>
          <a:bodyPr/>
          <a:lstStyle/>
          <a:p>
            <a:pPr marL="0" indent="0">
              <a:buFont typeface="Wingdings" panose="05000000000000000000" pitchFamily="2" charset="2"/>
              <a:buNone/>
              <a:defRPr/>
            </a:pPr>
            <a:endParaRPr lang="en-US" altLang="en-US" sz="2400" dirty="0"/>
          </a:p>
          <a:p>
            <a:pPr marL="0" indent="0">
              <a:buFont typeface="Wingdings" panose="05000000000000000000" pitchFamily="2" charset="2"/>
              <a:buNone/>
              <a:defRPr/>
            </a:pPr>
            <a:r>
              <a:rPr lang="en-US" altLang="en-US" sz="2400" dirty="0"/>
              <a:t>When Aiden (4) had contact with his father he was always very anxious about what might happen and whether he would come back to me and I would be here for him. On one occasion I gave him a small cushion to take with him so that he had something to hold onto, but also so that he would know he would be coming home.</a:t>
            </a:r>
            <a:r>
              <a:rPr lang="en-GB" altLang="en-US" sz="2400" dirty="0"/>
              <a:t> (Foster carer)</a:t>
            </a:r>
          </a:p>
          <a:p>
            <a:pPr>
              <a:defRPr/>
            </a:pPr>
            <a:endParaRPr lang="en-GB" altLang="en-US" sz="2400" dirty="0"/>
          </a:p>
        </p:txBody>
      </p:sp>
      <p:pic>
        <p:nvPicPr>
          <p:cNvPr id="31748"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344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t>Demonstrating availability to teenagers</a:t>
            </a:r>
            <a:endParaRPr lang="en-GB" altLang="en-US" sz="3200"/>
          </a:p>
        </p:txBody>
      </p:sp>
      <p:sp>
        <p:nvSpPr>
          <p:cNvPr id="33795" name="Content Placeholder 2"/>
          <p:cNvSpPr>
            <a:spLocks noGrp="1"/>
          </p:cNvSpPr>
          <p:nvPr>
            <p:ph sz="half" idx="1"/>
          </p:nvPr>
        </p:nvSpPr>
        <p:spPr>
          <a:xfrm>
            <a:off x="468313" y="1557338"/>
            <a:ext cx="8218487" cy="4525962"/>
          </a:xfrm>
        </p:spPr>
        <p:txBody>
          <a:bodyPr/>
          <a:lstStyle/>
          <a:p>
            <a:pPr marL="0" indent="0">
              <a:buFont typeface="Wingdings" panose="05000000000000000000" pitchFamily="2" charset="2"/>
              <a:buNone/>
              <a:defRPr/>
            </a:pPr>
            <a:endParaRPr lang="en-US" altLang="en-US" sz="2400" dirty="0"/>
          </a:p>
          <a:p>
            <a:pPr marL="0" indent="0">
              <a:buFont typeface="Wingdings" panose="05000000000000000000" pitchFamily="2" charset="2"/>
              <a:buNone/>
              <a:defRPr/>
            </a:pPr>
            <a:r>
              <a:rPr lang="en-US" altLang="en-US" sz="2400" dirty="0"/>
              <a:t>I try, if they talk to me, to stop what I’m doing.  Because there’s a lot of young people in the house, I feel it’s important because otherwise, opportunities disappear.  With Liam (13) in particular, I might take the long road home if I sensed he wanted to talk about something. (Adopter)</a:t>
            </a:r>
            <a:endParaRPr lang="en-GB" altLang="en-US" sz="2400" dirty="0"/>
          </a:p>
          <a:p>
            <a:pPr>
              <a:defRPr/>
            </a:pPr>
            <a:endParaRPr lang="en-GB" altLang="en-US" sz="2400" dirty="0"/>
          </a:p>
        </p:txBody>
      </p:sp>
      <p:pic>
        <p:nvPicPr>
          <p:cNvPr id="3277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38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Availability: child thinking and feeling</a:t>
            </a:r>
            <a:br>
              <a:rPr lang="en-GB" altLang="en-US" sz="3200"/>
            </a:br>
            <a:endParaRPr lang="en-GB" altLang="en-US" sz="3200"/>
          </a:p>
        </p:txBody>
      </p:sp>
      <p:sp>
        <p:nvSpPr>
          <p:cNvPr id="37891" name="Content Placeholder 2"/>
          <p:cNvSpPr>
            <a:spLocks noGrp="1"/>
          </p:cNvSpPr>
          <p:nvPr>
            <p:ph sz="half" idx="1"/>
          </p:nvPr>
        </p:nvSpPr>
        <p:spPr>
          <a:xfrm>
            <a:off x="611188" y="2163763"/>
            <a:ext cx="6983412" cy="4525962"/>
          </a:xfrm>
        </p:spPr>
        <p:txBody>
          <a:bodyPr/>
          <a:lstStyle/>
          <a:p>
            <a:pPr>
              <a:lnSpc>
                <a:spcPct val="150000"/>
              </a:lnSpc>
              <a:buClr>
                <a:srgbClr val="336699"/>
              </a:buClr>
              <a:buFont typeface="Arial" panose="020B0604020202020204" pitchFamily="34" charset="0"/>
              <a:buChar char="•"/>
            </a:pPr>
            <a:r>
              <a:rPr lang="en-US" altLang="en-US" sz="2400"/>
              <a:t>I </a:t>
            </a:r>
            <a:r>
              <a:rPr lang="en-GB" altLang="en-US" sz="2400"/>
              <a:t>matter, I am safe</a:t>
            </a:r>
          </a:p>
          <a:p>
            <a:pPr>
              <a:lnSpc>
                <a:spcPct val="150000"/>
              </a:lnSpc>
              <a:buClr>
                <a:srgbClr val="336699"/>
              </a:buClr>
              <a:buFont typeface="Arial" panose="020B0604020202020204" pitchFamily="34" charset="0"/>
              <a:buChar char="•"/>
            </a:pPr>
            <a:r>
              <a:rPr lang="en-US" altLang="en-US" sz="2400"/>
              <a:t>I </a:t>
            </a:r>
            <a:r>
              <a:rPr lang="en-GB" altLang="en-US" sz="2400"/>
              <a:t>can explore and return for help</a:t>
            </a:r>
          </a:p>
          <a:p>
            <a:pPr>
              <a:lnSpc>
                <a:spcPct val="150000"/>
              </a:lnSpc>
              <a:buClr>
                <a:srgbClr val="336699"/>
              </a:buClr>
              <a:buFont typeface="Arial" panose="020B0604020202020204" pitchFamily="34" charset="0"/>
              <a:buChar char="•"/>
            </a:pPr>
            <a:r>
              <a:rPr lang="en-GB" altLang="en-US" sz="2400"/>
              <a:t>Other people can be trusted</a:t>
            </a:r>
          </a:p>
          <a:p>
            <a:pPr>
              <a:lnSpc>
                <a:spcPct val="150000"/>
              </a:lnSpc>
              <a:buClr>
                <a:srgbClr val="336699"/>
              </a:buClr>
              <a:buFont typeface="Arial" panose="020B0604020202020204" pitchFamily="34" charset="0"/>
              <a:buChar char="•"/>
            </a:pPr>
            <a:endParaRPr lang="en-GB" altLang="en-US" sz="2400"/>
          </a:p>
        </p:txBody>
      </p:sp>
      <p:pic>
        <p:nvPicPr>
          <p:cNvPr id="3789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832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2195513" y="2420938"/>
            <a:ext cx="4824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o"/>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GB" altLang="en-US" sz="3200" b="1">
                <a:solidFill>
                  <a:srgbClr val="336699"/>
                </a:solidFill>
              </a:rPr>
              <a:t>Refreshment break</a:t>
            </a:r>
          </a:p>
        </p:txBody>
      </p:sp>
      <p:pic>
        <p:nvPicPr>
          <p:cNvPr id="2662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695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635375" y="6165850"/>
            <a:ext cx="2047875" cy="547688"/>
          </a:xfrm>
        </p:spPr>
      </p:pic>
      <p:pic>
        <p:nvPicPr>
          <p:cNvPr id="1843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98463"/>
            <a:ext cx="6453187"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83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274642"/>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What is the Secure Base model?</a:t>
            </a:r>
            <a:endParaRPr lang="en-GB" altLang="en-US" sz="3200"/>
          </a:p>
        </p:txBody>
      </p:sp>
      <p:sp>
        <p:nvSpPr>
          <p:cNvPr id="16387" name="Content Placeholder 2"/>
          <p:cNvSpPr>
            <a:spLocks noGrp="1"/>
          </p:cNvSpPr>
          <p:nvPr>
            <p:ph sz="half" idx="1"/>
          </p:nvPr>
        </p:nvSpPr>
        <p:spPr>
          <a:xfrm>
            <a:off x="468316" y="1557338"/>
            <a:ext cx="8218487" cy="4525963"/>
          </a:xfrm>
        </p:spPr>
        <p:txBody>
          <a:bodyPr/>
          <a:lstStyle/>
          <a:p>
            <a:pPr>
              <a:lnSpc>
                <a:spcPct val="150000"/>
              </a:lnSpc>
              <a:spcBef>
                <a:spcPts val="600"/>
              </a:spcBef>
              <a:buClr>
                <a:srgbClr val="336699"/>
              </a:buClr>
              <a:buFont typeface="Arial" panose="020B0604020202020204" pitchFamily="34" charset="0"/>
              <a:buChar char="•"/>
            </a:pPr>
            <a:r>
              <a:rPr lang="en-US" altLang="en-US" sz="2400"/>
              <a:t>A framework for therapeutic caregiving</a:t>
            </a:r>
            <a:endParaRPr lang="en-GB" altLang="en-US" sz="2400"/>
          </a:p>
          <a:p>
            <a:pPr>
              <a:lnSpc>
                <a:spcPct val="150000"/>
              </a:lnSpc>
              <a:spcBef>
                <a:spcPts val="600"/>
              </a:spcBef>
              <a:buClr>
                <a:srgbClr val="336699"/>
              </a:buClr>
              <a:buFont typeface="Arial" panose="020B0604020202020204" pitchFamily="34" charset="0"/>
              <a:buChar char="•"/>
            </a:pPr>
            <a:r>
              <a:rPr lang="en-US" altLang="en-US" sz="2400"/>
              <a:t>Based in every day interactions of family life</a:t>
            </a:r>
            <a:endParaRPr lang="en-GB" altLang="en-US" sz="2400"/>
          </a:p>
          <a:p>
            <a:pPr>
              <a:lnSpc>
                <a:spcPct val="150000"/>
              </a:lnSpc>
              <a:spcBef>
                <a:spcPts val="600"/>
              </a:spcBef>
              <a:buClr>
                <a:srgbClr val="336699"/>
              </a:buClr>
              <a:buFont typeface="Arial" panose="020B0604020202020204" pitchFamily="34" charset="0"/>
              <a:buChar char="•"/>
            </a:pPr>
            <a:r>
              <a:rPr lang="en-US" altLang="en-US" sz="2400"/>
              <a:t>Promotes security and resilience</a:t>
            </a:r>
            <a:endParaRPr lang="en-GB" altLang="en-US" sz="2400"/>
          </a:p>
          <a:p>
            <a:pPr>
              <a:lnSpc>
                <a:spcPct val="150000"/>
              </a:lnSpc>
              <a:spcBef>
                <a:spcPts val="600"/>
              </a:spcBef>
              <a:buClr>
                <a:srgbClr val="336699"/>
              </a:buClr>
              <a:buFont typeface="Arial" panose="020B0604020202020204" pitchFamily="34" charset="0"/>
              <a:buChar char="•"/>
            </a:pPr>
            <a:r>
              <a:rPr lang="en-US" altLang="en-US" sz="2400"/>
              <a:t>Drawn from theory, research and practice </a:t>
            </a:r>
            <a:endParaRPr lang="en-GB" altLang="en-US" sz="2400"/>
          </a:p>
          <a:p>
            <a:pPr>
              <a:spcBef>
                <a:spcPts val="600"/>
              </a:spcBef>
              <a:buClr>
                <a:srgbClr val="0070C0"/>
              </a:buClr>
              <a:buFont typeface="Arial" panose="020B0604020202020204" pitchFamily="34" charset="0"/>
              <a:buChar char="•"/>
            </a:pPr>
            <a:endParaRPr lang="en-GB" altLang="en-US" sz="2400"/>
          </a:p>
        </p:txBody>
      </p:sp>
      <p:pic>
        <p:nvPicPr>
          <p:cNvPr id="16388"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6" y="6142041"/>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736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98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68313" y="115888"/>
            <a:ext cx="8218487" cy="1081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dirty="0"/>
              <a:t>Children’s needs and </a:t>
            </a:r>
            <a:r>
              <a:rPr lang="en-US" altLang="en-US" sz="3200" dirty="0" err="1"/>
              <a:t>behaviour</a:t>
            </a:r>
            <a:r>
              <a:rPr lang="en-US" altLang="en-US" sz="3200" dirty="0"/>
              <a:t> when feelings cannot be managed</a:t>
            </a:r>
            <a:br>
              <a:rPr lang="en-GB" altLang="en-US" sz="3200" dirty="0"/>
            </a:br>
            <a:endParaRPr lang="en-GB" altLang="en-US" sz="3200" dirty="0"/>
          </a:p>
        </p:txBody>
      </p:sp>
      <p:sp>
        <p:nvSpPr>
          <p:cNvPr id="19459" name="Content Placeholder 2"/>
          <p:cNvSpPr>
            <a:spLocks noGrp="1"/>
          </p:cNvSpPr>
          <p:nvPr>
            <p:ph sz="half" idx="1"/>
          </p:nvPr>
        </p:nvSpPr>
        <p:spPr>
          <a:xfrm>
            <a:off x="684213" y="1700213"/>
            <a:ext cx="8002587" cy="4383087"/>
          </a:xfrm>
        </p:spPr>
        <p:txBody>
          <a:bodyPr/>
          <a:lstStyle/>
          <a:p>
            <a:pPr>
              <a:lnSpc>
                <a:spcPct val="150000"/>
              </a:lnSpc>
              <a:buClr>
                <a:srgbClr val="336699"/>
              </a:buClr>
              <a:buFont typeface="Arial" panose="020B0604020202020204" pitchFamily="34" charset="0"/>
              <a:buChar char="•"/>
            </a:pPr>
            <a:r>
              <a:rPr lang="en-GB" altLang="en-US" sz="2400"/>
              <a:t>Feelings shown excessively</a:t>
            </a:r>
          </a:p>
          <a:p>
            <a:pPr>
              <a:lnSpc>
                <a:spcPct val="150000"/>
              </a:lnSpc>
              <a:buClr>
                <a:srgbClr val="336699"/>
              </a:buClr>
              <a:buFont typeface="Arial" panose="020B0604020202020204" pitchFamily="34" charset="0"/>
              <a:buChar char="•"/>
            </a:pPr>
            <a:r>
              <a:rPr lang="en-GB" altLang="en-US" sz="2400"/>
              <a:t>Feelings denied or repressed</a:t>
            </a:r>
          </a:p>
          <a:p>
            <a:pPr>
              <a:lnSpc>
                <a:spcPct val="150000"/>
              </a:lnSpc>
              <a:buClr>
                <a:srgbClr val="336699"/>
              </a:buClr>
              <a:buFont typeface="Arial" panose="020B0604020202020204" pitchFamily="34" charset="0"/>
              <a:buChar char="•"/>
            </a:pPr>
            <a:r>
              <a:rPr lang="en-GB" altLang="en-US" sz="2400"/>
              <a:t>Feelings chaotic or dissociated  </a:t>
            </a:r>
          </a:p>
          <a:p>
            <a:pPr>
              <a:lnSpc>
                <a:spcPct val="150000"/>
              </a:lnSpc>
              <a:buClr>
                <a:srgbClr val="336699"/>
              </a:buClr>
              <a:buFont typeface="Arial" panose="020B0604020202020204" pitchFamily="34" charset="0"/>
              <a:buChar char="•"/>
            </a:pPr>
            <a:r>
              <a:rPr lang="en-GB" altLang="en-US" sz="2400"/>
              <a:t>Feelings expressed through bodies</a:t>
            </a:r>
          </a:p>
          <a:p>
            <a:endParaRPr lang="en-GB" altLang="en-US" sz="2400"/>
          </a:p>
        </p:txBody>
      </p:sp>
      <p:pic>
        <p:nvPicPr>
          <p:cNvPr id="1946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565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a:t>Sensitivity: caregiver thinking and feeling</a:t>
            </a:r>
            <a:br>
              <a:rPr lang="en-GB" altLang="en-US" sz="3200"/>
            </a:br>
            <a:endParaRPr lang="en-GB" altLang="en-US" sz="3200"/>
          </a:p>
        </p:txBody>
      </p:sp>
      <p:sp>
        <p:nvSpPr>
          <p:cNvPr id="23555" name="Content Placeholder 2"/>
          <p:cNvSpPr>
            <a:spLocks noGrp="1"/>
          </p:cNvSpPr>
          <p:nvPr>
            <p:ph sz="half" idx="1"/>
          </p:nvPr>
        </p:nvSpPr>
        <p:spPr>
          <a:xfrm>
            <a:off x="458788" y="1700213"/>
            <a:ext cx="7931150" cy="4311650"/>
          </a:xfrm>
        </p:spPr>
        <p:txBody>
          <a:bodyPr/>
          <a:lstStyle/>
          <a:p>
            <a:pPr>
              <a:lnSpc>
                <a:spcPct val="150000"/>
              </a:lnSpc>
              <a:buClr>
                <a:srgbClr val="336699"/>
              </a:buClr>
              <a:buFont typeface="Arial" panose="020B0604020202020204" pitchFamily="34" charset="0"/>
              <a:buChar char="•"/>
            </a:pPr>
            <a:r>
              <a:rPr lang="en-US" altLang="en-US" sz="2400"/>
              <a:t>What might this child be thinking and feeling?</a:t>
            </a:r>
            <a:endParaRPr lang="en-GB" altLang="en-US" sz="2400"/>
          </a:p>
          <a:p>
            <a:pPr>
              <a:lnSpc>
                <a:spcPct val="150000"/>
              </a:lnSpc>
              <a:buClr>
                <a:srgbClr val="336699"/>
              </a:buClr>
              <a:buFont typeface="Arial" panose="020B0604020202020204" pitchFamily="34" charset="0"/>
              <a:buChar char="•"/>
            </a:pPr>
            <a:endParaRPr lang="en-US" altLang="en-US" sz="2400"/>
          </a:p>
          <a:p>
            <a:pPr>
              <a:lnSpc>
                <a:spcPct val="150000"/>
              </a:lnSpc>
              <a:buClr>
                <a:srgbClr val="336699"/>
              </a:buClr>
              <a:buFont typeface="Arial" panose="020B0604020202020204" pitchFamily="34" charset="0"/>
              <a:buChar char="•"/>
            </a:pPr>
            <a:r>
              <a:rPr lang="en-US" altLang="en-US" sz="2400"/>
              <a:t>How does this child make </a:t>
            </a:r>
            <a:r>
              <a:rPr lang="en-US" altLang="en-US" sz="2400" u="sng"/>
              <a:t>me</a:t>
            </a:r>
            <a:r>
              <a:rPr lang="en-US" altLang="en-US" sz="2400"/>
              <a:t> feel?</a:t>
            </a:r>
            <a:endParaRPr lang="en-GB" altLang="en-US" sz="2400"/>
          </a:p>
          <a:p>
            <a:endParaRPr lang="en-GB" altLang="en-US" sz="2400"/>
          </a:p>
        </p:txBody>
      </p:sp>
      <p:pic>
        <p:nvPicPr>
          <p:cNvPr id="235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713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179388" y="188913"/>
            <a:ext cx="8507412"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dirty="0"/>
              <a:t>Exercise 2</a:t>
            </a:r>
            <a:br>
              <a:rPr lang="en-GB" altLang="en-US" sz="3200" dirty="0"/>
            </a:br>
            <a:endParaRPr lang="en-GB" altLang="en-US" sz="3200" dirty="0"/>
          </a:p>
        </p:txBody>
      </p:sp>
      <p:sp>
        <p:nvSpPr>
          <p:cNvPr id="24579" name="Content Placeholder 2"/>
          <p:cNvSpPr>
            <a:spLocks noGrp="1"/>
          </p:cNvSpPr>
          <p:nvPr>
            <p:ph sz="half" idx="1"/>
          </p:nvPr>
        </p:nvSpPr>
        <p:spPr>
          <a:xfrm>
            <a:off x="468313" y="1412875"/>
            <a:ext cx="8218487" cy="4670425"/>
          </a:xfrm>
        </p:spPr>
        <p:txBody>
          <a:bodyPr/>
          <a:lstStyle/>
          <a:p>
            <a:pPr>
              <a:lnSpc>
                <a:spcPct val="150000"/>
              </a:lnSpc>
              <a:spcBef>
                <a:spcPct val="0"/>
              </a:spcBef>
              <a:spcAft>
                <a:spcPts val="575"/>
              </a:spcAft>
              <a:buClr>
                <a:srgbClr val="336699"/>
              </a:buClr>
              <a:buFont typeface="Arial" panose="020B0604020202020204" pitchFamily="34" charset="0"/>
              <a:buChar char="•"/>
            </a:pPr>
            <a:r>
              <a:rPr lang="en-US" altLang="en-US" sz="2400"/>
              <a:t>What might this child be thinking and feeling?</a:t>
            </a:r>
          </a:p>
          <a:p>
            <a:pPr>
              <a:lnSpc>
                <a:spcPct val="150000"/>
              </a:lnSpc>
              <a:spcBef>
                <a:spcPct val="0"/>
              </a:spcBef>
              <a:buClr>
                <a:srgbClr val="336699"/>
              </a:buClr>
              <a:buFont typeface="Arial" panose="020B0604020202020204" pitchFamily="34" charset="0"/>
              <a:buChar char="•"/>
            </a:pPr>
            <a:endParaRPr lang="en-GB" altLang="en-US" sz="2400"/>
          </a:p>
          <a:p>
            <a:pPr>
              <a:spcBef>
                <a:spcPct val="0"/>
              </a:spcBef>
              <a:buClr>
                <a:srgbClr val="336699"/>
              </a:buClr>
              <a:buFont typeface="Arial" panose="020B0604020202020204" pitchFamily="34" charset="0"/>
              <a:buChar char="•"/>
            </a:pPr>
            <a:r>
              <a:rPr lang="en-US" altLang="en-US" sz="2400"/>
              <a:t>Write some statements</a:t>
            </a:r>
            <a:r>
              <a:rPr lang="en-US" altLang="en-US" sz="2400" i="1"/>
              <a:t> from the child’s perspective</a:t>
            </a:r>
            <a:r>
              <a:rPr lang="en-US" altLang="en-US" sz="2400"/>
              <a:t>. E.g.  ‘I am not loveable’.</a:t>
            </a:r>
          </a:p>
          <a:p>
            <a:pPr>
              <a:spcBef>
                <a:spcPct val="0"/>
              </a:spcBef>
              <a:buClr>
                <a:srgbClr val="336699"/>
              </a:buClr>
              <a:buFont typeface="Arial" panose="020B0604020202020204" pitchFamily="34" charset="0"/>
              <a:buChar char="•"/>
            </a:pPr>
            <a:endParaRPr lang="en-GB" altLang="en-US" sz="2400"/>
          </a:p>
          <a:p>
            <a:pPr>
              <a:lnSpc>
                <a:spcPct val="150000"/>
              </a:lnSpc>
              <a:spcBef>
                <a:spcPct val="0"/>
              </a:spcBef>
              <a:buClr>
                <a:srgbClr val="336699"/>
              </a:buClr>
              <a:buFont typeface="Arial" panose="020B0604020202020204" pitchFamily="34" charset="0"/>
              <a:buChar char="•"/>
            </a:pPr>
            <a:r>
              <a:rPr lang="en-US" altLang="en-US" sz="2400"/>
              <a:t>What might this caregiver be thinking and feeling?</a:t>
            </a:r>
          </a:p>
          <a:p>
            <a:pPr>
              <a:lnSpc>
                <a:spcPct val="150000"/>
              </a:lnSpc>
              <a:spcBef>
                <a:spcPct val="0"/>
              </a:spcBef>
              <a:buClr>
                <a:srgbClr val="336699"/>
              </a:buClr>
              <a:buFont typeface="Arial" panose="020B0604020202020204" pitchFamily="34" charset="0"/>
              <a:buChar char="•"/>
            </a:pPr>
            <a:endParaRPr lang="en-GB" altLang="en-US" sz="2400"/>
          </a:p>
          <a:p>
            <a:pPr>
              <a:spcBef>
                <a:spcPct val="0"/>
              </a:spcBef>
              <a:buClr>
                <a:srgbClr val="336699"/>
              </a:buClr>
              <a:buFont typeface="Arial" panose="020B0604020202020204" pitchFamily="34" charset="0"/>
              <a:buChar char="•"/>
            </a:pPr>
            <a:r>
              <a:rPr lang="en-US" altLang="en-US" sz="2400"/>
              <a:t>Write some statements </a:t>
            </a:r>
            <a:r>
              <a:rPr lang="en-US" altLang="en-US" sz="2400" i="1"/>
              <a:t>from the caregiver’s perspective. </a:t>
            </a:r>
            <a:r>
              <a:rPr lang="en-US" altLang="en-US" sz="2400"/>
              <a:t>E.g. ‘He doesn’t like me’.</a:t>
            </a:r>
            <a:endParaRPr lang="en-GB" altLang="en-US" sz="2400"/>
          </a:p>
          <a:p>
            <a:pPr>
              <a:lnSpc>
                <a:spcPct val="150000"/>
              </a:lnSpc>
              <a:spcBef>
                <a:spcPct val="0"/>
              </a:spcBef>
              <a:buClr>
                <a:srgbClr val="336699"/>
              </a:buClr>
              <a:buFont typeface="Arial" panose="020B0604020202020204" pitchFamily="34" charset="0"/>
              <a:buChar char="•"/>
            </a:pPr>
            <a:endParaRPr lang="en-GB" altLang="en-US" sz="2400"/>
          </a:p>
        </p:txBody>
      </p:sp>
      <p:pic>
        <p:nvPicPr>
          <p:cNvPr id="2458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417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611188" y="21748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Case examples</a:t>
            </a:r>
            <a:br>
              <a:rPr lang="en-GB" altLang="en-US" sz="3200"/>
            </a:br>
            <a:endParaRPr lang="en-GB" altLang="en-US" sz="3200"/>
          </a:p>
        </p:txBody>
      </p:sp>
      <p:sp>
        <p:nvSpPr>
          <p:cNvPr id="25603" name="Content Placeholder 2"/>
          <p:cNvSpPr>
            <a:spLocks noGrp="1"/>
          </p:cNvSpPr>
          <p:nvPr>
            <p:ph sz="half" idx="1"/>
          </p:nvPr>
        </p:nvSpPr>
        <p:spPr>
          <a:xfrm>
            <a:off x="250825" y="1341438"/>
            <a:ext cx="8785225" cy="4608512"/>
          </a:xfrm>
        </p:spPr>
        <p:txBody>
          <a:bodyPr/>
          <a:lstStyle/>
          <a:p>
            <a:pPr marL="0" indent="0">
              <a:spcBef>
                <a:spcPct val="0"/>
              </a:spcBef>
              <a:buFont typeface="Wingdings" panose="05000000000000000000" pitchFamily="2" charset="2"/>
              <a:buNone/>
            </a:pPr>
            <a:r>
              <a:rPr lang="en-GB" altLang="en-US" sz="2000" b="1" dirty="0"/>
              <a:t>Jay </a:t>
            </a:r>
            <a:r>
              <a:rPr lang="en-GB" altLang="en-US" sz="2000" dirty="0"/>
              <a:t>(6 months) has just come into foster care. Previously, jay had many caregivers, many were neglectful.  He is pale and lifeless and he sleeps a lot.  He doesn’t smile or interact with his caregivers.</a:t>
            </a:r>
          </a:p>
          <a:p>
            <a:pPr marL="0" indent="0">
              <a:spcBef>
                <a:spcPct val="0"/>
              </a:spcBef>
              <a:buFont typeface="Wingdings" panose="05000000000000000000" pitchFamily="2" charset="2"/>
              <a:buNone/>
            </a:pPr>
            <a:endParaRPr lang="en-GB" altLang="en-US" sz="2000" dirty="0"/>
          </a:p>
          <a:p>
            <a:pPr marL="0" indent="0">
              <a:spcBef>
                <a:spcPct val="0"/>
              </a:spcBef>
              <a:buFont typeface="Wingdings" panose="05000000000000000000" pitchFamily="2" charset="2"/>
              <a:buNone/>
            </a:pPr>
            <a:r>
              <a:rPr lang="en-GB" altLang="en-US" sz="2000" b="1" dirty="0"/>
              <a:t>Connor </a:t>
            </a:r>
            <a:r>
              <a:rPr lang="en-GB" altLang="en-US" sz="2000" dirty="0"/>
              <a:t>(3) has recently been placed in an adoptive family.  He spent nearly two years with his bridge foster family.  He is tearful.  He says he wants things (e.g. a bath or certain foods) and then refuses them.</a:t>
            </a:r>
          </a:p>
          <a:p>
            <a:pPr marL="0" indent="0">
              <a:spcBef>
                <a:spcPct val="0"/>
              </a:spcBef>
              <a:buFont typeface="Wingdings" panose="05000000000000000000" pitchFamily="2" charset="2"/>
              <a:buNone/>
            </a:pPr>
            <a:endParaRPr lang="en-GB" altLang="en-US" sz="2000" b="1" dirty="0"/>
          </a:p>
          <a:p>
            <a:pPr marL="0" indent="0">
              <a:spcBef>
                <a:spcPct val="0"/>
              </a:spcBef>
              <a:buFont typeface="Wingdings" panose="05000000000000000000" pitchFamily="2" charset="2"/>
              <a:buNone/>
            </a:pPr>
            <a:r>
              <a:rPr lang="en-GB" altLang="en-US" sz="2000" dirty="0"/>
              <a:t>When</a:t>
            </a:r>
            <a:r>
              <a:rPr lang="en-GB" altLang="en-US" sz="2000" b="1" dirty="0"/>
              <a:t> </a:t>
            </a:r>
            <a:r>
              <a:rPr lang="en-GB" altLang="en-US" sz="2000" b="1" dirty="0" err="1"/>
              <a:t>Jamilla</a:t>
            </a:r>
            <a:r>
              <a:rPr lang="en-GB" altLang="en-US" sz="2000" b="1" dirty="0"/>
              <a:t> </a:t>
            </a:r>
            <a:r>
              <a:rPr lang="en-GB" altLang="en-US" sz="2000" dirty="0"/>
              <a:t>(7) is praised or admired she seems angry and says ‘don’t say that’. Often she will then do something ‘naughty’ to invite a negative response.</a:t>
            </a:r>
          </a:p>
          <a:p>
            <a:pPr marL="0" indent="0">
              <a:spcBef>
                <a:spcPct val="0"/>
              </a:spcBef>
              <a:buFont typeface="Wingdings" panose="05000000000000000000" pitchFamily="2" charset="2"/>
              <a:buNone/>
            </a:pPr>
            <a:endParaRPr lang="en-GB" altLang="en-US" sz="2000" dirty="0"/>
          </a:p>
          <a:p>
            <a:pPr marL="0" indent="0">
              <a:spcBef>
                <a:spcPct val="0"/>
              </a:spcBef>
              <a:buFont typeface="Wingdings" panose="05000000000000000000" pitchFamily="2" charset="2"/>
              <a:buNone/>
            </a:pPr>
            <a:r>
              <a:rPr lang="en-GB" altLang="en-US" sz="2000" b="1" dirty="0"/>
              <a:t>Alisha </a:t>
            </a:r>
            <a:r>
              <a:rPr lang="en-GB" altLang="en-US" sz="2000" dirty="0"/>
              <a:t>(15) is in a new placement.  She was rejected in her birth family and has had three moves including an adoption breakdown.  She spends most of her time in her bedroom and has started to scratch her arms.</a:t>
            </a:r>
          </a:p>
          <a:p>
            <a:pPr marL="0" indent="0">
              <a:buFont typeface="Wingdings" panose="05000000000000000000" pitchFamily="2" charset="2"/>
              <a:buNone/>
            </a:pPr>
            <a:endParaRPr lang="en-GB" altLang="en-US" sz="2000" dirty="0"/>
          </a:p>
        </p:txBody>
      </p:sp>
      <p:pic>
        <p:nvPicPr>
          <p:cNvPr id="256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713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Sensitivity – caregiver behavior</a:t>
            </a:r>
            <a:br>
              <a:rPr lang="en-GB" altLang="en-US" sz="3200"/>
            </a:br>
            <a:endParaRPr lang="en-GB" altLang="en-US" sz="3200"/>
          </a:p>
        </p:txBody>
      </p:sp>
      <p:sp>
        <p:nvSpPr>
          <p:cNvPr id="26627" name="Content Placeholder 2"/>
          <p:cNvSpPr>
            <a:spLocks noGrp="1"/>
          </p:cNvSpPr>
          <p:nvPr>
            <p:ph sz="half" idx="1"/>
          </p:nvPr>
        </p:nvSpPr>
        <p:spPr>
          <a:xfrm>
            <a:off x="457200" y="1892300"/>
            <a:ext cx="8280400" cy="4525963"/>
          </a:xfrm>
        </p:spPr>
        <p:txBody>
          <a:bodyPr/>
          <a:lstStyle/>
          <a:p>
            <a:pPr>
              <a:lnSpc>
                <a:spcPct val="150000"/>
              </a:lnSpc>
              <a:buClr>
                <a:srgbClr val="336699"/>
              </a:buClr>
              <a:buFont typeface="Arial" panose="020B0604020202020204" pitchFamily="34" charset="0"/>
              <a:buChar char="•"/>
            </a:pPr>
            <a:r>
              <a:rPr lang="en-GB" altLang="en-US" sz="2400"/>
              <a:t>Describe and name feelings</a:t>
            </a:r>
          </a:p>
          <a:p>
            <a:pPr>
              <a:buClr>
                <a:srgbClr val="336699"/>
              </a:buClr>
              <a:buFont typeface="Arial" panose="020B0604020202020204" pitchFamily="34" charset="0"/>
              <a:buChar char="•"/>
            </a:pPr>
            <a:r>
              <a:rPr lang="en-GB" altLang="en-US" sz="2400"/>
              <a:t>Provide a verbal and non-verbal ‘commentary’ to daily events</a:t>
            </a:r>
          </a:p>
          <a:p>
            <a:pPr>
              <a:lnSpc>
                <a:spcPct val="150000"/>
              </a:lnSpc>
              <a:buClr>
                <a:srgbClr val="336699"/>
              </a:buClr>
              <a:buFont typeface="Arial" panose="020B0604020202020204" pitchFamily="34" charset="0"/>
              <a:buChar char="•"/>
            </a:pPr>
            <a:r>
              <a:rPr lang="en-GB" altLang="en-US" sz="2400"/>
              <a:t>Use practical tools to help the reflect on feelings</a:t>
            </a:r>
          </a:p>
          <a:p>
            <a:pPr>
              <a:lnSpc>
                <a:spcPct val="150000"/>
              </a:lnSpc>
              <a:buClr>
                <a:srgbClr val="336699"/>
              </a:buClr>
              <a:buFont typeface="Arial" panose="020B0604020202020204" pitchFamily="34" charset="0"/>
              <a:buChar char="•"/>
            </a:pPr>
            <a:r>
              <a:rPr lang="en-GB" altLang="en-US" sz="2400"/>
              <a:t>Promote empathy in the child</a:t>
            </a:r>
          </a:p>
          <a:p>
            <a:endParaRPr lang="en-GB" altLang="en-US" sz="2400"/>
          </a:p>
        </p:txBody>
      </p:sp>
      <p:pic>
        <p:nvPicPr>
          <p:cNvPr id="266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814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200"/>
              <a:t>Using stories to promote empathy</a:t>
            </a:r>
            <a:br>
              <a:rPr lang="en-GB" altLang="en-US" sz="3200"/>
            </a:br>
            <a:endParaRPr lang="en-GB" altLang="en-US" sz="3200"/>
          </a:p>
        </p:txBody>
      </p:sp>
      <p:sp>
        <p:nvSpPr>
          <p:cNvPr id="28675" name="Content Placeholder 2"/>
          <p:cNvSpPr>
            <a:spLocks noGrp="1"/>
          </p:cNvSpPr>
          <p:nvPr>
            <p:ph sz="half" idx="1"/>
          </p:nvPr>
        </p:nvSpPr>
        <p:spPr>
          <a:xfrm>
            <a:off x="468313" y="1557338"/>
            <a:ext cx="8218487" cy="4525962"/>
          </a:xfrm>
        </p:spPr>
        <p:txBody>
          <a:bodyPr/>
          <a:lstStyle/>
          <a:p>
            <a:pPr marL="0" indent="0">
              <a:buFont typeface="Wingdings" panose="05000000000000000000" pitchFamily="2" charset="2"/>
              <a:buNone/>
              <a:defRPr/>
            </a:pPr>
            <a:endParaRPr lang="en-GB" altLang="en-US" sz="2400" dirty="0"/>
          </a:p>
          <a:p>
            <a:pPr marL="0" indent="0">
              <a:buFont typeface="Wingdings" panose="05000000000000000000" pitchFamily="2" charset="2"/>
              <a:buNone/>
              <a:defRPr/>
            </a:pPr>
            <a:r>
              <a:rPr lang="en-GB" altLang="en-US" sz="2400" dirty="0"/>
              <a:t>I think Jenna (9) spent so long in self-defence and looking after herself that she never learned to look at things from anyone else’s point of view.  Even things like stories. When you say, ‘why is that person doing that?’, she hasn’t got a clue, she doesn’t follow the motives of what people are doing, or how they are feeling. So we do a lot of story reading together and I talk it through. (Adopter)</a:t>
            </a:r>
          </a:p>
          <a:p>
            <a:pPr>
              <a:defRPr/>
            </a:pPr>
            <a:endParaRPr lang="en-GB" altLang="en-US" sz="2400" dirty="0"/>
          </a:p>
        </p:txBody>
      </p:sp>
      <p:pic>
        <p:nvPicPr>
          <p:cNvPr id="2765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660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179388" y="188913"/>
            <a:ext cx="8785225"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200" dirty="0"/>
              <a:t>Using an experiences book</a:t>
            </a:r>
            <a:br>
              <a:rPr lang="en-GB" altLang="en-US" sz="3200" dirty="0"/>
            </a:br>
            <a:endParaRPr lang="en-GB" altLang="en-US" sz="3200" dirty="0"/>
          </a:p>
        </p:txBody>
      </p:sp>
      <p:sp>
        <p:nvSpPr>
          <p:cNvPr id="28675" name="Content Placeholder 2"/>
          <p:cNvSpPr>
            <a:spLocks noGrp="1"/>
          </p:cNvSpPr>
          <p:nvPr>
            <p:ph sz="half" idx="1"/>
          </p:nvPr>
        </p:nvSpPr>
        <p:spPr>
          <a:xfrm>
            <a:off x="468313" y="1557338"/>
            <a:ext cx="8218487" cy="4525962"/>
          </a:xfrm>
        </p:spPr>
        <p:txBody>
          <a:bodyPr/>
          <a:lstStyle/>
          <a:p>
            <a:pPr>
              <a:buClr>
                <a:srgbClr val="336699"/>
              </a:buClr>
              <a:buFont typeface="Arial" panose="020B0604020202020204" pitchFamily="34" charset="0"/>
              <a:buChar char="•"/>
            </a:pPr>
            <a:endParaRPr lang="en-GB" altLang="en-US" sz="2400" dirty="0"/>
          </a:p>
          <a:p>
            <a:pPr>
              <a:buClr>
                <a:srgbClr val="336699"/>
              </a:buClr>
              <a:buFont typeface="Arial" panose="020B0604020202020204" pitchFamily="34" charset="0"/>
              <a:buChar char="•"/>
            </a:pPr>
            <a:r>
              <a:rPr lang="en-GB" altLang="en-US" sz="2400" dirty="0"/>
              <a:t>Paula (8) couldn’t remember or didn’t want to remember what happened this morning or yesterday or last week and couldn't anticipate ‘next week’.  So we started to do an experiences book together – each day writing down what had happened and her feelings about it.  This helped her to reflect on the shape of each day and the immediate past and build her capacity to remember. (Foster carer)</a:t>
            </a:r>
          </a:p>
          <a:p>
            <a:endParaRPr lang="en-GB" altLang="en-US" sz="2400" dirty="0"/>
          </a:p>
        </p:txBody>
      </p:sp>
      <p:pic>
        <p:nvPicPr>
          <p:cNvPr id="2867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677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200"/>
              <a:t>The worry jar</a:t>
            </a:r>
            <a:br>
              <a:rPr lang="en-GB" altLang="en-US" sz="3200"/>
            </a:br>
            <a:endParaRPr lang="en-GB" altLang="en-US" sz="3200"/>
          </a:p>
        </p:txBody>
      </p:sp>
      <p:sp>
        <p:nvSpPr>
          <p:cNvPr id="30723" name="Content Placeholder 2"/>
          <p:cNvSpPr>
            <a:spLocks noGrp="1"/>
          </p:cNvSpPr>
          <p:nvPr>
            <p:ph sz="half" idx="1"/>
          </p:nvPr>
        </p:nvSpPr>
        <p:spPr>
          <a:xfrm>
            <a:off x="468313" y="1557338"/>
            <a:ext cx="8218487" cy="4525962"/>
          </a:xfrm>
        </p:spPr>
        <p:txBody>
          <a:bodyPr/>
          <a:lstStyle/>
          <a:p>
            <a:pPr marL="0" indent="0">
              <a:buFont typeface="Wingdings" panose="05000000000000000000" pitchFamily="2" charset="2"/>
              <a:buNone/>
              <a:defRPr/>
            </a:pPr>
            <a:endParaRPr lang="en-GB" altLang="en-US" sz="2400" dirty="0"/>
          </a:p>
          <a:p>
            <a:pPr marL="0" indent="0">
              <a:buFont typeface="Wingdings" panose="05000000000000000000" pitchFamily="2" charset="2"/>
              <a:buNone/>
              <a:defRPr/>
            </a:pPr>
            <a:r>
              <a:rPr lang="en-GB" altLang="en-US" sz="2400" dirty="0"/>
              <a:t>Sometimes he will really shout and stomp about, so you know something is brewing and he won’t tell anybody, because he doesn’t want to upset anybody.  So he has a worry jar, he writes it and puts it in a worry jar and that goes under his bed and then when he wants me to read it, he gives me the jar and I read his worries. Because if it is out of you, you feel better.  (Foster carer)</a:t>
            </a:r>
          </a:p>
          <a:p>
            <a:pPr>
              <a:defRPr/>
            </a:pPr>
            <a:endParaRPr lang="en-GB" altLang="en-US" sz="2400" dirty="0"/>
          </a:p>
        </p:txBody>
      </p:sp>
      <p:pic>
        <p:nvPicPr>
          <p:cNvPr id="2970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250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Sensitivity: child thinking and feeling</a:t>
            </a:r>
            <a:endParaRPr lang="en-GB" altLang="en-US" sz="3200"/>
          </a:p>
        </p:txBody>
      </p:sp>
      <p:sp>
        <p:nvSpPr>
          <p:cNvPr id="32771" name="Content Placeholder 2"/>
          <p:cNvSpPr>
            <a:spLocks noGrp="1"/>
          </p:cNvSpPr>
          <p:nvPr>
            <p:ph sz="half" idx="1"/>
          </p:nvPr>
        </p:nvSpPr>
        <p:spPr>
          <a:xfrm>
            <a:off x="468313" y="2143125"/>
            <a:ext cx="8218487" cy="4525963"/>
          </a:xfrm>
        </p:spPr>
        <p:txBody>
          <a:bodyPr/>
          <a:lstStyle/>
          <a:p>
            <a:pPr>
              <a:buClr>
                <a:srgbClr val="336699"/>
              </a:buClr>
              <a:buFont typeface="Arial" panose="020B0604020202020204" pitchFamily="34" charset="0"/>
              <a:buChar char="•"/>
            </a:pPr>
            <a:r>
              <a:rPr lang="en-GB" altLang="en-US" sz="2400"/>
              <a:t>My feelings make sense to others and so can be managed</a:t>
            </a:r>
          </a:p>
          <a:p>
            <a:pPr>
              <a:lnSpc>
                <a:spcPct val="150000"/>
              </a:lnSpc>
              <a:buClr>
                <a:srgbClr val="336699"/>
              </a:buClr>
              <a:buFont typeface="Arial" panose="020B0604020202020204" pitchFamily="34" charset="0"/>
              <a:buChar char="•"/>
            </a:pPr>
            <a:r>
              <a:rPr lang="en-GB" altLang="en-US" sz="2400"/>
              <a:t>Other people have feelings </a:t>
            </a:r>
          </a:p>
          <a:p>
            <a:endParaRPr lang="en-GB" altLang="en-US" sz="2400"/>
          </a:p>
        </p:txBody>
      </p:sp>
      <p:pic>
        <p:nvPicPr>
          <p:cNvPr id="3277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596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Who can use the Secure Base model?</a:t>
            </a:r>
            <a:br>
              <a:rPr lang="en-GB" altLang="en-US" sz="3200"/>
            </a:br>
            <a:endParaRPr lang="en-GB" altLang="en-US" sz="3200"/>
          </a:p>
        </p:txBody>
      </p:sp>
      <p:sp>
        <p:nvSpPr>
          <p:cNvPr id="17411" name="Content Placeholder 2"/>
          <p:cNvSpPr>
            <a:spLocks noGrp="1"/>
          </p:cNvSpPr>
          <p:nvPr>
            <p:ph sz="half" idx="1"/>
          </p:nvPr>
        </p:nvSpPr>
        <p:spPr>
          <a:xfrm>
            <a:off x="468313" y="1557338"/>
            <a:ext cx="8218487" cy="4525962"/>
          </a:xfrm>
        </p:spPr>
        <p:txBody>
          <a:bodyPr/>
          <a:lstStyle/>
          <a:p>
            <a:pPr>
              <a:lnSpc>
                <a:spcPct val="150000"/>
              </a:lnSpc>
              <a:buClr>
                <a:srgbClr val="336699"/>
              </a:buClr>
              <a:buFont typeface="Arial" panose="020B0604020202020204" pitchFamily="34" charset="0"/>
              <a:buChar char="•"/>
            </a:pPr>
            <a:r>
              <a:rPr lang="en-US" altLang="en-US" sz="2400"/>
              <a:t>Foster carers and adopters</a:t>
            </a:r>
            <a:endParaRPr lang="en-GB" altLang="en-US" sz="2400"/>
          </a:p>
          <a:p>
            <a:pPr>
              <a:lnSpc>
                <a:spcPct val="150000"/>
              </a:lnSpc>
              <a:buClr>
                <a:srgbClr val="336699"/>
              </a:buClr>
              <a:buFont typeface="Arial" panose="020B0604020202020204" pitchFamily="34" charset="0"/>
              <a:buChar char="•"/>
            </a:pPr>
            <a:r>
              <a:rPr lang="en-US" altLang="en-US" sz="2400"/>
              <a:t>Social workers</a:t>
            </a:r>
            <a:endParaRPr lang="en-GB" altLang="en-US" sz="2400"/>
          </a:p>
          <a:p>
            <a:pPr>
              <a:lnSpc>
                <a:spcPct val="150000"/>
              </a:lnSpc>
              <a:buClr>
                <a:srgbClr val="336699"/>
              </a:buClr>
              <a:buFont typeface="Arial" panose="020B0604020202020204" pitchFamily="34" charset="0"/>
              <a:buChar char="•"/>
            </a:pPr>
            <a:r>
              <a:rPr lang="en-US" altLang="en-US" sz="2400"/>
              <a:t>Residential workers</a:t>
            </a:r>
            <a:endParaRPr lang="en-GB" altLang="en-US" sz="2400"/>
          </a:p>
          <a:p>
            <a:pPr>
              <a:lnSpc>
                <a:spcPct val="150000"/>
              </a:lnSpc>
              <a:buClr>
                <a:srgbClr val="336699"/>
              </a:buClr>
              <a:buFont typeface="Arial" panose="020B0604020202020204" pitchFamily="34" charset="0"/>
              <a:buChar char="•"/>
            </a:pPr>
            <a:r>
              <a:rPr lang="en-US" altLang="en-US" sz="2400"/>
              <a:t>Any professionals involved in promoting children’s learning and development</a:t>
            </a:r>
            <a:endParaRPr lang="en-GB" altLang="en-US" sz="2400"/>
          </a:p>
          <a:p>
            <a:pPr>
              <a:lnSpc>
                <a:spcPct val="150000"/>
              </a:lnSpc>
              <a:buClr>
                <a:srgbClr val="336699"/>
              </a:buClr>
              <a:buFont typeface="Arial" panose="020B0604020202020204" pitchFamily="34" charset="0"/>
              <a:buChar char="•"/>
            </a:pPr>
            <a:endParaRPr lang="en-GB" altLang="en-US" sz="2400"/>
          </a:p>
        </p:txBody>
      </p:sp>
      <p:pic>
        <p:nvPicPr>
          <p:cNvPr id="1741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115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635375" y="6165850"/>
            <a:ext cx="2047875" cy="547688"/>
          </a:xfrm>
        </p:spPr>
      </p:pic>
      <p:pic>
        <p:nvPicPr>
          <p:cNvPr id="1843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98463"/>
            <a:ext cx="6453187"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820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5888"/>
            <a:ext cx="7021512"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6165850"/>
            <a:ext cx="22828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14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200"/>
              <a:t>Children with low self-esteem </a:t>
            </a:r>
            <a:br>
              <a:rPr lang="en-GB" altLang="en-US" sz="3200"/>
            </a:br>
            <a:r>
              <a:rPr lang="en-GB" altLang="en-US" sz="3200"/>
              <a:t>		</a:t>
            </a:r>
          </a:p>
        </p:txBody>
      </p:sp>
      <p:sp>
        <p:nvSpPr>
          <p:cNvPr id="3" name="Content Placeholder 2"/>
          <p:cNvSpPr>
            <a:spLocks noGrp="1"/>
          </p:cNvSpPr>
          <p:nvPr>
            <p:ph sz="half" idx="1"/>
          </p:nvPr>
        </p:nvSpPr>
        <p:spPr>
          <a:xfrm>
            <a:off x="468313" y="1557338"/>
            <a:ext cx="7704137" cy="4525962"/>
          </a:xfrm>
        </p:spPr>
        <p:txBody>
          <a:bodyPr/>
          <a:lstStyle/>
          <a:p>
            <a:pPr marL="0" indent="0">
              <a:buFont typeface="Wingdings" panose="05000000000000000000" pitchFamily="2" charset="2"/>
              <a:buNone/>
              <a:defRPr/>
            </a:pPr>
            <a:r>
              <a:rPr lang="en-GB" sz="2400" dirty="0"/>
              <a:t>May:</a:t>
            </a:r>
          </a:p>
          <a:p>
            <a:pPr>
              <a:lnSpc>
                <a:spcPct val="150000"/>
              </a:lnSpc>
              <a:buClr>
                <a:srgbClr val="336699"/>
              </a:buClr>
              <a:buFont typeface="Arial" panose="020B0604020202020204" pitchFamily="34" charset="0"/>
              <a:buChar char="•"/>
              <a:defRPr/>
            </a:pPr>
            <a:r>
              <a:rPr lang="en-GB" sz="2400" dirty="0"/>
              <a:t>Have had experiences of abuse and neglect</a:t>
            </a:r>
          </a:p>
          <a:p>
            <a:pPr>
              <a:lnSpc>
                <a:spcPct val="150000"/>
              </a:lnSpc>
              <a:buClr>
                <a:srgbClr val="336699"/>
              </a:buClr>
              <a:buFont typeface="Arial" panose="020B0604020202020204" pitchFamily="34" charset="0"/>
              <a:buChar char="•"/>
              <a:defRPr/>
            </a:pPr>
            <a:r>
              <a:rPr lang="en-GB" sz="2400" dirty="0"/>
              <a:t>Feel unworthy of love, success, praise </a:t>
            </a:r>
          </a:p>
          <a:p>
            <a:pPr>
              <a:lnSpc>
                <a:spcPct val="150000"/>
              </a:lnSpc>
              <a:buClr>
                <a:srgbClr val="336699"/>
              </a:buClr>
              <a:buFont typeface="Arial" panose="020B0604020202020204" pitchFamily="34" charset="0"/>
              <a:buChar char="•"/>
              <a:defRPr/>
            </a:pPr>
            <a:r>
              <a:rPr lang="en-GB" sz="2400" dirty="0"/>
              <a:t>Fear failure</a:t>
            </a:r>
          </a:p>
          <a:p>
            <a:pPr>
              <a:lnSpc>
                <a:spcPct val="150000"/>
              </a:lnSpc>
              <a:buClr>
                <a:srgbClr val="336699"/>
              </a:buClr>
              <a:buFont typeface="Arial" panose="020B0604020202020204" pitchFamily="34" charset="0"/>
              <a:buChar char="•"/>
              <a:defRPr/>
            </a:pPr>
            <a:r>
              <a:rPr lang="en-GB" sz="2400" dirty="0"/>
              <a:t>Defend themselves with untrue claims</a:t>
            </a:r>
          </a:p>
          <a:p>
            <a:pPr>
              <a:lnSpc>
                <a:spcPct val="150000"/>
              </a:lnSpc>
              <a:buClr>
                <a:srgbClr val="336699"/>
              </a:buClr>
              <a:buFont typeface="Arial" panose="020B0604020202020204" pitchFamily="34" charset="0"/>
              <a:buChar char="•"/>
              <a:defRPr/>
            </a:pPr>
            <a:endParaRPr lang="en-GB" sz="2400" dirty="0"/>
          </a:p>
        </p:txBody>
      </p:sp>
      <p:pic>
        <p:nvPicPr>
          <p:cNvPr id="1946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6165850"/>
            <a:ext cx="22828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449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20688" y="260350"/>
            <a:ext cx="8675687" cy="1100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200"/>
              <a:t>Acceptance: caregiver thinking and feeling</a:t>
            </a:r>
            <a:br>
              <a:rPr lang="en-GB" altLang="en-US" sz="3200"/>
            </a:br>
            <a:endParaRPr lang="en-GB" altLang="en-US" sz="3200"/>
          </a:p>
        </p:txBody>
      </p:sp>
      <p:sp>
        <p:nvSpPr>
          <p:cNvPr id="23555" name="Content Placeholder 2"/>
          <p:cNvSpPr>
            <a:spLocks noGrp="1"/>
          </p:cNvSpPr>
          <p:nvPr>
            <p:ph sz="half" idx="1"/>
          </p:nvPr>
        </p:nvSpPr>
        <p:spPr>
          <a:xfrm>
            <a:off x="539750" y="1951038"/>
            <a:ext cx="7848600" cy="4524375"/>
          </a:xfrm>
        </p:spPr>
        <p:txBody>
          <a:bodyPr/>
          <a:lstStyle/>
          <a:p>
            <a:pPr>
              <a:lnSpc>
                <a:spcPct val="150000"/>
              </a:lnSpc>
              <a:buClr>
                <a:srgbClr val="336699"/>
              </a:buClr>
              <a:buFont typeface="Arial" panose="020B0604020202020204" pitchFamily="34" charset="0"/>
              <a:buChar char="•"/>
            </a:pPr>
            <a:r>
              <a:rPr lang="en-GB" altLang="en-US" sz="2400"/>
              <a:t>This child needs me to value and accept him/her</a:t>
            </a:r>
          </a:p>
          <a:p>
            <a:pPr>
              <a:lnSpc>
                <a:spcPct val="150000"/>
              </a:lnSpc>
              <a:buClr>
                <a:srgbClr val="336699"/>
              </a:buClr>
              <a:buFont typeface="Arial" panose="020B0604020202020204" pitchFamily="34" charset="0"/>
              <a:buChar char="•"/>
            </a:pPr>
            <a:r>
              <a:rPr lang="en-GB" altLang="en-US" sz="2400"/>
              <a:t>I need to value and accept myself</a:t>
            </a:r>
          </a:p>
          <a:p>
            <a:pPr>
              <a:lnSpc>
                <a:spcPct val="150000"/>
              </a:lnSpc>
              <a:buClr>
                <a:srgbClr val="336699"/>
              </a:buClr>
              <a:buFont typeface="Arial" panose="020B0604020202020204" pitchFamily="34" charset="0"/>
              <a:buChar char="•"/>
            </a:pPr>
            <a:endParaRPr lang="en-GB" altLang="en-US" sz="2400"/>
          </a:p>
        </p:txBody>
      </p:sp>
      <p:pic>
        <p:nvPicPr>
          <p:cNvPr id="235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6165850"/>
            <a:ext cx="22828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780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200"/>
              <a:t>Acceptance – caregiving behaviour</a:t>
            </a:r>
            <a:br>
              <a:rPr lang="en-GB" altLang="en-US" sz="3200"/>
            </a:br>
            <a:endParaRPr lang="en-GB" altLang="en-US" sz="3200"/>
          </a:p>
        </p:txBody>
      </p:sp>
      <p:sp>
        <p:nvSpPr>
          <p:cNvPr id="25603" name="Content Placeholder 2"/>
          <p:cNvSpPr>
            <a:spLocks noGrp="1"/>
          </p:cNvSpPr>
          <p:nvPr>
            <p:ph sz="half" idx="1"/>
          </p:nvPr>
        </p:nvSpPr>
        <p:spPr>
          <a:xfrm>
            <a:off x="468313" y="1557338"/>
            <a:ext cx="8218487" cy="4525962"/>
          </a:xfrm>
        </p:spPr>
        <p:txBody>
          <a:bodyPr/>
          <a:lstStyle/>
          <a:p>
            <a:pPr>
              <a:lnSpc>
                <a:spcPct val="150000"/>
              </a:lnSpc>
              <a:buClr>
                <a:srgbClr val="336699"/>
              </a:buClr>
              <a:buFont typeface="Arial" panose="020B0604020202020204" pitchFamily="34" charset="0"/>
              <a:buChar char="•"/>
            </a:pPr>
            <a:r>
              <a:rPr lang="en-GB" altLang="en-US" sz="2400"/>
              <a:t>Praise and positive attention</a:t>
            </a:r>
          </a:p>
          <a:p>
            <a:pPr>
              <a:lnSpc>
                <a:spcPct val="150000"/>
              </a:lnSpc>
              <a:buClr>
                <a:srgbClr val="336699"/>
              </a:buClr>
              <a:buFont typeface="Arial" panose="020B0604020202020204" pitchFamily="34" charset="0"/>
              <a:buChar char="•"/>
            </a:pPr>
            <a:r>
              <a:rPr lang="en-GB" altLang="en-US" sz="2400"/>
              <a:t>Encourage activities and interests </a:t>
            </a:r>
          </a:p>
          <a:p>
            <a:pPr>
              <a:buClr>
                <a:srgbClr val="336699"/>
              </a:buClr>
              <a:buFont typeface="Arial" panose="020B0604020202020204" pitchFamily="34" charset="0"/>
              <a:buChar char="•"/>
            </a:pPr>
            <a:r>
              <a:rPr lang="en-GB" altLang="en-US" sz="2400"/>
              <a:t>Model and teach the child to accept and celebrate difference – ethnicity, personality, talents</a:t>
            </a:r>
          </a:p>
          <a:p>
            <a:pPr>
              <a:lnSpc>
                <a:spcPct val="150000"/>
              </a:lnSpc>
              <a:buClr>
                <a:srgbClr val="336699"/>
              </a:buClr>
              <a:buFont typeface="Arial" panose="020B0604020202020204" pitchFamily="34" charset="0"/>
              <a:buChar char="•"/>
            </a:pPr>
            <a:r>
              <a:rPr lang="en-GB" altLang="en-US" sz="2400"/>
              <a:t>Support setbacks and disappointments</a:t>
            </a:r>
          </a:p>
          <a:p>
            <a:pPr>
              <a:buFont typeface="Arial" panose="020B0604020202020204" pitchFamily="34" charset="0"/>
              <a:buChar char="•"/>
            </a:pPr>
            <a:endParaRPr lang="en-GB" altLang="en-US" sz="2400"/>
          </a:p>
          <a:p>
            <a:pPr>
              <a:buFont typeface="Arial" panose="020B0604020202020204" pitchFamily="34" charset="0"/>
              <a:buChar char="•"/>
            </a:pPr>
            <a:endParaRPr lang="en-GB" altLang="en-US" sz="2400"/>
          </a:p>
        </p:txBody>
      </p:sp>
      <p:pic>
        <p:nvPicPr>
          <p:cNvPr id="256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6165850"/>
            <a:ext cx="22828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33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200" dirty="0"/>
              <a:t>Offering targeted praise</a:t>
            </a:r>
          </a:p>
        </p:txBody>
      </p:sp>
      <p:sp>
        <p:nvSpPr>
          <p:cNvPr id="29699" name="Content Placeholder 2"/>
          <p:cNvSpPr>
            <a:spLocks noGrp="1"/>
          </p:cNvSpPr>
          <p:nvPr>
            <p:ph sz="half" idx="1"/>
          </p:nvPr>
        </p:nvSpPr>
        <p:spPr>
          <a:xfrm>
            <a:off x="457200" y="2349500"/>
            <a:ext cx="8218488" cy="4525963"/>
          </a:xfrm>
        </p:spPr>
        <p:txBody>
          <a:bodyPr/>
          <a:lstStyle/>
          <a:p>
            <a:pPr marL="0" indent="0">
              <a:buFont typeface="Wingdings" panose="05000000000000000000" pitchFamily="2" charset="2"/>
              <a:buNone/>
              <a:defRPr/>
            </a:pPr>
            <a:r>
              <a:rPr lang="en-GB" altLang="en-US" sz="2400" dirty="0"/>
              <a:t>She’s not used to being praised and she doesn’t always make the connection, so you have to spell it out to her.  Instead of just ‘well done’ we might say ‘you’ve done really well to get a good behaviour star.  You must have tried hard.  We’re proud of you’. (Foster carer)</a:t>
            </a:r>
          </a:p>
          <a:p>
            <a:pPr>
              <a:defRPr/>
            </a:pPr>
            <a:endParaRPr lang="en-GB" altLang="en-US" sz="2400" dirty="0"/>
          </a:p>
        </p:txBody>
      </p:sp>
      <p:pic>
        <p:nvPicPr>
          <p:cNvPr id="2765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6165850"/>
            <a:ext cx="22828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075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200"/>
              <a:t>Building self-esteem through activities</a:t>
            </a:r>
            <a:br>
              <a:rPr lang="en-GB" altLang="en-US" sz="3200"/>
            </a:br>
            <a:endParaRPr lang="en-GB" altLang="en-US" sz="3200"/>
          </a:p>
        </p:txBody>
      </p:sp>
      <p:sp>
        <p:nvSpPr>
          <p:cNvPr id="28675" name="Content Placeholder 2"/>
          <p:cNvSpPr>
            <a:spLocks noGrp="1"/>
          </p:cNvSpPr>
          <p:nvPr>
            <p:ph sz="half" idx="1"/>
          </p:nvPr>
        </p:nvSpPr>
        <p:spPr>
          <a:xfrm>
            <a:off x="468313" y="1557338"/>
            <a:ext cx="8424862" cy="4248150"/>
          </a:xfrm>
        </p:spPr>
        <p:txBody>
          <a:bodyPr/>
          <a:lstStyle/>
          <a:p>
            <a:pPr>
              <a:defRPr/>
            </a:pPr>
            <a:endParaRPr lang="en-GB" altLang="en-US" sz="2400" dirty="0"/>
          </a:p>
          <a:p>
            <a:pPr marL="0" indent="0">
              <a:buFont typeface="Wingdings" panose="05000000000000000000" pitchFamily="2" charset="2"/>
              <a:buNone/>
              <a:defRPr/>
            </a:pPr>
            <a:r>
              <a:rPr lang="en-GB" altLang="en-US" sz="2400" dirty="0"/>
              <a:t>We encourage a lot of activities, because we want to build her confidence and get her to be more sociable.  So she goes to theatre school, and since she has done this we feel her confidence has grown more.  I mean this year she took the part of the main character in the school play and she was amazing – and she knew she was. (Foster carer)</a:t>
            </a:r>
          </a:p>
          <a:p>
            <a:pPr>
              <a:defRPr/>
            </a:pPr>
            <a:endParaRPr lang="en-GB" altLang="en-US" sz="2400" dirty="0"/>
          </a:p>
        </p:txBody>
      </p:sp>
      <p:pic>
        <p:nvPicPr>
          <p:cNvPr id="266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6165850"/>
            <a:ext cx="22828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125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200" dirty="0"/>
              <a:t>Acceptance</a:t>
            </a:r>
          </a:p>
        </p:txBody>
      </p:sp>
      <p:sp>
        <p:nvSpPr>
          <p:cNvPr id="28675" name="Content Placeholder 2"/>
          <p:cNvSpPr>
            <a:spLocks noGrp="1"/>
          </p:cNvSpPr>
          <p:nvPr>
            <p:ph sz="half" idx="1"/>
          </p:nvPr>
        </p:nvSpPr>
        <p:spPr>
          <a:xfrm>
            <a:off x="457200" y="1557338"/>
            <a:ext cx="8218488" cy="5535612"/>
          </a:xfrm>
        </p:spPr>
        <p:txBody>
          <a:bodyPr/>
          <a:lstStyle/>
          <a:p>
            <a:pPr>
              <a:spcBef>
                <a:spcPts val="1200"/>
              </a:spcBef>
            </a:pPr>
            <a:endParaRPr lang="en-GB" altLang="en-US" sz="2400" dirty="0"/>
          </a:p>
          <a:p>
            <a:pPr>
              <a:spcBef>
                <a:spcPts val="1200"/>
              </a:spcBef>
            </a:pPr>
            <a:r>
              <a:rPr lang="en-GB" altLang="en-US" sz="2400" dirty="0"/>
              <a:t>How might these children be helped to build self-esteem?</a:t>
            </a:r>
          </a:p>
        </p:txBody>
      </p:sp>
      <p:pic>
        <p:nvPicPr>
          <p:cNvPr id="2867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6165850"/>
            <a:ext cx="22828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811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611188" y="21748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dirty="0"/>
              <a:t>Case studies</a:t>
            </a:r>
            <a:br>
              <a:rPr lang="en-GB" altLang="en-US" sz="3200" dirty="0"/>
            </a:br>
            <a:endParaRPr lang="en-GB" altLang="en-US" sz="3200" dirty="0"/>
          </a:p>
        </p:txBody>
      </p:sp>
      <p:sp>
        <p:nvSpPr>
          <p:cNvPr id="25603" name="Content Placeholder 2"/>
          <p:cNvSpPr>
            <a:spLocks noGrp="1"/>
          </p:cNvSpPr>
          <p:nvPr>
            <p:ph sz="half" idx="1"/>
          </p:nvPr>
        </p:nvSpPr>
        <p:spPr>
          <a:xfrm>
            <a:off x="250825" y="1341438"/>
            <a:ext cx="8785225" cy="4608512"/>
          </a:xfrm>
        </p:spPr>
        <p:txBody>
          <a:bodyPr/>
          <a:lstStyle/>
          <a:p>
            <a:pPr marL="0" indent="0">
              <a:spcBef>
                <a:spcPct val="0"/>
              </a:spcBef>
              <a:buFont typeface="Wingdings" panose="05000000000000000000" pitchFamily="2" charset="2"/>
              <a:buNone/>
            </a:pPr>
            <a:r>
              <a:rPr lang="en-GB" altLang="en-US" sz="2000" b="1" dirty="0"/>
              <a:t>Jay </a:t>
            </a:r>
            <a:r>
              <a:rPr lang="en-GB" altLang="en-US" sz="2000" dirty="0"/>
              <a:t>(6 months) has just come into foster care. Previously, jay had many caregivers, many were neglectful.  He is pale and lifeless and he sleeps a lot.  He doesn’t smile or interact with his caregivers.</a:t>
            </a:r>
          </a:p>
          <a:p>
            <a:pPr marL="0" indent="0">
              <a:spcBef>
                <a:spcPct val="0"/>
              </a:spcBef>
              <a:buFont typeface="Wingdings" panose="05000000000000000000" pitchFamily="2" charset="2"/>
              <a:buNone/>
            </a:pPr>
            <a:endParaRPr lang="en-GB" altLang="en-US" sz="2000" dirty="0"/>
          </a:p>
          <a:p>
            <a:pPr marL="0" indent="0">
              <a:spcBef>
                <a:spcPct val="0"/>
              </a:spcBef>
              <a:buFont typeface="Wingdings" panose="05000000000000000000" pitchFamily="2" charset="2"/>
              <a:buNone/>
            </a:pPr>
            <a:r>
              <a:rPr lang="en-GB" altLang="en-US" sz="2000" b="1" dirty="0"/>
              <a:t>Connor </a:t>
            </a:r>
            <a:r>
              <a:rPr lang="en-GB" altLang="en-US" sz="2000" dirty="0"/>
              <a:t>(3) has recently been placed in an adoptive family.  He spent nearly two years with his bridge foster family.  He is tearful.  He says he wants things (e.g. a bath or certain foods) and then refuses them.</a:t>
            </a:r>
          </a:p>
          <a:p>
            <a:pPr marL="0" indent="0">
              <a:spcBef>
                <a:spcPct val="0"/>
              </a:spcBef>
              <a:buFont typeface="Wingdings" panose="05000000000000000000" pitchFamily="2" charset="2"/>
              <a:buNone/>
            </a:pPr>
            <a:endParaRPr lang="en-GB" altLang="en-US" sz="2000" b="1" dirty="0"/>
          </a:p>
          <a:p>
            <a:pPr marL="0" indent="0">
              <a:spcBef>
                <a:spcPct val="0"/>
              </a:spcBef>
              <a:buFont typeface="Wingdings" panose="05000000000000000000" pitchFamily="2" charset="2"/>
              <a:buNone/>
            </a:pPr>
            <a:r>
              <a:rPr lang="en-GB" altLang="en-US" sz="2000" dirty="0"/>
              <a:t>When</a:t>
            </a:r>
            <a:r>
              <a:rPr lang="en-GB" altLang="en-US" sz="2000" b="1" dirty="0"/>
              <a:t> </a:t>
            </a:r>
            <a:r>
              <a:rPr lang="en-GB" altLang="en-US" sz="2000" b="1" dirty="0" err="1"/>
              <a:t>Jamilla</a:t>
            </a:r>
            <a:r>
              <a:rPr lang="en-GB" altLang="en-US" sz="2000" b="1" dirty="0"/>
              <a:t> </a:t>
            </a:r>
            <a:r>
              <a:rPr lang="en-GB" altLang="en-US" sz="2000" dirty="0"/>
              <a:t>(7) is praised or admired she seems angry and says ‘don’t say that’. Often she will then do something ‘naughty’ to invite a negative response.</a:t>
            </a:r>
          </a:p>
          <a:p>
            <a:pPr marL="0" indent="0">
              <a:spcBef>
                <a:spcPct val="0"/>
              </a:spcBef>
              <a:buFont typeface="Wingdings" panose="05000000000000000000" pitchFamily="2" charset="2"/>
              <a:buNone/>
            </a:pPr>
            <a:endParaRPr lang="en-GB" altLang="en-US" sz="2000" dirty="0"/>
          </a:p>
          <a:p>
            <a:pPr marL="0" indent="0">
              <a:spcBef>
                <a:spcPct val="0"/>
              </a:spcBef>
              <a:buFont typeface="Wingdings" panose="05000000000000000000" pitchFamily="2" charset="2"/>
              <a:buNone/>
            </a:pPr>
            <a:r>
              <a:rPr lang="en-GB" altLang="en-US" sz="2000" b="1" dirty="0"/>
              <a:t>Alisha </a:t>
            </a:r>
            <a:r>
              <a:rPr lang="en-GB" altLang="en-US" sz="2000" dirty="0"/>
              <a:t>(15) is in a new placement.  She was rejected in her birth family and has had three moves including an adoption breakdown.  She spends most of her time in her bedroom and has started to scratch her arms.</a:t>
            </a:r>
          </a:p>
          <a:p>
            <a:pPr marL="0" indent="0">
              <a:buFont typeface="Wingdings" panose="05000000000000000000" pitchFamily="2" charset="2"/>
              <a:buNone/>
            </a:pPr>
            <a:endParaRPr lang="en-GB" altLang="en-US" sz="2000" dirty="0"/>
          </a:p>
        </p:txBody>
      </p:sp>
      <p:pic>
        <p:nvPicPr>
          <p:cNvPr id="256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707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Acceptance: child thinking and feeling</a:t>
            </a:r>
            <a:br>
              <a:rPr lang="en-GB" altLang="en-US" sz="3200"/>
            </a:br>
            <a:endParaRPr lang="en-GB" altLang="en-US" sz="3200"/>
          </a:p>
        </p:txBody>
      </p:sp>
      <p:sp>
        <p:nvSpPr>
          <p:cNvPr id="31747" name="Content Placeholder 2"/>
          <p:cNvSpPr>
            <a:spLocks noGrp="1"/>
          </p:cNvSpPr>
          <p:nvPr>
            <p:ph sz="half" idx="1"/>
          </p:nvPr>
        </p:nvSpPr>
        <p:spPr>
          <a:xfrm>
            <a:off x="468313" y="1557338"/>
            <a:ext cx="8280400" cy="4525962"/>
          </a:xfrm>
        </p:spPr>
        <p:txBody>
          <a:bodyPr/>
          <a:lstStyle/>
          <a:p>
            <a:pPr>
              <a:buClr>
                <a:srgbClr val="336699"/>
              </a:buClr>
              <a:buFont typeface="Arial" panose="020B0604020202020204" pitchFamily="34" charset="0"/>
              <a:buChar char="•"/>
            </a:pPr>
            <a:endParaRPr lang="en-US" altLang="en-US" sz="2400"/>
          </a:p>
          <a:p>
            <a:pPr>
              <a:buClr>
                <a:srgbClr val="336699"/>
              </a:buClr>
              <a:buFont typeface="Arial" panose="020B0604020202020204" pitchFamily="34" charset="0"/>
              <a:buChar char="•"/>
            </a:pPr>
            <a:endParaRPr lang="en-US" altLang="en-US" sz="2400"/>
          </a:p>
          <a:p>
            <a:pPr>
              <a:buClr>
                <a:srgbClr val="336699"/>
              </a:buClr>
              <a:buFont typeface="Arial" panose="020B0604020202020204" pitchFamily="34" charset="0"/>
              <a:buChar char="•"/>
            </a:pPr>
            <a:r>
              <a:rPr lang="en-US" altLang="en-US" sz="2400"/>
              <a:t>I am accepted and valued for who I am</a:t>
            </a:r>
          </a:p>
          <a:p>
            <a:pPr>
              <a:buClr>
                <a:srgbClr val="336699"/>
              </a:buClr>
              <a:buFont typeface="Arial" panose="020B0604020202020204" pitchFamily="34" charset="0"/>
              <a:buChar char="•"/>
            </a:pPr>
            <a:endParaRPr lang="en-GB" altLang="en-US" sz="2400"/>
          </a:p>
          <a:p>
            <a:pPr>
              <a:buClr>
                <a:srgbClr val="336699"/>
              </a:buClr>
              <a:buFont typeface="Arial" panose="020B0604020202020204" pitchFamily="34" charset="0"/>
              <a:buChar char="•"/>
            </a:pPr>
            <a:r>
              <a:rPr lang="en-US" altLang="en-US" sz="2400"/>
              <a:t>I do not have to be perfect</a:t>
            </a:r>
            <a:endParaRPr lang="en-GB" altLang="en-US" sz="2400"/>
          </a:p>
          <a:p>
            <a:endParaRPr lang="en-GB" altLang="en-US" sz="2400"/>
          </a:p>
        </p:txBody>
      </p:sp>
      <p:pic>
        <p:nvPicPr>
          <p:cNvPr id="3174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6165850"/>
            <a:ext cx="22828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80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635375" y="6165850"/>
            <a:ext cx="2047875" cy="547688"/>
          </a:xfrm>
        </p:spPr>
      </p:pic>
      <p:pic>
        <p:nvPicPr>
          <p:cNvPr id="1843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98463"/>
            <a:ext cx="6453187"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579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2050040" y="2452110"/>
            <a:ext cx="4824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o"/>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GB" altLang="en-US" sz="3200" b="1" dirty="0">
                <a:solidFill>
                  <a:srgbClr val="336699"/>
                </a:solidFill>
              </a:rPr>
              <a:t>Lunch break</a:t>
            </a:r>
          </a:p>
        </p:txBody>
      </p:sp>
      <p:pic>
        <p:nvPicPr>
          <p:cNvPr id="2662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2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635375" y="6165850"/>
            <a:ext cx="2047875" cy="547688"/>
          </a:xfrm>
        </p:spPr>
      </p:pic>
      <p:pic>
        <p:nvPicPr>
          <p:cNvPr id="174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98463"/>
            <a:ext cx="6453187"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466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5888"/>
            <a:ext cx="7008812"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725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07950" y="166688"/>
            <a:ext cx="9036050" cy="958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Why do some children find it hard to </a:t>
            </a:r>
            <a:br>
              <a:rPr lang="en-US" altLang="en-US" sz="3200"/>
            </a:br>
            <a:r>
              <a:rPr lang="en-US" altLang="en-US" sz="3200"/>
              <a:t>co-operate?</a:t>
            </a:r>
            <a:br>
              <a:rPr lang="en-GB" altLang="en-US" sz="3200"/>
            </a:br>
            <a:endParaRPr lang="en-GB" altLang="en-US" sz="3200"/>
          </a:p>
        </p:txBody>
      </p:sp>
      <p:sp>
        <p:nvSpPr>
          <p:cNvPr id="19459" name="Content Placeholder 2"/>
          <p:cNvSpPr>
            <a:spLocks noGrp="1"/>
          </p:cNvSpPr>
          <p:nvPr>
            <p:ph sz="half" idx="1"/>
          </p:nvPr>
        </p:nvSpPr>
        <p:spPr>
          <a:xfrm>
            <a:off x="461963" y="1773238"/>
            <a:ext cx="8218487" cy="4525962"/>
          </a:xfrm>
        </p:spPr>
        <p:txBody>
          <a:bodyPr/>
          <a:lstStyle/>
          <a:p>
            <a:pPr>
              <a:lnSpc>
                <a:spcPct val="150000"/>
              </a:lnSpc>
              <a:buClr>
                <a:srgbClr val="336699"/>
              </a:buClr>
              <a:buFont typeface="Arial" panose="020B0604020202020204" pitchFamily="34" charset="0"/>
              <a:buChar char="•"/>
            </a:pPr>
            <a:r>
              <a:rPr lang="en-GB" altLang="en-US" sz="2400"/>
              <a:t>Little experience of co-operation with others</a:t>
            </a:r>
          </a:p>
          <a:p>
            <a:pPr>
              <a:lnSpc>
                <a:spcPct val="150000"/>
              </a:lnSpc>
              <a:buClr>
                <a:srgbClr val="336699"/>
              </a:buClr>
              <a:buFont typeface="Arial" panose="020B0604020202020204" pitchFamily="34" charset="0"/>
              <a:buChar char="•"/>
            </a:pPr>
            <a:r>
              <a:rPr lang="en-GB" altLang="en-US" sz="2400"/>
              <a:t>Lack confidence in getting their needs met </a:t>
            </a:r>
          </a:p>
          <a:p>
            <a:pPr>
              <a:lnSpc>
                <a:spcPct val="150000"/>
              </a:lnSpc>
              <a:buClr>
                <a:srgbClr val="336699"/>
              </a:buClr>
              <a:buFont typeface="Arial" panose="020B0604020202020204" pitchFamily="34" charset="0"/>
              <a:buChar char="•"/>
            </a:pPr>
            <a:r>
              <a:rPr lang="en-GB" altLang="en-US" sz="2400"/>
              <a:t>The care system may have increased sense of powerlessness </a:t>
            </a:r>
          </a:p>
          <a:p>
            <a:endParaRPr lang="en-GB" altLang="en-US" sz="2400"/>
          </a:p>
        </p:txBody>
      </p:sp>
      <p:pic>
        <p:nvPicPr>
          <p:cNvPr id="1946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296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200"/>
              <a:t>Co-operation: caregiver behaviour</a:t>
            </a:r>
          </a:p>
        </p:txBody>
      </p:sp>
      <p:sp>
        <p:nvSpPr>
          <p:cNvPr id="25603" name="Content Placeholder 2"/>
          <p:cNvSpPr>
            <a:spLocks noGrp="1"/>
          </p:cNvSpPr>
          <p:nvPr>
            <p:ph sz="half" idx="1"/>
          </p:nvPr>
        </p:nvSpPr>
        <p:spPr>
          <a:xfrm>
            <a:off x="468313" y="1557338"/>
            <a:ext cx="8218487" cy="4525962"/>
          </a:xfrm>
        </p:spPr>
        <p:txBody>
          <a:bodyPr/>
          <a:lstStyle/>
          <a:p>
            <a:pPr>
              <a:buClr>
                <a:srgbClr val="336699"/>
              </a:buClr>
              <a:buFont typeface="Arial" panose="020B0604020202020204" pitchFamily="34" charset="0"/>
              <a:buChar char="•"/>
            </a:pPr>
            <a:r>
              <a:rPr lang="en-GB" altLang="en-US" sz="2400"/>
              <a:t>Clear rules and boundaries/willing to negotiate within them</a:t>
            </a:r>
          </a:p>
          <a:p>
            <a:pPr>
              <a:lnSpc>
                <a:spcPct val="150000"/>
              </a:lnSpc>
              <a:buClr>
                <a:srgbClr val="336699"/>
              </a:buClr>
              <a:buFont typeface="Arial" panose="020B0604020202020204" pitchFamily="34" charset="0"/>
              <a:buChar char="•"/>
            </a:pPr>
            <a:r>
              <a:rPr lang="en-GB" altLang="en-US" sz="2400"/>
              <a:t>Offer safe choices </a:t>
            </a:r>
          </a:p>
          <a:p>
            <a:pPr>
              <a:lnSpc>
                <a:spcPct val="150000"/>
              </a:lnSpc>
              <a:buClr>
                <a:srgbClr val="336699"/>
              </a:buClr>
              <a:buFont typeface="Arial" panose="020B0604020202020204" pitchFamily="34" charset="0"/>
              <a:buChar char="•"/>
            </a:pPr>
            <a:r>
              <a:rPr lang="en-GB" altLang="en-US" sz="2400"/>
              <a:t>Help the child to achieve results </a:t>
            </a:r>
          </a:p>
          <a:p>
            <a:pPr>
              <a:lnSpc>
                <a:spcPct val="150000"/>
              </a:lnSpc>
              <a:buClr>
                <a:srgbClr val="336699"/>
              </a:buClr>
              <a:buFont typeface="Arial" panose="020B0604020202020204" pitchFamily="34" charset="0"/>
              <a:buChar char="•"/>
            </a:pPr>
            <a:r>
              <a:rPr lang="en-GB" altLang="en-US" sz="2400"/>
              <a:t>Use fun and playfulness where possible/appropriate </a:t>
            </a:r>
          </a:p>
          <a:p>
            <a:pPr>
              <a:lnSpc>
                <a:spcPct val="150000"/>
              </a:lnSpc>
              <a:buClr>
                <a:srgbClr val="336699"/>
              </a:buClr>
              <a:buFont typeface="Arial" panose="020B0604020202020204" pitchFamily="34" charset="0"/>
              <a:buChar char="•"/>
            </a:pPr>
            <a:r>
              <a:rPr lang="en-GB" altLang="en-US" sz="2400"/>
              <a:t>‘Attending’ - allowing child to take the lead</a:t>
            </a:r>
          </a:p>
          <a:p>
            <a:pPr>
              <a:lnSpc>
                <a:spcPct val="150000"/>
              </a:lnSpc>
              <a:buClr>
                <a:srgbClr val="336699"/>
              </a:buClr>
              <a:buFont typeface="Arial" panose="020B0604020202020204" pitchFamily="34" charset="0"/>
              <a:buChar char="•"/>
            </a:pPr>
            <a:endParaRPr lang="en-GB" altLang="en-US" sz="2400"/>
          </a:p>
        </p:txBody>
      </p:sp>
      <p:pic>
        <p:nvPicPr>
          <p:cNvPr id="256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784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Attending</a:t>
            </a:r>
            <a:br>
              <a:rPr lang="en-GB" altLang="en-US" sz="3200"/>
            </a:br>
            <a:endParaRPr lang="en-GB" altLang="en-US" sz="3200"/>
          </a:p>
        </p:txBody>
      </p:sp>
      <p:sp>
        <p:nvSpPr>
          <p:cNvPr id="3" name="Content Placeholder 2"/>
          <p:cNvSpPr>
            <a:spLocks noGrp="1"/>
          </p:cNvSpPr>
          <p:nvPr>
            <p:ph sz="half" idx="1"/>
          </p:nvPr>
        </p:nvSpPr>
        <p:spPr>
          <a:xfrm>
            <a:off x="515938" y="1844675"/>
            <a:ext cx="8218487" cy="4525963"/>
          </a:xfrm>
        </p:spPr>
        <p:txBody>
          <a:bodyPr/>
          <a:lstStyle/>
          <a:p>
            <a:pPr marL="0" indent="0">
              <a:buFont typeface="Wingdings" panose="05000000000000000000" pitchFamily="2" charset="2"/>
              <a:buNone/>
              <a:defRPr/>
            </a:pPr>
            <a:r>
              <a:rPr lang="en-US" sz="2400" dirty="0"/>
              <a:t>George (3) would only relax in the garden, so although it was winter we wrapped up warm and everyday we spent time outside.  He would potter about, looking at stuff and I would follow him sometimes and talk occasionally and he would stop and he’d look at an insect, or whatever it was he’d found.  I pretty much let George lead, but sometimes I’d draw his attention to things. (Foster mother)</a:t>
            </a:r>
            <a:endParaRPr lang="en-GB" sz="2400" dirty="0"/>
          </a:p>
          <a:p>
            <a:pPr>
              <a:defRPr/>
            </a:pPr>
            <a:endParaRPr lang="en-GB" sz="2400" dirty="0"/>
          </a:p>
        </p:txBody>
      </p:sp>
      <p:pic>
        <p:nvPicPr>
          <p:cNvPr id="266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967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250825" y="166688"/>
            <a:ext cx="8447088" cy="958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Helping an oppositional child to feel effective</a:t>
            </a:r>
            <a:br>
              <a:rPr lang="en-GB" altLang="en-US" sz="3200"/>
            </a:br>
            <a:endParaRPr lang="en-GB" altLang="en-US" sz="3200"/>
          </a:p>
        </p:txBody>
      </p:sp>
      <p:sp>
        <p:nvSpPr>
          <p:cNvPr id="3" name="Content Placeholder 2"/>
          <p:cNvSpPr>
            <a:spLocks noGrp="1"/>
          </p:cNvSpPr>
          <p:nvPr>
            <p:ph sz="half" idx="1"/>
          </p:nvPr>
        </p:nvSpPr>
        <p:spPr>
          <a:xfrm>
            <a:off x="468313" y="1557338"/>
            <a:ext cx="8218487" cy="4525962"/>
          </a:xfrm>
        </p:spPr>
        <p:txBody>
          <a:bodyPr/>
          <a:lstStyle/>
          <a:p>
            <a:pPr marL="0" indent="0">
              <a:buFont typeface="Wingdings" panose="05000000000000000000" pitchFamily="2" charset="2"/>
              <a:buNone/>
              <a:defRPr/>
            </a:pPr>
            <a:endParaRPr lang="en-GB" sz="2400" dirty="0"/>
          </a:p>
          <a:p>
            <a:pPr marL="0" indent="0">
              <a:buFont typeface="Wingdings" panose="05000000000000000000" pitchFamily="2" charset="2"/>
              <a:buNone/>
              <a:defRPr/>
            </a:pPr>
            <a:r>
              <a:rPr lang="en-GB" sz="2400" dirty="0"/>
              <a:t>We try, actually, never to tell Salim (7) to do anything.  It’s a matter of phrasing it differently, so that you are not triggering his feelings of threat.  So, instead of saying, ‘Please wash your hands before you have a sandwich’ we might just say ‘Would you like to come and have a sandwich after you’ve washed your hands?’ (Adopter)</a:t>
            </a:r>
          </a:p>
          <a:p>
            <a:pPr>
              <a:defRPr/>
            </a:pPr>
            <a:endParaRPr lang="en-GB" sz="2400" dirty="0"/>
          </a:p>
        </p:txBody>
      </p:sp>
      <p:pic>
        <p:nvPicPr>
          <p:cNvPr id="2765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630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Using fun to achieve co-operation</a:t>
            </a:r>
            <a:br>
              <a:rPr lang="en-GB" altLang="en-US" sz="3200"/>
            </a:br>
            <a:endParaRPr lang="en-GB" altLang="en-US" sz="3200"/>
          </a:p>
        </p:txBody>
      </p:sp>
      <p:sp>
        <p:nvSpPr>
          <p:cNvPr id="3" name="Content Placeholder 2"/>
          <p:cNvSpPr>
            <a:spLocks noGrp="1"/>
          </p:cNvSpPr>
          <p:nvPr>
            <p:ph sz="half" idx="1"/>
          </p:nvPr>
        </p:nvSpPr>
        <p:spPr>
          <a:xfrm>
            <a:off x="468313" y="1954213"/>
            <a:ext cx="8218487" cy="4525962"/>
          </a:xfrm>
        </p:spPr>
        <p:txBody>
          <a:bodyPr/>
          <a:lstStyle/>
          <a:p>
            <a:pPr marL="0" indent="0">
              <a:buFont typeface="Wingdings" panose="05000000000000000000" pitchFamily="2" charset="2"/>
              <a:buNone/>
              <a:defRPr/>
            </a:pPr>
            <a:r>
              <a:rPr lang="en-US" sz="2400" dirty="0"/>
              <a:t>Kane (7) often doesn’t want to go to bed.  He loves stories and when it is bedtime, I might say ‘race you up the stairs.  First one up gets to choose the story’.  This works well as Kane knows that I will choose a shorter story, and Kane wants a long story.  Kane is eager to run upstairs first so that he can choose his long story.  Bedtime is no longer a battle.  (Foster </a:t>
            </a:r>
            <a:r>
              <a:rPr lang="en-US" sz="2400" dirty="0" err="1"/>
              <a:t>carer</a:t>
            </a:r>
            <a:r>
              <a:rPr lang="en-US" sz="2400" dirty="0"/>
              <a:t>)</a:t>
            </a:r>
            <a:endParaRPr lang="en-GB" sz="2400" dirty="0"/>
          </a:p>
          <a:p>
            <a:pPr>
              <a:defRPr/>
            </a:pPr>
            <a:endParaRPr lang="en-GB" sz="2400" dirty="0"/>
          </a:p>
        </p:txBody>
      </p:sp>
      <p:pic>
        <p:nvPicPr>
          <p:cNvPr id="2867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011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0" y="142875"/>
            <a:ext cx="8893175" cy="982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200"/>
              <a:t>Helping children to feel effective/</a:t>
            </a:r>
            <a:br>
              <a:rPr lang="en-GB" altLang="en-US" sz="3200"/>
            </a:br>
            <a:r>
              <a:rPr lang="en-GB" altLang="en-US" sz="3200"/>
              <a:t>be co-operative</a:t>
            </a:r>
            <a:br>
              <a:rPr lang="en-GB" altLang="en-US" sz="3200"/>
            </a:br>
            <a:endParaRPr lang="en-GB" altLang="en-US" sz="3200"/>
          </a:p>
        </p:txBody>
      </p:sp>
      <p:sp>
        <p:nvSpPr>
          <p:cNvPr id="29699" name="Content Placeholder 2"/>
          <p:cNvSpPr>
            <a:spLocks noGrp="1"/>
          </p:cNvSpPr>
          <p:nvPr>
            <p:ph sz="half" idx="1"/>
          </p:nvPr>
        </p:nvSpPr>
        <p:spPr>
          <a:xfrm>
            <a:off x="457200" y="1844675"/>
            <a:ext cx="8229600" cy="4525963"/>
          </a:xfrm>
        </p:spPr>
        <p:txBody>
          <a:bodyPr/>
          <a:lstStyle/>
          <a:p>
            <a:pPr>
              <a:lnSpc>
                <a:spcPct val="150000"/>
              </a:lnSpc>
              <a:buClr>
                <a:srgbClr val="336699"/>
              </a:buClr>
              <a:buFont typeface="Arial" panose="020B0604020202020204" pitchFamily="34" charset="0"/>
              <a:buChar char="•"/>
            </a:pPr>
            <a:r>
              <a:rPr lang="en-US" altLang="en-US" sz="2400"/>
              <a:t>Taylor (6 months) does not show interest in toys</a:t>
            </a:r>
            <a:endParaRPr lang="en-GB" altLang="en-US" sz="2400"/>
          </a:p>
          <a:p>
            <a:pPr>
              <a:lnSpc>
                <a:spcPct val="150000"/>
              </a:lnSpc>
              <a:buClr>
                <a:srgbClr val="336699"/>
              </a:buClr>
              <a:buFont typeface="Arial" panose="020B0604020202020204" pitchFamily="34" charset="0"/>
              <a:buChar char="•"/>
            </a:pPr>
            <a:r>
              <a:rPr lang="en-US" altLang="en-US" sz="2400"/>
              <a:t>James (4) can’t sit still, runs around, jumps on furniture</a:t>
            </a:r>
            <a:endParaRPr lang="en-GB" altLang="en-US" sz="2400"/>
          </a:p>
          <a:p>
            <a:pPr>
              <a:lnSpc>
                <a:spcPct val="150000"/>
              </a:lnSpc>
              <a:buClr>
                <a:srgbClr val="336699"/>
              </a:buClr>
              <a:buFont typeface="Arial" panose="020B0604020202020204" pitchFamily="34" charset="0"/>
              <a:buChar char="•"/>
            </a:pPr>
            <a:r>
              <a:rPr lang="en-US" altLang="en-US" sz="2400"/>
              <a:t>Toby (8) is angry. He often kicks the cat</a:t>
            </a:r>
            <a:endParaRPr lang="en-GB" altLang="en-US" sz="2400"/>
          </a:p>
          <a:p>
            <a:pPr>
              <a:lnSpc>
                <a:spcPct val="150000"/>
              </a:lnSpc>
              <a:buClr>
                <a:srgbClr val="336699"/>
              </a:buClr>
              <a:buFont typeface="Arial" panose="020B0604020202020204" pitchFamily="34" charset="0"/>
              <a:buChar char="•"/>
            </a:pPr>
            <a:r>
              <a:rPr lang="en-US" altLang="en-US" sz="2400"/>
              <a:t>Annette (15) stays out later than agreed</a:t>
            </a:r>
            <a:endParaRPr lang="en-GB" altLang="en-US" sz="2400"/>
          </a:p>
          <a:p>
            <a:endParaRPr lang="en-GB" altLang="en-US" sz="2400"/>
          </a:p>
        </p:txBody>
      </p:sp>
      <p:pic>
        <p:nvPicPr>
          <p:cNvPr id="2970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937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t>Co-operation: child thinking and feeling</a:t>
            </a:r>
            <a:endParaRPr lang="en-GB" altLang="en-US" sz="3200"/>
          </a:p>
        </p:txBody>
      </p:sp>
      <p:sp>
        <p:nvSpPr>
          <p:cNvPr id="31747" name="Content Placeholder 2"/>
          <p:cNvSpPr>
            <a:spLocks noGrp="1"/>
          </p:cNvSpPr>
          <p:nvPr>
            <p:ph sz="half" idx="1"/>
          </p:nvPr>
        </p:nvSpPr>
        <p:spPr>
          <a:xfrm>
            <a:off x="457200" y="1954213"/>
            <a:ext cx="7991475" cy="4525962"/>
          </a:xfrm>
        </p:spPr>
        <p:txBody>
          <a:bodyPr/>
          <a:lstStyle/>
          <a:p>
            <a:pPr>
              <a:lnSpc>
                <a:spcPct val="150000"/>
              </a:lnSpc>
              <a:buClr>
                <a:srgbClr val="336699"/>
              </a:buClr>
              <a:buFont typeface="Arial" panose="020B0604020202020204" pitchFamily="34" charset="0"/>
              <a:buChar char="•"/>
            </a:pPr>
            <a:r>
              <a:rPr lang="en-US" altLang="en-US" sz="2400"/>
              <a:t>I feel effective</a:t>
            </a:r>
            <a:endParaRPr lang="en-GB" altLang="en-US" sz="2400"/>
          </a:p>
          <a:p>
            <a:pPr>
              <a:lnSpc>
                <a:spcPct val="150000"/>
              </a:lnSpc>
              <a:buClr>
                <a:srgbClr val="336699"/>
              </a:buClr>
              <a:buFont typeface="Arial" panose="020B0604020202020204" pitchFamily="34" charset="0"/>
              <a:buChar char="•"/>
            </a:pPr>
            <a:r>
              <a:rPr lang="en-US" altLang="en-US" sz="2400"/>
              <a:t>I can make choices</a:t>
            </a:r>
            <a:endParaRPr lang="en-GB" altLang="en-US" sz="2400"/>
          </a:p>
          <a:p>
            <a:pPr>
              <a:lnSpc>
                <a:spcPct val="150000"/>
              </a:lnSpc>
              <a:buClr>
                <a:srgbClr val="336699"/>
              </a:buClr>
              <a:buFont typeface="Arial" panose="020B0604020202020204" pitchFamily="34" charset="0"/>
              <a:buChar char="•"/>
            </a:pPr>
            <a:r>
              <a:rPr lang="en-US" altLang="en-US" sz="2400"/>
              <a:t>I can co-operate with others</a:t>
            </a:r>
            <a:endParaRPr lang="en-GB" altLang="en-US" sz="2400"/>
          </a:p>
          <a:p>
            <a:pPr>
              <a:lnSpc>
                <a:spcPct val="150000"/>
              </a:lnSpc>
              <a:buClr>
                <a:srgbClr val="336699"/>
              </a:buClr>
              <a:buFont typeface="Arial" panose="020B0604020202020204" pitchFamily="34" charset="0"/>
              <a:buChar char="•"/>
            </a:pPr>
            <a:endParaRPr lang="en-GB" altLang="en-US" sz="2400"/>
          </a:p>
        </p:txBody>
      </p:sp>
      <p:pic>
        <p:nvPicPr>
          <p:cNvPr id="3174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59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68313" y="134938"/>
            <a:ext cx="8229600" cy="1133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dirty="0"/>
              <a:t>Caregiving dimensions that promote security and resilience</a:t>
            </a:r>
            <a:br>
              <a:rPr lang="en-GB" altLang="en-US" sz="3200" dirty="0"/>
            </a:br>
            <a:endParaRPr lang="en-GB" altLang="en-US" sz="3200" dirty="0"/>
          </a:p>
        </p:txBody>
      </p:sp>
      <p:sp>
        <p:nvSpPr>
          <p:cNvPr id="19459" name="Content Placeholder 2"/>
          <p:cNvSpPr>
            <a:spLocks noGrp="1"/>
          </p:cNvSpPr>
          <p:nvPr>
            <p:ph sz="half" idx="1"/>
          </p:nvPr>
        </p:nvSpPr>
        <p:spPr>
          <a:xfrm>
            <a:off x="468313" y="1557338"/>
            <a:ext cx="7991475" cy="4525962"/>
          </a:xfrm>
        </p:spPr>
        <p:txBody>
          <a:bodyPr/>
          <a:lstStyle/>
          <a:p>
            <a:pPr marL="0" indent="0">
              <a:lnSpc>
                <a:spcPct val="150000"/>
              </a:lnSpc>
              <a:buClr>
                <a:srgbClr val="336699"/>
              </a:buClr>
              <a:buNone/>
            </a:pPr>
            <a:endParaRPr lang="en-US" altLang="en-US" sz="2400" dirty="0"/>
          </a:p>
          <a:p>
            <a:pPr>
              <a:lnSpc>
                <a:spcPct val="150000"/>
              </a:lnSpc>
              <a:buClr>
                <a:srgbClr val="336699"/>
              </a:buClr>
              <a:buFont typeface="Arial" panose="020B0604020202020204" pitchFamily="34" charset="0"/>
              <a:buChar char="•"/>
            </a:pPr>
            <a:r>
              <a:rPr lang="en-GB" altLang="en-US" sz="2400" dirty="0"/>
              <a:t>Availability – helping the child to trust</a:t>
            </a:r>
          </a:p>
          <a:p>
            <a:pPr>
              <a:lnSpc>
                <a:spcPct val="150000"/>
              </a:lnSpc>
              <a:buClr>
                <a:srgbClr val="336699"/>
              </a:buClr>
              <a:buFont typeface="Arial" panose="020B0604020202020204" pitchFamily="34" charset="0"/>
              <a:buChar char="•"/>
            </a:pPr>
            <a:r>
              <a:rPr lang="en-GB" altLang="en-US" sz="2400" dirty="0"/>
              <a:t>Sensitivity – helping the child to manage feelings</a:t>
            </a:r>
          </a:p>
          <a:p>
            <a:pPr>
              <a:lnSpc>
                <a:spcPct val="150000"/>
              </a:lnSpc>
              <a:buClr>
                <a:srgbClr val="336699"/>
              </a:buClr>
              <a:buFont typeface="Arial" panose="020B0604020202020204" pitchFamily="34" charset="0"/>
              <a:buChar char="•"/>
            </a:pPr>
            <a:r>
              <a:rPr lang="en-GB" altLang="en-US" sz="2400" dirty="0"/>
              <a:t>Acceptance – building self-esteem</a:t>
            </a:r>
          </a:p>
          <a:p>
            <a:pPr>
              <a:lnSpc>
                <a:spcPct val="150000"/>
              </a:lnSpc>
              <a:buClr>
                <a:srgbClr val="336699"/>
              </a:buClr>
              <a:buFont typeface="Arial" panose="020B0604020202020204" pitchFamily="34" charset="0"/>
              <a:buChar char="•"/>
            </a:pPr>
            <a:r>
              <a:rPr lang="en-GB" altLang="en-US" sz="2400" dirty="0"/>
              <a:t>Co-operation – helping the child to feel effective</a:t>
            </a:r>
          </a:p>
          <a:p>
            <a:pPr>
              <a:lnSpc>
                <a:spcPct val="150000"/>
              </a:lnSpc>
              <a:buClr>
                <a:srgbClr val="336699"/>
              </a:buClr>
              <a:buFont typeface="Arial" panose="020B0604020202020204" pitchFamily="34" charset="0"/>
              <a:buChar char="•"/>
            </a:pPr>
            <a:r>
              <a:rPr lang="en-GB" altLang="en-US" sz="2400" dirty="0"/>
              <a:t>Family membership – helping the child to belong</a:t>
            </a:r>
          </a:p>
          <a:p>
            <a:pPr>
              <a:lnSpc>
                <a:spcPct val="150000"/>
              </a:lnSpc>
              <a:buClr>
                <a:srgbClr val="336699"/>
              </a:buClr>
              <a:buFont typeface="Arial" panose="020B0604020202020204" pitchFamily="34" charset="0"/>
              <a:buChar char="•"/>
            </a:pPr>
            <a:endParaRPr lang="en-GB" altLang="en-US" sz="2400" dirty="0"/>
          </a:p>
        </p:txBody>
      </p:sp>
      <p:pic>
        <p:nvPicPr>
          <p:cNvPr id="19460"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6192838"/>
            <a:ext cx="2047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332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635375" y="6165850"/>
            <a:ext cx="2047875" cy="547688"/>
          </a:xfrm>
        </p:spPr>
      </p:pic>
      <p:pic>
        <p:nvPicPr>
          <p:cNvPr id="2457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98463"/>
            <a:ext cx="6453187"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643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88913"/>
            <a:ext cx="77438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Tree>
    <p:extLst>
      <p:ext uri="{BB962C8B-B14F-4D97-AF65-F5344CB8AC3E}">
        <p14:creationId xmlns:p14="http://schemas.microsoft.com/office/powerpoint/2010/main" val="1489409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200"/>
              <a:t>Family membership</a:t>
            </a:r>
            <a:br>
              <a:rPr lang="en-GB" altLang="en-US" sz="3200"/>
            </a:br>
            <a:endParaRPr lang="en-GB" altLang="en-US" sz="3200"/>
          </a:p>
        </p:txBody>
      </p:sp>
      <p:sp>
        <p:nvSpPr>
          <p:cNvPr id="19459" name="Content Placeholder 2"/>
          <p:cNvSpPr>
            <a:spLocks noGrp="1"/>
          </p:cNvSpPr>
          <p:nvPr>
            <p:ph sz="half" idx="1"/>
          </p:nvPr>
        </p:nvSpPr>
        <p:spPr>
          <a:xfrm>
            <a:off x="447675" y="1936750"/>
            <a:ext cx="8218488" cy="4525963"/>
          </a:xfrm>
        </p:spPr>
        <p:txBody>
          <a:bodyPr/>
          <a:lstStyle/>
          <a:p>
            <a:pPr>
              <a:lnSpc>
                <a:spcPct val="150000"/>
              </a:lnSpc>
              <a:buClr>
                <a:srgbClr val="336699"/>
              </a:buClr>
              <a:buFont typeface="Arial" panose="020B0604020202020204" pitchFamily="34" charset="0"/>
              <a:buChar char="•"/>
            </a:pPr>
            <a:r>
              <a:rPr lang="en-GB" altLang="en-US" sz="2400"/>
              <a:t>Why is family membership important for </a:t>
            </a:r>
            <a:r>
              <a:rPr lang="en-GB" altLang="en-US" sz="2400" u="sng"/>
              <a:t>all</a:t>
            </a:r>
            <a:r>
              <a:rPr lang="en-GB" altLang="en-US" sz="2400"/>
              <a:t> children?</a:t>
            </a:r>
          </a:p>
          <a:p>
            <a:pPr>
              <a:lnSpc>
                <a:spcPct val="150000"/>
              </a:lnSpc>
              <a:buClr>
                <a:srgbClr val="336699"/>
              </a:buClr>
              <a:buFont typeface="Arial" panose="020B0604020202020204" pitchFamily="34" charset="0"/>
              <a:buChar char="•"/>
            </a:pPr>
            <a:endParaRPr lang="en-GB" altLang="en-US" sz="2400"/>
          </a:p>
          <a:p>
            <a:pPr>
              <a:buClr>
                <a:srgbClr val="336699"/>
              </a:buClr>
              <a:buFont typeface="Arial" panose="020B0604020202020204" pitchFamily="34" charset="0"/>
              <a:buChar char="•"/>
            </a:pPr>
            <a:r>
              <a:rPr lang="en-GB" altLang="en-US" sz="2400"/>
              <a:t>Which of these things can present additional challenges for looked after and adopted children?</a:t>
            </a:r>
          </a:p>
          <a:p>
            <a:pPr>
              <a:lnSpc>
                <a:spcPct val="150000"/>
              </a:lnSpc>
              <a:buClr>
                <a:srgbClr val="336699"/>
              </a:buClr>
              <a:buFont typeface="Arial" panose="020B0604020202020204" pitchFamily="34" charset="0"/>
              <a:buChar char="•"/>
            </a:pPr>
            <a:endParaRPr lang="en-GB" altLang="en-US" sz="2400"/>
          </a:p>
        </p:txBody>
      </p:sp>
      <p:pic>
        <p:nvPicPr>
          <p:cNvPr id="1946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909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95288" y="146050"/>
            <a:ext cx="8226425" cy="1122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Family membership: caregiver thinking and feeling	</a:t>
            </a:r>
            <a:endParaRPr lang="en-GB" altLang="en-US" sz="3200"/>
          </a:p>
        </p:txBody>
      </p:sp>
      <p:sp>
        <p:nvSpPr>
          <p:cNvPr id="20483" name="Content Placeholder 2"/>
          <p:cNvSpPr>
            <a:spLocks noGrp="1"/>
          </p:cNvSpPr>
          <p:nvPr>
            <p:ph sz="half" idx="1"/>
          </p:nvPr>
        </p:nvSpPr>
        <p:spPr>
          <a:xfrm>
            <a:off x="468313" y="1557338"/>
            <a:ext cx="7632700" cy="4525962"/>
          </a:xfrm>
        </p:spPr>
        <p:txBody>
          <a:bodyPr/>
          <a:lstStyle/>
          <a:p>
            <a:pPr>
              <a:lnSpc>
                <a:spcPct val="150000"/>
              </a:lnSpc>
              <a:buClr>
                <a:srgbClr val="336699"/>
              </a:buClr>
              <a:buFont typeface="Arial" panose="020B0604020202020204" pitchFamily="34" charset="0"/>
              <a:buChar char="•"/>
            </a:pPr>
            <a:endParaRPr lang="en-US" altLang="en-US" sz="2400"/>
          </a:p>
          <a:p>
            <a:pPr>
              <a:lnSpc>
                <a:spcPct val="150000"/>
              </a:lnSpc>
              <a:buClr>
                <a:srgbClr val="336699"/>
              </a:buClr>
              <a:buFont typeface="Arial" panose="020B0604020202020204" pitchFamily="34" charset="0"/>
              <a:buChar char="•"/>
            </a:pPr>
            <a:r>
              <a:rPr lang="en-US" altLang="en-US" sz="2400"/>
              <a:t>This child is part of my family </a:t>
            </a:r>
            <a:endParaRPr lang="en-GB" altLang="en-US" sz="2400"/>
          </a:p>
          <a:p>
            <a:pPr>
              <a:lnSpc>
                <a:spcPct val="150000"/>
              </a:lnSpc>
              <a:buClr>
                <a:srgbClr val="336699"/>
              </a:buClr>
              <a:buFont typeface="Arial" panose="020B0604020202020204" pitchFamily="34" charset="0"/>
              <a:buChar char="•"/>
            </a:pPr>
            <a:r>
              <a:rPr lang="en-US" altLang="en-US" sz="2400"/>
              <a:t>And also connected to their birth family</a:t>
            </a:r>
            <a:endParaRPr lang="en-GB" altLang="en-US" sz="2400"/>
          </a:p>
          <a:p>
            <a:pPr>
              <a:lnSpc>
                <a:spcPct val="150000"/>
              </a:lnSpc>
              <a:buClr>
                <a:srgbClr val="336699"/>
              </a:buClr>
              <a:buFont typeface="Arial" panose="020B0604020202020204" pitchFamily="34" charset="0"/>
              <a:buChar char="•"/>
            </a:pPr>
            <a:endParaRPr lang="en-GB" altLang="en-US" sz="2400"/>
          </a:p>
        </p:txBody>
      </p:sp>
      <p:pic>
        <p:nvPicPr>
          <p:cNvPr id="204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404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t>Family membership: caregiver behaviour</a:t>
            </a:r>
            <a:br>
              <a:rPr lang="en-GB" altLang="en-US" sz="3200"/>
            </a:br>
            <a:endParaRPr lang="en-GB" altLang="en-US" sz="3200"/>
          </a:p>
        </p:txBody>
      </p:sp>
      <p:sp>
        <p:nvSpPr>
          <p:cNvPr id="21507" name="Content Placeholder 2"/>
          <p:cNvSpPr>
            <a:spLocks noGrp="1"/>
          </p:cNvSpPr>
          <p:nvPr>
            <p:ph sz="half" idx="1"/>
          </p:nvPr>
        </p:nvSpPr>
        <p:spPr>
          <a:xfrm>
            <a:off x="468313" y="1557338"/>
            <a:ext cx="8218487" cy="4525962"/>
          </a:xfrm>
        </p:spPr>
        <p:txBody>
          <a:bodyPr/>
          <a:lstStyle/>
          <a:p>
            <a:pPr>
              <a:lnSpc>
                <a:spcPct val="150000"/>
              </a:lnSpc>
              <a:buClr>
                <a:srgbClr val="336699"/>
              </a:buClr>
              <a:buFont typeface="Arial" panose="020B0604020202020204" pitchFamily="34" charset="0"/>
              <a:buChar char="•"/>
            </a:pPr>
            <a:r>
              <a:rPr lang="en-GB" altLang="en-US" sz="2400"/>
              <a:t>Help the child to feel welcome in the family</a:t>
            </a:r>
          </a:p>
          <a:p>
            <a:pPr>
              <a:lnSpc>
                <a:spcPct val="150000"/>
              </a:lnSpc>
              <a:buClr>
                <a:srgbClr val="336699"/>
              </a:buClr>
              <a:buFont typeface="Arial" panose="020B0604020202020204" pitchFamily="34" charset="0"/>
              <a:buChar char="•"/>
            </a:pPr>
            <a:r>
              <a:rPr lang="en-GB" altLang="en-US" sz="2400"/>
              <a:t>Make physical space for child</a:t>
            </a:r>
          </a:p>
          <a:p>
            <a:pPr>
              <a:lnSpc>
                <a:spcPct val="150000"/>
              </a:lnSpc>
              <a:buClr>
                <a:srgbClr val="336699"/>
              </a:buClr>
              <a:buFont typeface="Arial" panose="020B0604020202020204" pitchFamily="34" charset="0"/>
              <a:buChar char="•"/>
            </a:pPr>
            <a:r>
              <a:rPr lang="en-GB" altLang="en-US" sz="2400"/>
              <a:t>Promote birth family identity</a:t>
            </a:r>
          </a:p>
          <a:p>
            <a:pPr>
              <a:lnSpc>
                <a:spcPct val="150000"/>
              </a:lnSpc>
              <a:buClr>
                <a:srgbClr val="336699"/>
              </a:buClr>
              <a:buFont typeface="Arial" panose="020B0604020202020204" pitchFamily="34" charset="0"/>
              <a:buChar char="•"/>
            </a:pPr>
            <a:r>
              <a:rPr lang="en-GB" altLang="en-US" sz="2400"/>
              <a:t>Manage contact positively</a:t>
            </a:r>
          </a:p>
          <a:p>
            <a:pPr>
              <a:lnSpc>
                <a:spcPct val="150000"/>
              </a:lnSpc>
              <a:buClr>
                <a:srgbClr val="336699"/>
              </a:buClr>
              <a:buFont typeface="Arial" panose="020B0604020202020204" pitchFamily="34" charset="0"/>
              <a:buChar char="•"/>
            </a:pPr>
            <a:endParaRPr lang="en-GB" altLang="en-US" sz="2400"/>
          </a:p>
        </p:txBody>
      </p:sp>
      <p:pic>
        <p:nvPicPr>
          <p:cNvPr id="2150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544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200"/>
              <a:t>Foster family membership</a:t>
            </a:r>
            <a:br>
              <a:rPr lang="en-GB" altLang="en-US" sz="3200"/>
            </a:br>
            <a:endParaRPr lang="en-GB" altLang="en-US" sz="3200"/>
          </a:p>
        </p:txBody>
      </p:sp>
      <p:sp>
        <p:nvSpPr>
          <p:cNvPr id="3" name="Content Placeholder 2"/>
          <p:cNvSpPr>
            <a:spLocks noGrp="1"/>
          </p:cNvSpPr>
          <p:nvPr>
            <p:ph sz="half" idx="1"/>
          </p:nvPr>
        </p:nvSpPr>
        <p:spPr>
          <a:xfrm>
            <a:off x="468313" y="1557338"/>
            <a:ext cx="8218487" cy="4525962"/>
          </a:xfrm>
        </p:spPr>
        <p:txBody>
          <a:bodyPr/>
          <a:lstStyle/>
          <a:p>
            <a:pPr marL="0" indent="0">
              <a:buFont typeface="Wingdings" panose="05000000000000000000" pitchFamily="2" charset="2"/>
              <a:buNone/>
              <a:defRPr/>
            </a:pPr>
            <a:endParaRPr lang="en-GB" sz="2400" dirty="0"/>
          </a:p>
          <a:p>
            <a:pPr marL="0" indent="0">
              <a:buFont typeface="Wingdings" panose="05000000000000000000" pitchFamily="2" charset="2"/>
              <a:buNone/>
              <a:defRPr/>
            </a:pPr>
            <a:r>
              <a:rPr lang="en-GB" sz="2400" dirty="0"/>
              <a:t>We always say – from the moment you walk through the door, you are part of us.  No matter how long you’re staying or how many other families you relate to, you are part and parcel of our family, the same as everyone else who lives here.  We say it and we show it to them as well. (Foster carer)</a:t>
            </a:r>
          </a:p>
          <a:p>
            <a:pPr>
              <a:defRPr/>
            </a:pPr>
            <a:endParaRPr lang="en-GB" sz="2400" dirty="0"/>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113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Birth family membership</a:t>
            </a:r>
            <a:br>
              <a:rPr lang="en-GB" altLang="en-US" sz="3200"/>
            </a:br>
            <a:endParaRPr lang="en-GB" altLang="en-US" sz="3200"/>
          </a:p>
        </p:txBody>
      </p:sp>
      <p:sp>
        <p:nvSpPr>
          <p:cNvPr id="3" name="Content Placeholder 2"/>
          <p:cNvSpPr>
            <a:spLocks noGrp="1"/>
          </p:cNvSpPr>
          <p:nvPr>
            <p:ph sz="half" idx="1"/>
          </p:nvPr>
        </p:nvSpPr>
        <p:spPr>
          <a:xfrm>
            <a:off x="468313" y="1557338"/>
            <a:ext cx="8218487" cy="4525962"/>
          </a:xfrm>
        </p:spPr>
        <p:txBody>
          <a:bodyPr/>
          <a:lstStyle/>
          <a:p>
            <a:pPr marL="0" indent="0">
              <a:buFont typeface="Wingdings" panose="05000000000000000000" pitchFamily="2" charset="2"/>
              <a:buNone/>
              <a:defRPr/>
            </a:pPr>
            <a:r>
              <a:rPr lang="en-GB" sz="2400" dirty="0"/>
              <a:t>My foster family is amazing! They have given me opportunities that I would have never been able to have and it is really lovely how much they are there for me.  You know, because I am not with my family, they sort of fill that space, but never replace. They wouldn’t, they are respectful, they know how much I love my family, they know that I care so much equally about all of them and that I could never choose between them.  (Young person in long-term foster care)</a:t>
            </a:r>
          </a:p>
          <a:p>
            <a:pPr>
              <a:defRPr/>
            </a:pPr>
            <a:endParaRPr lang="en-GB" sz="2400" dirty="0"/>
          </a:p>
        </p:txBody>
      </p:sp>
      <p:pic>
        <p:nvPicPr>
          <p:cNvPr id="235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8602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dirty="0"/>
              <a:t>Comfortable contact</a:t>
            </a:r>
            <a:br>
              <a:rPr lang="en-GB" altLang="en-US" sz="3200" dirty="0"/>
            </a:br>
            <a:endParaRPr lang="en-GB" altLang="en-US" sz="3200" dirty="0"/>
          </a:p>
        </p:txBody>
      </p:sp>
      <p:sp>
        <p:nvSpPr>
          <p:cNvPr id="3" name="Content Placeholder 2"/>
          <p:cNvSpPr>
            <a:spLocks noGrp="1"/>
          </p:cNvSpPr>
          <p:nvPr>
            <p:ph sz="half" idx="1"/>
          </p:nvPr>
        </p:nvSpPr>
        <p:spPr>
          <a:xfrm>
            <a:off x="468313" y="1557338"/>
            <a:ext cx="8218487" cy="4525962"/>
          </a:xfrm>
        </p:spPr>
        <p:txBody>
          <a:bodyPr/>
          <a:lstStyle/>
          <a:p>
            <a:pPr marL="0" indent="0">
              <a:buFont typeface="Wingdings" panose="05000000000000000000" pitchFamily="2" charset="2"/>
              <a:buNone/>
              <a:defRPr/>
            </a:pPr>
            <a:endParaRPr lang="en-GB" sz="2400" dirty="0"/>
          </a:p>
          <a:p>
            <a:pPr marL="0" indent="0">
              <a:buFont typeface="Wingdings" panose="05000000000000000000" pitchFamily="2" charset="2"/>
              <a:buNone/>
              <a:defRPr/>
            </a:pPr>
            <a:r>
              <a:rPr lang="en-GB" sz="2400" dirty="0"/>
              <a:t>I usually see my (birth) grandad once a fortnight if I can.  He’s 83.  he used to be in the Navy so that kept him fit and stuff.  When I go down there we read the news, talk about stuff, maybe I’ll watch a bit of telly, he reads his book and makes me egg and chips and then I go home.  (Young person (16)  in long-term foster care)</a:t>
            </a:r>
          </a:p>
          <a:p>
            <a:pPr>
              <a:defRPr/>
            </a:pPr>
            <a:endParaRPr lang="en-GB" sz="2400" dirty="0"/>
          </a:p>
        </p:txBody>
      </p:sp>
      <p:pic>
        <p:nvPicPr>
          <p:cNvPr id="235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125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0" y="134938"/>
            <a:ext cx="8964613" cy="1062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Family membership: child thinking </a:t>
            </a:r>
            <a:br>
              <a:rPr lang="en-US" altLang="en-US" sz="3200"/>
            </a:br>
            <a:r>
              <a:rPr lang="en-US" altLang="en-US" sz="3200"/>
              <a:t>and feeling</a:t>
            </a:r>
            <a:br>
              <a:rPr lang="en-GB" altLang="en-US" sz="3200"/>
            </a:br>
            <a:endParaRPr lang="en-GB" altLang="en-US" sz="3200"/>
          </a:p>
        </p:txBody>
      </p:sp>
      <p:sp>
        <p:nvSpPr>
          <p:cNvPr id="27651" name="Content Placeholder 2"/>
          <p:cNvSpPr>
            <a:spLocks noGrp="1"/>
          </p:cNvSpPr>
          <p:nvPr>
            <p:ph sz="half" idx="1"/>
          </p:nvPr>
        </p:nvSpPr>
        <p:spPr>
          <a:xfrm>
            <a:off x="468313" y="1557338"/>
            <a:ext cx="8218487" cy="4525962"/>
          </a:xfrm>
        </p:spPr>
        <p:txBody>
          <a:bodyPr/>
          <a:lstStyle/>
          <a:p>
            <a:pPr>
              <a:lnSpc>
                <a:spcPct val="150000"/>
              </a:lnSpc>
              <a:buClr>
                <a:srgbClr val="336699"/>
              </a:buClr>
              <a:buFont typeface="Arial" panose="020B0604020202020204" pitchFamily="34" charset="0"/>
              <a:buChar char="•"/>
            </a:pPr>
            <a:endParaRPr lang="en-US" altLang="en-US" sz="2400"/>
          </a:p>
          <a:p>
            <a:pPr>
              <a:lnSpc>
                <a:spcPct val="150000"/>
              </a:lnSpc>
              <a:buClr>
                <a:srgbClr val="336699"/>
              </a:buClr>
              <a:buFont typeface="Arial" panose="020B0604020202020204" pitchFamily="34" charset="0"/>
              <a:buChar char="•"/>
            </a:pPr>
            <a:r>
              <a:rPr lang="en-US" altLang="en-US" sz="2400"/>
              <a:t>I have a sense of belonging</a:t>
            </a:r>
            <a:endParaRPr lang="en-GB" altLang="en-US" sz="2400"/>
          </a:p>
          <a:p>
            <a:pPr>
              <a:lnSpc>
                <a:spcPct val="150000"/>
              </a:lnSpc>
              <a:buClr>
                <a:srgbClr val="336699"/>
              </a:buClr>
              <a:buFont typeface="Arial" panose="020B0604020202020204" pitchFamily="34" charset="0"/>
              <a:buChar char="•"/>
            </a:pPr>
            <a:r>
              <a:rPr lang="en-US" altLang="en-US" sz="2400"/>
              <a:t>I can belong (comfortably) to more than one family</a:t>
            </a:r>
            <a:endParaRPr lang="en-GB" altLang="en-US" sz="2400"/>
          </a:p>
          <a:p>
            <a:pPr>
              <a:lnSpc>
                <a:spcPct val="150000"/>
              </a:lnSpc>
              <a:buClr>
                <a:srgbClr val="336699"/>
              </a:buClr>
              <a:buFont typeface="Arial" panose="020B0604020202020204" pitchFamily="34" charset="0"/>
              <a:buChar char="•"/>
            </a:pPr>
            <a:endParaRPr lang="en-GB" altLang="en-US" sz="2400"/>
          </a:p>
        </p:txBody>
      </p:sp>
      <p:pic>
        <p:nvPicPr>
          <p:cNvPr id="2765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6523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2195513" y="2420938"/>
            <a:ext cx="4824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o"/>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GB" altLang="en-US" sz="3200" b="1">
                <a:solidFill>
                  <a:srgbClr val="336699"/>
                </a:solidFill>
              </a:rPr>
              <a:t>Refreshment break</a:t>
            </a:r>
          </a:p>
        </p:txBody>
      </p:sp>
      <p:pic>
        <p:nvPicPr>
          <p:cNvPr id="2662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88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68313" y="134938"/>
            <a:ext cx="8229600" cy="1133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Why are secure base relationships important?</a:t>
            </a:r>
            <a:br>
              <a:rPr lang="en-GB" altLang="en-US" sz="3200"/>
            </a:br>
            <a:endParaRPr lang="en-GB" altLang="en-US" sz="3200"/>
          </a:p>
        </p:txBody>
      </p:sp>
      <p:sp>
        <p:nvSpPr>
          <p:cNvPr id="19459" name="Content Placeholder 2"/>
          <p:cNvSpPr>
            <a:spLocks noGrp="1"/>
          </p:cNvSpPr>
          <p:nvPr>
            <p:ph sz="half" idx="1"/>
          </p:nvPr>
        </p:nvSpPr>
        <p:spPr>
          <a:xfrm>
            <a:off x="468313" y="1557338"/>
            <a:ext cx="7991475" cy="4525962"/>
          </a:xfrm>
        </p:spPr>
        <p:txBody>
          <a:bodyPr/>
          <a:lstStyle/>
          <a:p>
            <a:pPr>
              <a:lnSpc>
                <a:spcPct val="150000"/>
              </a:lnSpc>
              <a:buClr>
                <a:srgbClr val="336699"/>
              </a:buClr>
              <a:buFont typeface="Arial" panose="020B0604020202020204" pitchFamily="34" charset="0"/>
              <a:buChar char="•"/>
            </a:pPr>
            <a:endParaRPr lang="en-US" altLang="en-US" sz="2400"/>
          </a:p>
          <a:p>
            <a:pPr>
              <a:lnSpc>
                <a:spcPct val="150000"/>
              </a:lnSpc>
              <a:buClr>
                <a:srgbClr val="336699"/>
              </a:buClr>
              <a:buFont typeface="Arial" panose="020B0604020202020204" pitchFamily="34" charset="0"/>
              <a:buChar char="•"/>
            </a:pPr>
            <a:r>
              <a:rPr lang="en-US" altLang="en-US" sz="2400"/>
              <a:t>Provide comfort, closeness, reassurance</a:t>
            </a:r>
            <a:endParaRPr lang="en-GB" altLang="en-US" sz="2400"/>
          </a:p>
          <a:p>
            <a:pPr>
              <a:lnSpc>
                <a:spcPct val="150000"/>
              </a:lnSpc>
              <a:buClr>
                <a:srgbClr val="336699"/>
              </a:buClr>
              <a:buFont typeface="Arial" panose="020B0604020202020204" pitchFamily="34" charset="0"/>
              <a:buChar char="•"/>
            </a:pPr>
            <a:r>
              <a:rPr lang="en-US" altLang="en-US" sz="2400"/>
              <a:t>Reduce anxiety</a:t>
            </a:r>
            <a:endParaRPr lang="en-GB" altLang="en-US" sz="2400"/>
          </a:p>
          <a:p>
            <a:pPr>
              <a:lnSpc>
                <a:spcPct val="150000"/>
              </a:lnSpc>
              <a:buClr>
                <a:srgbClr val="336699"/>
              </a:buClr>
              <a:buFont typeface="Arial" panose="020B0604020202020204" pitchFamily="34" charset="0"/>
              <a:buChar char="•"/>
            </a:pPr>
            <a:r>
              <a:rPr lang="en-US" altLang="en-US" sz="2400"/>
              <a:t>Promote exploration, learning, development  </a:t>
            </a:r>
            <a:endParaRPr lang="en-GB" altLang="en-US" sz="2400"/>
          </a:p>
          <a:p>
            <a:pPr>
              <a:lnSpc>
                <a:spcPct val="150000"/>
              </a:lnSpc>
              <a:buClr>
                <a:srgbClr val="336699"/>
              </a:buClr>
              <a:buFont typeface="Arial" panose="020B0604020202020204" pitchFamily="34" charset="0"/>
              <a:buChar char="•"/>
            </a:pPr>
            <a:endParaRPr lang="en-GB" altLang="en-US" sz="2400"/>
          </a:p>
        </p:txBody>
      </p:sp>
      <p:pic>
        <p:nvPicPr>
          <p:cNvPr id="19460"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6192838"/>
            <a:ext cx="2047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094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Using the Secure Base model</a:t>
            </a:r>
            <a:br>
              <a:rPr lang="en-GB" altLang="en-US" sz="3200"/>
            </a:br>
            <a:endParaRPr lang="en-GB" altLang="en-US" sz="3200"/>
          </a:p>
        </p:txBody>
      </p:sp>
      <p:sp>
        <p:nvSpPr>
          <p:cNvPr id="31747" name="Content Placeholder 2"/>
          <p:cNvSpPr>
            <a:spLocks noGrp="1"/>
          </p:cNvSpPr>
          <p:nvPr>
            <p:ph sz="half" idx="1"/>
          </p:nvPr>
        </p:nvSpPr>
        <p:spPr>
          <a:xfrm>
            <a:off x="468313" y="1557338"/>
            <a:ext cx="8218487" cy="4525962"/>
          </a:xfrm>
        </p:spPr>
        <p:txBody>
          <a:bodyPr/>
          <a:lstStyle/>
          <a:p>
            <a:pPr>
              <a:lnSpc>
                <a:spcPct val="150000"/>
              </a:lnSpc>
              <a:buClr>
                <a:srgbClr val="336699"/>
              </a:buClr>
              <a:buFont typeface="Arial" panose="020B0604020202020204" pitchFamily="34" charset="0"/>
              <a:buChar char="•"/>
            </a:pPr>
            <a:r>
              <a:rPr lang="en-US" altLang="en-US" sz="2400" dirty="0"/>
              <a:t>Assessment of children in any context</a:t>
            </a:r>
            <a:endParaRPr lang="en-GB" altLang="en-US" sz="2400" dirty="0"/>
          </a:p>
          <a:p>
            <a:pPr>
              <a:buClr>
                <a:srgbClr val="336699"/>
              </a:buClr>
              <a:buFont typeface="Arial" panose="020B0604020202020204" pitchFamily="34" charset="0"/>
              <a:buChar char="•"/>
            </a:pPr>
            <a:r>
              <a:rPr lang="en-US" altLang="en-US" sz="2400" dirty="0"/>
              <a:t>Assessing, preparing and supporting foster </a:t>
            </a:r>
            <a:r>
              <a:rPr lang="en-US" altLang="en-US" sz="2400" dirty="0" err="1"/>
              <a:t>carers</a:t>
            </a:r>
            <a:r>
              <a:rPr lang="en-US" altLang="en-US" sz="2400" dirty="0"/>
              <a:t> and adopters</a:t>
            </a:r>
            <a:endParaRPr lang="en-GB" altLang="en-US" sz="2400" dirty="0"/>
          </a:p>
          <a:p>
            <a:pPr>
              <a:lnSpc>
                <a:spcPct val="150000"/>
              </a:lnSpc>
              <a:buClr>
                <a:srgbClr val="336699"/>
              </a:buClr>
              <a:buFont typeface="Arial" panose="020B0604020202020204" pitchFamily="34" charset="0"/>
              <a:buChar char="•"/>
            </a:pPr>
            <a:r>
              <a:rPr lang="en-US" altLang="en-US" sz="2400" dirty="0"/>
              <a:t>Matching</a:t>
            </a:r>
            <a:endParaRPr lang="en-GB" altLang="en-US" sz="2400" dirty="0"/>
          </a:p>
          <a:p>
            <a:pPr>
              <a:buClr>
                <a:srgbClr val="336699"/>
              </a:buClr>
              <a:buFont typeface="Arial" panose="020B0604020202020204" pitchFamily="34" charset="0"/>
              <a:buChar char="•"/>
            </a:pPr>
            <a:r>
              <a:rPr lang="en-US" altLang="en-US" sz="2400" dirty="0"/>
              <a:t>Placements – assessing progress, setting goals and monitoring progress </a:t>
            </a:r>
            <a:endParaRPr lang="en-GB" altLang="en-US" sz="2400" dirty="0"/>
          </a:p>
          <a:p>
            <a:pPr>
              <a:lnSpc>
                <a:spcPct val="150000"/>
              </a:lnSpc>
              <a:buClr>
                <a:srgbClr val="336699"/>
              </a:buClr>
              <a:buFont typeface="Arial" panose="020B0604020202020204" pitchFamily="34" charset="0"/>
              <a:buChar char="•"/>
            </a:pPr>
            <a:r>
              <a:rPr lang="en-US" altLang="en-US" sz="2400" dirty="0"/>
              <a:t>Assessing placements in difficulties </a:t>
            </a:r>
            <a:endParaRPr lang="en-GB" altLang="en-US" sz="2400" dirty="0"/>
          </a:p>
          <a:p>
            <a:pPr>
              <a:lnSpc>
                <a:spcPct val="150000"/>
              </a:lnSpc>
              <a:buClr>
                <a:srgbClr val="336699"/>
              </a:buClr>
              <a:buFont typeface="Arial" panose="020B0604020202020204" pitchFamily="34" charset="0"/>
              <a:buChar char="•"/>
            </a:pPr>
            <a:endParaRPr lang="en-GB" altLang="en-US" sz="2400" dirty="0"/>
          </a:p>
        </p:txBody>
      </p:sp>
      <p:pic>
        <p:nvPicPr>
          <p:cNvPr id="3174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6148388"/>
            <a:ext cx="221138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183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200"/>
              <a:t>Secure Base website</a:t>
            </a:r>
          </a:p>
        </p:txBody>
      </p:sp>
      <p:sp>
        <p:nvSpPr>
          <p:cNvPr id="32771" name="Content Placeholder 2"/>
          <p:cNvSpPr>
            <a:spLocks noGrp="1"/>
          </p:cNvSpPr>
          <p:nvPr>
            <p:ph sz="half" idx="1"/>
          </p:nvPr>
        </p:nvSpPr>
        <p:spPr>
          <a:xfrm>
            <a:off x="550863" y="2349500"/>
            <a:ext cx="8137525" cy="2159000"/>
          </a:xfrm>
        </p:spPr>
        <p:txBody>
          <a:bodyPr/>
          <a:lstStyle/>
          <a:p>
            <a:pPr marL="0" indent="0" algn="ctr">
              <a:buFont typeface="Wingdings" panose="05000000000000000000" pitchFamily="2" charset="2"/>
              <a:buNone/>
            </a:pPr>
            <a:r>
              <a:rPr lang="en-US" altLang="en-US" sz="3200" u="sng">
                <a:hlinkClick r:id="rId2"/>
              </a:rPr>
              <a:t>https//www.uea.ac.uk/providingasecurebase </a:t>
            </a:r>
            <a:r>
              <a:rPr lang="en-US" altLang="en-US" sz="3200"/>
              <a:t> </a:t>
            </a:r>
            <a:endParaRPr lang="en-GB" altLang="en-US" sz="3200"/>
          </a:p>
          <a:p>
            <a:pPr marL="0" indent="0">
              <a:buFont typeface="Wingdings" panose="05000000000000000000" pitchFamily="2" charset="2"/>
              <a:buNone/>
            </a:pPr>
            <a:endParaRPr lang="en-GB" altLang="en-US" sz="2400"/>
          </a:p>
        </p:txBody>
      </p:sp>
      <p:pic>
        <p:nvPicPr>
          <p:cNvPr id="3277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646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Using the Secure Base model</a:t>
            </a:r>
            <a:endParaRPr lang="en-GB" altLang="en-US" sz="3200"/>
          </a:p>
        </p:txBody>
      </p:sp>
      <p:sp>
        <p:nvSpPr>
          <p:cNvPr id="33795" name="Content Placeholder 2"/>
          <p:cNvSpPr>
            <a:spLocks noGrp="1"/>
          </p:cNvSpPr>
          <p:nvPr>
            <p:ph sz="half" idx="1"/>
          </p:nvPr>
        </p:nvSpPr>
        <p:spPr>
          <a:xfrm>
            <a:off x="468313" y="1557338"/>
            <a:ext cx="8218487" cy="4525962"/>
          </a:xfrm>
        </p:spPr>
        <p:txBody>
          <a:bodyPr/>
          <a:lstStyle/>
          <a:p>
            <a:pPr>
              <a:lnSpc>
                <a:spcPct val="150000"/>
              </a:lnSpc>
              <a:buClr>
                <a:srgbClr val="336699"/>
              </a:buClr>
              <a:buFont typeface="Arial" panose="020B0604020202020204" pitchFamily="34" charset="0"/>
              <a:buChar char="•"/>
            </a:pPr>
            <a:endParaRPr lang="en-US" altLang="en-US" sz="2400" dirty="0"/>
          </a:p>
          <a:p>
            <a:pPr>
              <a:buClr>
                <a:srgbClr val="336699"/>
              </a:buClr>
              <a:buFont typeface="Arial" panose="020B0604020202020204" pitchFamily="34" charset="0"/>
              <a:buChar char="•"/>
            </a:pPr>
            <a:r>
              <a:rPr lang="en-US" altLang="en-US" sz="2400" dirty="0"/>
              <a:t>How might you/your team/your </a:t>
            </a:r>
            <a:r>
              <a:rPr lang="en-US" altLang="en-US" sz="2400" dirty="0" err="1"/>
              <a:t>organisation</a:t>
            </a:r>
            <a:r>
              <a:rPr lang="en-US" altLang="en-US" sz="2400" dirty="0"/>
              <a:t> use or develop the use of the Secure Base model?</a:t>
            </a:r>
          </a:p>
          <a:p>
            <a:pPr>
              <a:buClr>
                <a:srgbClr val="336699"/>
              </a:buClr>
              <a:buFont typeface="Arial" panose="020B0604020202020204" pitchFamily="34" charset="0"/>
              <a:buChar char="•"/>
            </a:pPr>
            <a:endParaRPr lang="en-GB" altLang="en-US" sz="2400" dirty="0"/>
          </a:p>
          <a:p>
            <a:pPr>
              <a:buClr>
                <a:srgbClr val="336699"/>
              </a:buClr>
              <a:buFont typeface="Arial" panose="020B0604020202020204" pitchFamily="34" charset="0"/>
              <a:buChar char="•"/>
            </a:pPr>
            <a:r>
              <a:rPr lang="en-US" altLang="en-US" sz="2400" dirty="0"/>
              <a:t>List the next steps that you would need to take to achieve this</a:t>
            </a:r>
            <a:endParaRPr lang="en-GB" altLang="en-US" sz="2400" dirty="0"/>
          </a:p>
          <a:p>
            <a:endParaRPr lang="en-GB" altLang="en-US" sz="2400" dirty="0"/>
          </a:p>
        </p:txBody>
      </p:sp>
      <p:pic>
        <p:nvPicPr>
          <p:cNvPr id="3379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2308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dirty="0"/>
              <a:t>Additional resources</a:t>
            </a:r>
            <a:endParaRPr lang="en-GB" altLang="en-US" sz="3200" dirty="0"/>
          </a:p>
        </p:txBody>
      </p:sp>
      <p:sp>
        <p:nvSpPr>
          <p:cNvPr id="33795" name="Content Placeholder 2"/>
          <p:cNvSpPr>
            <a:spLocks noGrp="1"/>
          </p:cNvSpPr>
          <p:nvPr>
            <p:ph sz="half" idx="1"/>
          </p:nvPr>
        </p:nvSpPr>
        <p:spPr>
          <a:xfrm>
            <a:off x="446809" y="1335953"/>
            <a:ext cx="8229600" cy="4690918"/>
          </a:xfrm>
        </p:spPr>
        <p:txBody>
          <a:bodyPr/>
          <a:lstStyle/>
          <a:p>
            <a:pPr marL="0" indent="0">
              <a:lnSpc>
                <a:spcPct val="150000"/>
              </a:lnSpc>
              <a:buClr>
                <a:srgbClr val="336699"/>
              </a:buClr>
              <a:buNone/>
            </a:pPr>
            <a:endParaRPr lang="en-US" altLang="en-US" sz="2400" dirty="0"/>
          </a:p>
          <a:p>
            <a:pPr>
              <a:spcBef>
                <a:spcPts val="0"/>
              </a:spcBef>
              <a:buClr>
                <a:srgbClr val="336699"/>
              </a:buClr>
              <a:buFont typeface="Arial" panose="020B0604020202020204" pitchFamily="34" charset="0"/>
              <a:buChar char="•"/>
            </a:pPr>
            <a:r>
              <a:rPr lang="en-GB" altLang="en-US" sz="2400" dirty="0"/>
              <a:t>Schofield, G and Beek, M (2006) </a:t>
            </a:r>
            <a:r>
              <a:rPr lang="en-GB" altLang="en-US" sz="2400" i="1" dirty="0"/>
              <a:t>Attachment Handbook for foster care and adoption, London: BAAF.</a:t>
            </a:r>
          </a:p>
          <a:p>
            <a:pPr>
              <a:spcBef>
                <a:spcPts val="0"/>
              </a:spcBef>
              <a:buClr>
                <a:srgbClr val="336699"/>
              </a:buClr>
              <a:buFont typeface="Arial" panose="020B0604020202020204" pitchFamily="34" charset="0"/>
              <a:buChar char="•"/>
            </a:pPr>
            <a:endParaRPr lang="en-GB" altLang="en-US" sz="2400" i="1" dirty="0"/>
          </a:p>
          <a:p>
            <a:pPr>
              <a:buClr>
                <a:srgbClr val="336699"/>
              </a:buClr>
              <a:buFont typeface="Arial" panose="020B0604020202020204" pitchFamily="34" charset="0"/>
              <a:buChar char="•"/>
            </a:pPr>
            <a:r>
              <a:rPr lang="en-GB" altLang="en-US" sz="2400" dirty="0"/>
              <a:t>Schofield, G and Beek, M (2014) </a:t>
            </a:r>
            <a:r>
              <a:rPr lang="en-GB" altLang="en-US" sz="2400" i="1" dirty="0"/>
              <a:t>The Secure Base model: promoting attachment and resilience in foster care and adoption, London: BAAF.</a:t>
            </a:r>
          </a:p>
          <a:p>
            <a:pPr>
              <a:buClr>
                <a:srgbClr val="336699"/>
              </a:buClr>
              <a:buFont typeface="Arial" panose="020B0604020202020204" pitchFamily="34" charset="0"/>
              <a:buChar char="•"/>
            </a:pPr>
            <a:endParaRPr lang="en-GB" altLang="en-US" sz="2400" i="1" dirty="0"/>
          </a:p>
          <a:p>
            <a:pPr>
              <a:buClr>
                <a:srgbClr val="336699"/>
              </a:buClr>
              <a:buFont typeface="Arial" panose="020B0604020202020204" pitchFamily="34" charset="0"/>
              <a:buChar char="•"/>
            </a:pPr>
            <a:r>
              <a:rPr lang="en-GB" altLang="en-US" sz="2400" dirty="0"/>
              <a:t>Schofield, G and Beek, M (2014) </a:t>
            </a:r>
            <a:r>
              <a:rPr lang="en-GB" altLang="en-US" sz="2400" i="1" dirty="0"/>
              <a:t>Promoting attachment and resilience: a guide for </a:t>
            </a:r>
            <a:r>
              <a:rPr lang="en-GB" altLang="en-US" sz="2400" i="1" dirty="0" err="1"/>
              <a:t>fostrer</a:t>
            </a:r>
            <a:r>
              <a:rPr lang="en-GB" altLang="en-US" sz="2400" i="1" dirty="0"/>
              <a:t> cares and adopters on using the Secure base model, London: BAAF.</a:t>
            </a:r>
            <a:endParaRPr lang="en-GB" altLang="en-US" sz="2400" dirty="0"/>
          </a:p>
          <a:p>
            <a:pPr marL="0" indent="0">
              <a:buNone/>
            </a:pPr>
            <a:endParaRPr lang="en-GB" altLang="en-US" sz="2400" dirty="0"/>
          </a:p>
          <a:p>
            <a:endParaRPr lang="en-GB" altLang="en-US" sz="2400" dirty="0"/>
          </a:p>
        </p:txBody>
      </p:sp>
      <p:pic>
        <p:nvPicPr>
          <p:cNvPr id="3379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74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76263" y="333375"/>
            <a:ext cx="8104187" cy="5199063"/>
          </a:xfrm>
        </p:spPr>
      </p:pic>
      <p:pic>
        <p:nvPicPr>
          <p:cNvPr id="20483"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20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635375" y="6165850"/>
            <a:ext cx="2047875" cy="547688"/>
          </a:xfrm>
        </p:spPr>
      </p:pic>
      <p:pic>
        <p:nvPicPr>
          <p:cNvPr id="1843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98463"/>
            <a:ext cx="6453187"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496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a:t>Therapeutic caregiving might involve:</a:t>
            </a:r>
            <a:br>
              <a:rPr lang="en-GB" altLang="en-US" sz="3200"/>
            </a:br>
            <a:endParaRPr lang="en-GB" altLang="en-US" sz="3200"/>
          </a:p>
        </p:txBody>
      </p:sp>
      <p:sp>
        <p:nvSpPr>
          <p:cNvPr id="22531" name="Content Placeholder 2"/>
          <p:cNvSpPr>
            <a:spLocks noGrp="1"/>
          </p:cNvSpPr>
          <p:nvPr>
            <p:ph sz="half" idx="1"/>
          </p:nvPr>
        </p:nvSpPr>
        <p:spPr>
          <a:xfrm>
            <a:off x="528638" y="1430338"/>
            <a:ext cx="6911975" cy="4525962"/>
          </a:xfrm>
        </p:spPr>
        <p:txBody>
          <a:bodyPr/>
          <a:lstStyle/>
          <a:p>
            <a:pPr marL="0" indent="0">
              <a:lnSpc>
                <a:spcPct val="150000"/>
              </a:lnSpc>
              <a:buClr>
                <a:srgbClr val="336699"/>
              </a:buClr>
              <a:buFont typeface="Wingdings" panose="05000000000000000000" pitchFamily="2" charset="2"/>
              <a:buNone/>
              <a:defRPr/>
            </a:pPr>
            <a:endParaRPr lang="en-US" altLang="en-US" sz="2400" dirty="0"/>
          </a:p>
          <a:p>
            <a:pPr>
              <a:lnSpc>
                <a:spcPct val="150000"/>
              </a:lnSpc>
              <a:buClr>
                <a:srgbClr val="336699"/>
              </a:buClr>
              <a:buFont typeface="Arial" panose="020B0604020202020204" pitchFamily="34" charset="0"/>
              <a:buChar char="•"/>
              <a:defRPr/>
            </a:pPr>
            <a:r>
              <a:rPr lang="en-US" altLang="en-US" sz="2400" dirty="0"/>
              <a:t>Thinking differently</a:t>
            </a:r>
            <a:endParaRPr lang="en-GB" altLang="en-US" sz="2400" dirty="0"/>
          </a:p>
          <a:p>
            <a:pPr>
              <a:lnSpc>
                <a:spcPct val="150000"/>
              </a:lnSpc>
              <a:buClr>
                <a:srgbClr val="336699"/>
              </a:buClr>
              <a:buFont typeface="Arial" panose="020B0604020202020204" pitchFamily="34" charset="0"/>
              <a:buChar char="•"/>
              <a:defRPr/>
            </a:pPr>
            <a:r>
              <a:rPr lang="en-US" altLang="en-US" sz="2400" dirty="0"/>
              <a:t>Doing differently</a:t>
            </a:r>
            <a:endParaRPr lang="en-GB" altLang="en-US" sz="2400" dirty="0"/>
          </a:p>
          <a:p>
            <a:pPr>
              <a:lnSpc>
                <a:spcPct val="150000"/>
              </a:lnSpc>
              <a:buClr>
                <a:srgbClr val="336699"/>
              </a:buClr>
              <a:buFont typeface="Arial" panose="020B0604020202020204" pitchFamily="34" charset="0"/>
              <a:buChar char="•"/>
              <a:defRPr/>
            </a:pPr>
            <a:r>
              <a:rPr lang="en-US" altLang="en-US" sz="2400" dirty="0"/>
              <a:t>Being persistent</a:t>
            </a:r>
            <a:endParaRPr lang="en-GB" altLang="en-US" sz="2400" dirty="0"/>
          </a:p>
          <a:p>
            <a:pPr>
              <a:lnSpc>
                <a:spcPct val="150000"/>
              </a:lnSpc>
              <a:buClr>
                <a:srgbClr val="336699"/>
              </a:buClr>
              <a:buFont typeface="Arial" panose="020B0604020202020204" pitchFamily="34" charset="0"/>
              <a:buChar char="•"/>
              <a:defRPr/>
            </a:pPr>
            <a:r>
              <a:rPr lang="en-US" altLang="en-US" sz="2400" dirty="0"/>
              <a:t>Trying different approaches</a:t>
            </a:r>
            <a:endParaRPr lang="en-GB" altLang="en-US" sz="2400" dirty="0"/>
          </a:p>
          <a:p>
            <a:pPr>
              <a:lnSpc>
                <a:spcPct val="150000"/>
              </a:lnSpc>
              <a:buClr>
                <a:srgbClr val="336699"/>
              </a:buClr>
              <a:buFont typeface="Arial" panose="020B0604020202020204" pitchFamily="34" charset="0"/>
              <a:buChar char="•"/>
              <a:defRPr/>
            </a:pPr>
            <a:endParaRPr lang="en-GB" altLang="en-US" sz="2400" dirty="0"/>
          </a:p>
        </p:txBody>
      </p:sp>
      <p:pic>
        <p:nvPicPr>
          <p:cNvPr id="21508"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33499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055FC5F00BB9468DF6F2FF66D18640" ma:contentTypeVersion="13" ma:contentTypeDescription="Create a new document." ma:contentTypeScope="" ma:versionID="786a876b4a7cfafcd3aca3db8302f032">
  <xsd:schema xmlns:xsd="http://www.w3.org/2001/XMLSchema" xmlns:xs="http://www.w3.org/2001/XMLSchema" xmlns:p="http://schemas.microsoft.com/office/2006/metadata/properties" xmlns:ns3="5ab10d92-06ec-4a27-b10f-74d66451dbdd" xmlns:ns4="521d9a2d-57e8-4630-951d-a7826a0963a2" targetNamespace="http://schemas.microsoft.com/office/2006/metadata/properties" ma:root="true" ma:fieldsID="22f99a7b5d4aa7e0559e4e8879aaa94f" ns3:_="" ns4:_="">
    <xsd:import namespace="5ab10d92-06ec-4a27-b10f-74d66451dbdd"/>
    <xsd:import namespace="521d9a2d-57e8-4630-951d-a7826a0963a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b10d92-06ec-4a27-b10f-74d66451db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1d9a2d-57e8-4630-951d-a7826a0963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AEFF1D-2DFB-4064-BB15-76ADB14236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b10d92-06ec-4a27-b10f-74d66451dbdd"/>
    <ds:schemaRef ds:uri="521d9a2d-57e8-4630-951d-a7826a0963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326F2A-0EB3-4B9A-99F3-00817307E8E6}">
  <ds:schemaRefs>
    <ds:schemaRef ds:uri="http://schemas.microsoft.com/sharepoint/v3/contenttype/forms"/>
  </ds:schemaRefs>
</ds:datastoreItem>
</file>

<file path=customXml/itemProps3.xml><?xml version="1.0" encoding="utf-8"?>
<ds:datastoreItem xmlns:ds="http://schemas.openxmlformats.org/officeDocument/2006/customXml" ds:itemID="{CCB7389A-1792-4611-B4B4-524EB4D0214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42</TotalTime>
  <Words>2540</Words>
  <Application>Microsoft Office PowerPoint</Application>
  <PresentationFormat>On-screen Show (4:3)</PresentationFormat>
  <Paragraphs>209</Paragraphs>
  <Slides>63</Slides>
  <Notes>0</Notes>
  <HiddenSlides>0</HiddenSlides>
  <MMClips>0</MMClips>
  <ScaleCrop>false</ScaleCrop>
  <HeadingPairs>
    <vt:vector size="6" baseType="variant">
      <vt:variant>
        <vt:lpstr>Fonts Used</vt:lpstr>
      </vt:variant>
      <vt:variant>
        <vt:i4>2</vt:i4>
      </vt:variant>
      <vt:variant>
        <vt:lpstr>Theme</vt:lpstr>
      </vt:variant>
      <vt:variant>
        <vt:i4>24</vt:i4>
      </vt:variant>
      <vt:variant>
        <vt:lpstr>Slide Titles</vt:lpstr>
      </vt:variant>
      <vt:variant>
        <vt:i4>63</vt:i4>
      </vt:variant>
    </vt:vector>
  </HeadingPairs>
  <TitlesOfParts>
    <vt:vector size="89" baseType="lpstr">
      <vt:lpstr>Arial</vt:lpstr>
      <vt:lpstr>Wingdings</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Aims of the session</vt:lpstr>
      <vt:lpstr>What is the Secure Base model?</vt:lpstr>
      <vt:lpstr>Who can use the Secure Base model? </vt:lpstr>
      <vt:lpstr>PowerPoint Presentation</vt:lpstr>
      <vt:lpstr>Caregiving dimensions that promote security and resilience </vt:lpstr>
      <vt:lpstr>Why are secure base relationships important? </vt:lpstr>
      <vt:lpstr>PowerPoint Presentation</vt:lpstr>
      <vt:lpstr>PowerPoint Presentation</vt:lpstr>
      <vt:lpstr>Therapeutic caregiving might involve: </vt:lpstr>
      <vt:lpstr>PowerPoint Presentation</vt:lpstr>
      <vt:lpstr>Behaviour that suggests lack of trust  </vt:lpstr>
      <vt:lpstr>Availability: caregiver thinking </vt:lpstr>
      <vt:lpstr>Availability – caregiver behaviour </vt:lpstr>
      <vt:lpstr>Being alert to the needs and signals of a small baby </vt:lpstr>
      <vt:lpstr>Helping a child to trust in the caregiver’s availability when they are apart  </vt:lpstr>
      <vt:lpstr>Demonstrating availability to teenagers</vt:lpstr>
      <vt:lpstr>Availability: child thinking and feeling </vt:lpstr>
      <vt:lpstr>PowerPoint Presentation</vt:lpstr>
      <vt:lpstr>PowerPoint Presentation</vt:lpstr>
      <vt:lpstr>PowerPoint Presentation</vt:lpstr>
      <vt:lpstr>Children’s needs and behaviour when feelings cannot be managed </vt:lpstr>
      <vt:lpstr>Sensitivity: caregiver thinking and feeling </vt:lpstr>
      <vt:lpstr>Exercise 2 </vt:lpstr>
      <vt:lpstr>Case examples </vt:lpstr>
      <vt:lpstr>Sensitivity – caregiver behavior </vt:lpstr>
      <vt:lpstr>Using stories to promote empathy </vt:lpstr>
      <vt:lpstr>Using an experiences book </vt:lpstr>
      <vt:lpstr>The worry jar </vt:lpstr>
      <vt:lpstr>Sensitivity: child thinking and feeling</vt:lpstr>
      <vt:lpstr>PowerPoint Presentation</vt:lpstr>
      <vt:lpstr>PowerPoint Presentation</vt:lpstr>
      <vt:lpstr>Children with low self-esteem    </vt:lpstr>
      <vt:lpstr>Acceptance: caregiver thinking and feeling </vt:lpstr>
      <vt:lpstr>Acceptance – caregiving behaviour </vt:lpstr>
      <vt:lpstr>Offering targeted praise</vt:lpstr>
      <vt:lpstr>Building self-esteem through activities </vt:lpstr>
      <vt:lpstr>Acceptance</vt:lpstr>
      <vt:lpstr>Case studies </vt:lpstr>
      <vt:lpstr>Acceptance: child thinking and feeling </vt:lpstr>
      <vt:lpstr>PowerPoint Presentation</vt:lpstr>
      <vt:lpstr>PowerPoint Presentation</vt:lpstr>
      <vt:lpstr>PowerPoint Presentation</vt:lpstr>
      <vt:lpstr>Why do some children find it hard to  co-operate? </vt:lpstr>
      <vt:lpstr>Co-operation: caregiver behaviour</vt:lpstr>
      <vt:lpstr>Attending </vt:lpstr>
      <vt:lpstr>Helping an oppositional child to feel effective </vt:lpstr>
      <vt:lpstr>Using fun to achieve co-operation </vt:lpstr>
      <vt:lpstr>Helping children to feel effective/ be co-operative </vt:lpstr>
      <vt:lpstr>Co-operation: child thinking and feeling</vt:lpstr>
      <vt:lpstr>PowerPoint Presentation</vt:lpstr>
      <vt:lpstr>PowerPoint Presentation</vt:lpstr>
      <vt:lpstr>Family membership </vt:lpstr>
      <vt:lpstr>Family membership: caregiver thinking and feeling </vt:lpstr>
      <vt:lpstr>Family membership: caregiver behaviour </vt:lpstr>
      <vt:lpstr>Foster family membership </vt:lpstr>
      <vt:lpstr>Birth family membership </vt:lpstr>
      <vt:lpstr>Comfortable contact </vt:lpstr>
      <vt:lpstr>Family membership: child thinking  and feeling </vt:lpstr>
      <vt:lpstr>PowerPoint Presentation</vt:lpstr>
      <vt:lpstr>Using the Secure Base model </vt:lpstr>
      <vt:lpstr>Secure Base website</vt:lpstr>
      <vt:lpstr>Using the Secure Base model</vt:lpstr>
      <vt:lpstr>Additional resources</vt:lpstr>
    </vt:vector>
  </TitlesOfParts>
  <Company>University of East Anglia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Aims of the session</dc:title>
  <dc:creator>Mary Beek (SWK)</dc:creator>
  <cp:lastModifiedBy>Carly Dean (FPS-SSF - Staff)</cp:lastModifiedBy>
  <cp:revision>8</cp:revision>
  <dcterms:created xsi:type="dcterms:W3CDTF">2016-12-19T12:25:47Z</dcterms:created>
  <dcterms:modified xsi:type="dcterms:W3CDTF">2021-04-21T09:50:01Z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0x0101009F055FC5F00BB9468DF6F2FF66D18640</vt:lpwstr>
  </property>
</Properties>
</file>