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slide" id="{117E6509-53F8-BE46-93AA-E379F5250AEF}">
          <p14:sldIdLst/>
        </p14:section>
        <p14:section name="slides" id="{29E9BA9E-451C-7D47-BFAC-EB84BC422EE6}">
          <p14:sldIdLst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A"/>
    <a:srgbClr val="297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1304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739588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000"/>
              </a:lnSpc>
              <a:defRPr sz="2800" b="1">
                <a:solidFill>
                  <a:srgbClr val="007D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05979"/>
            <a:ext cx="15547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91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4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8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6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614886"/>
            <a:ext cx="64135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63" y="4562510"/>
            <a:ext cx="1632723" cy="42265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4470012"/>
            <a:ext cx="8229600" cy="0"/>
          </a:xfrm>
          <a:prstGeom prst="line">
            <a:avLst/>
          </a:prstGeom>
          <a:ln>
            <a:solidFill>
              <a:srgbClr val="297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C963-9ECF-294E-9BD2-6BAA04B79FF7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DBA"/>
                </a:solidFill>
              </a:rPr>
              <a:t>The Secure Base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131659"/>
            <a:ext cx="3200400" cy="3021319"/>
          </a:xfrm>
        </p:spPr>
      </p:pic>
      <p:sp>
        <p:nvSpPr>
          <p:cNvPr id="3" name="Rounded Rectangle 2"/>
          <p:cNvSpPr/>
          <p:nvPr/>
        </p:nvSpPr>
        <p:spPr>
          <a:xfrm>
            <a:off x="4041584" y="807136"/>
            <a:ext cx="1060704" cy="557784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900" b="1" dirty="0"/>
              <a:t>AVAILABILITY</a:t>
            </a:r>
          </a:p>
          <a:p>
            <a:pPr algn="ctr"/>
            <a:r>
              <a:rPr lang="en-GB" sz="900" b="1" dirty="0"/>
              <a:t>helping the child to trust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5657" y="2089786"/>
            <a:ext cx="1385279" cy="57063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900" b="1" dirty="0"/>
              <a:t>FAMILY MEMBERSHIP</a:t>
            </a:r>
          </a:p>
          <a:p>
            <a:pPr algn="ctr"/>
            <a:r>
              <a:rPr lang="en-GB" sz="900" b="1" dirty="0"/>
              <a:t>helping the child </a:t>
            </a:r>
            <a:br>
              <a:rPr lang="en-GB" sz="900" b="1" dirty="0"/>
            </a:br>
            <a:r>
              <a:rPr lang="en-GB" sz="900" b="1" dirty="0"/>
              <a:t>to belong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83507" y="2089788"/>
            <a:ext cx="1296162" cy="570628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900" b="1" dirty="0"/>
              <a:t>SENSITIVITY</a:t>
            </a:r>
          </a:p>
          <a:p>
            <a:pPr algn="ctr"/>
            <a:r>
              <a:rPr lang="en-GB" sz="900" b="1" dirty="0"/>
              <a:t>helping the child </a:t>
            </a:r>
            <a:br>
              <a:rPr lang="en-GB" sz="900" b="1" dirty="0"/>
            </a:br>
            <a:r>
              <a:rPr lang="en-GB" sz="900" b="1" dirty="0"/>
              <a:t>to manage feelings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9331" y="3866869"/>
            <a:ext cx="1310428" cy="48294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900" b="1" dirty="0"/>
              <a:t>ACCEPTANCE</a:t>
            </a:r>
          </a:p>
          <a:p>
            <a:pPr algn="ctr"/>
            <a:r>
              <a:rPr lang="en-GB" sz="900" b="1" dirty="0"/>
              <a:t>building the child’s self-esteem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3866868"/>
            <a:ext cx="1250353" cy="48294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900" b="1" dirty="0"/>
              <a:t>CO-OPERATION</a:t>
            </a:r>
          </a:p>
          <a:p>
            <a:pPr algn="ctr"/>
            <a:r>
              <a:rPr lang="en-GB" sz="900" b="1" dirty="0"/>
              <a:t>helping the child </a:t>
            </a:r>
            <a:br>
              <a:rPr lang="en-GB" sz="900" b="1" dirty="0"/>
            </a:br>
            <a:r>
              <a:rPr lang="en-GB" sz="900" b="1" dirty="0"/>
              <a:t>to feel effective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7562" y="2495550"/>
            <a:ext cx="11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DBA"/>
                </a:solidFill>
              </a:rPr>
              <a:t>SECURE</a:t>
            </a:r>
          </a:p>
          <a:p>
            <a:pPr algn="ctr"/>
            <a:r>
              <a:rPr lang="en-GB" b="1" dirty="0">
                <a:solidFill>
                  <a:srgbClr val="007DBA"/>
                </a:solidFill>
              </a:rPr>
              <a:t>BASE</a:t>
            </a:r>
            <a:endParaRPr lang="en-US" b="1" dirty="0">
              <a:solidFill>
                <a:srgbClr val="007DB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D1138-B4EB-DEC9-85D8-0A5DB8A651CE}"/>
              </a:ext>
            </a:extLst>
          </p:cNvPr>
          <p:cNvSpPr txBox="1"/>
          <p:nvPr/>
        </p:nvSpPr>
        <p:spPr>
          <a:xfrm>
            <a:off x="2971801" y="4652682"/>
            <a:ext cx="3710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Gillian Schofield and Mary Beek</a:t>
            </a:r>
          </a:p>
        </p:txBody>
      </p:sp>
    </p:spTree>
    <p:extLst>
      <p:ext uri="{BB962C8B-B14F-4D97-AF65-F5344CB8AC3E}">
        <p14:creationId xmlns:p14="http://schemas.microsoft.com/office/powerpoint/2010/main" val="362720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/>
              <a:t>The caregiving cycle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92" y="1310480"/>
            <a:ext cx="3617908" cy="26636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5235" y="971550"/>
            <a:ext cx="1313531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2345205"/>
            <a:ext cx="1385684" cy="63126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thinking </a:t>
            </a:r>
            <a:br>
              <a:rPr lang="en-GB" sz="1200" b="1" dirty="0"/>
            </a:br>
            <a:r>
              <a:rPr lang="en-GB" sz="1200" b="1" dirty="0"/>
              <a:t>and feeling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07709" y="2345205"/>
            <a:ext cx="1236950" cy="631261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Caregiver’s </a:t>
            </a:r>
            <a:br>
              <a:rPr lang="en-GB" sz="1200" b="1" dirty="0">
                <a:solidFill>
                  <a:srgbClr val="007DBA"/>
                </a:solidFill>
              </a:rPr>
            </a:br>
            <a:r>
              <a:rPr lang="en-GB" sz="1200" b="1" dirty="0">
                <a:solidFill>
                  <a:srgbClr val="007DBA"/>
                </a:solidFill>
              </a:rPr>
              <a:t>thinking and </a:t>
            </a:r>
            <a:br>
              <a:rPr lang="en-GB" sz="1200" b="1" dirty="0">
                <a:solidFill>
                  <a:srgbClr val="007DBA"/>
                </a:solidFill>
              </a:rPr>
            </a:br>
            <a:r>
              <a:rPr lang="en-GB" sz="1200" b="1" dirty="0">
                <a:solidFill>
                  <a:srgbClr val="007DBA"/>
                </a:solidFill>
              </a:rPr>
              <a:t>feeling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84886" y="3562350"/>
            <a:ext cx="1213920" cy="689056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Caregiving</a:t>
            </a:r>
            <a:br>
              <a:rPr lang="en-GB" sz="1200" b="1" dirty="0">
                <a:solidFill>
                  <a:srgbClr val="007DBA"/>
                </a:solidFill>
              </a:rPr>
            </a:br>
            <a:r>
              <a:rPr lang="en-GB" sz="1200" b="1" dirty="0">
                <a:solidFill>
                  <a:srgbClr val="007DBA"/>
                </a:solidFill>
              </a:rPr>
              <a:t>behaviour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830" y="2266950"/>
            <a:ext cx="227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Child’s</a:t>
            </a:r>
          </a:p>
          <a:p>
            <a:pPr algn="ctr"/>
            <a:r>
              <a:rPr lang="en-GB" sz="2400" b="1" dirty="0"/>
              <a:t>development</a:t>
            </a:r>
            <a:endParaRPr lang="en-US" sz="2400" b="1" dirty="0">
              <a:solidFill>
                <a:srgbClr val="007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/>
              <a:t>Availability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2" y="1106488"/>
            <a:ext cx="3465508" cy="2701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5235" y="938265"/>
            <a:ext cx="1313531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33052" y="1885103"/>
            <a:ext cx="1732647" cy="121042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/>
              <a:t>I matter, I am safe</a:t>
            </a:r>
          </a:p>
          <a:p>
            <a:pPr algn="ctr">
              <a:spcAft>
                <a:spcPts val="600"/>
              </a:spcAft>
            </a:pPr>
            <a:r>
              <a:rPr lang="en-GB" sz="1200" b="1" dirty="0"/>
              <a:t>I can explore and return for help</a:t>
            </a:r>
          </a:p>
          <a:p>
            <a:pPr algn="ctr">
              <a:spcAft>
                <a:spcPts val="600"/>
              </a:spcAft>
            </a:pPr>
            <a:r>
              <a:rPr lang="en-GB" sz="1200" b="1" dirty="0"/>
              <a:t>Other people can </a:t>
            </a:r>
            <a:br>
              <a:rPr lang="en-GB" sz="1200" b="1" dirty="0"/>
            </a:br>
            <a:r>
              <a:rPr lang="en-GB" sz="1200" b="1" dirty="0"/>
              <a:t>be trusted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5000" y="1885103"/>
            <a:ext cx="1845605" cy="1210429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What does this child expect from adults?</a:t>
            </a:r>
          </a:p>
          <a:p>
            <a:pPr algn="ctr"/>
            <a:r>
              <a:rPr lang="en-GB" sz="1200" b="1" dirty="0">
                <a:solidFill>
                  <a:srgbClr val="007DBA"/>
                </a:solidFill>
              </a:rPr>
              <a:t>How can I show this child that I will not let them down?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03454" y="3168287"/>
            <a:ext cx="1620602" cy="1128312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Alert to child’s </a:t>
            </a:r>
            <a:br>
              <a:rPr lang="en-GB" sz="1200" b="1" dirty="0">
                <a:solidFill>
                  <a:srgbClr val="007DBA"/>
                </a:solidFill>
              </a:rPr>
            </a:br>
            <a:r>
              <a:rPr lang="en-GB" sz="1200" b="1" dirty="0">
                <a:solidFill>
                  <a:srgbClr val="007DBA"/>
                </a:solidFill>
              </a:rPr>
              <a:t>needs/signals</a:t>
            </a:r>
          </a:p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Verbal and non-verbal messages of availability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6984" y="2081758"/>
            <a:ext cx="227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Helping the child to 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3052" y="1063935"/>
            <a:ext cx="135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Child </a:t>
            </a:r>
          </a:p>
          <a:p>
            <a:r>
              <a:rPr lang="en-GB" sz="1400" b="1" dirty="0"/>
              <a:t>thinking/</a:t>
            </a:r>
          </a:p>
          <a:p>
            <a:r>
              <a:rPr lang="en-GB" sz="1400" b="1" dirty="0"/>
              <a:t>feeling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9324" y="3824480"/>
            <a:ext cx="15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Caregiving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068813"/>
            <a:ext cx="117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Caregiver</a:t>
            </a:r>
          </a:p>
          <a:p>
            <a:pPr algn="r"/>
            <a:r>
              <a:rPr lang="en-GB" sz="1400" b="1" dirty="0"/>
              <a:t>thinking/</a:t>
            </a:r>
          </a:p>
          <a:p>
            <a:pPr algn="r"/>
            <a:r>
              <a:rPr lang="en-GB" sz="1400" b="1" dirty="0"/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350607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/>
              <a:t>Sensitivity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2" y="1106488"/>
            <a:ext cx="3465508" cy="2701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5081" y="938265"/>
            <a:ext cx="1313531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29556" y="1885103"/>
            <a:ext cx="1927092" cy="121042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/>
              <a:t>My feelings make sense and can be managed</a:t>
            </a:r>
          </a:p>
          <a:p>
            <a:pPr algn="ctr"/>
            <a:r>
              <a:rPr lang="en-GB" sz="1200" b="1" dirty="0"/>
              <a:t>Other people have thoughts and feelings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1885103"/>
            <a:ext cx="1845605" cy="1210429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What might this child be thinking and feeling?</a:t>
            </a:r>
          </a:p>
          <a:p>
            <a:pPr algn="ctr"/>
            <a:r>
              <a:rPr lang="en-GB" sz="1200" b="1" dirty="0">
                <a:solidFill>
                  <a:srgbClr val="007DBA"/>
                </a:solidFill>
              </a:rPr>
              <a:t>How does this child make </a:t>
            </a:r>
            <a:r>
              <a:rPr lang="en-GB" sz="1200" b="1">
                <a:solidFill>
                  <a:srgbClr val="007DBA"/>
                </a:solidFill>
              </a:rPr>
              <a:t>me feel?</a:t>
            </a:r>
            <a:endParaRPr lang="en-GB" sz="1200" b="1" dirty="0">
              <a:solidFill>
                <a:srgbClr val="007DBA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1545" y="3168287"/>
            <a:ext cx="1620602" cy="1128312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Helping the child to understand, express and manage feelings appropriately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594" y="1885950"/>
            <a:ext cx="25665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Helping the child to manage feelings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1063935"/>
            <a:ext cx="135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Child </a:t>
            </a:r>
          </a:p>
          <a:p>
            <a:r>
              <a:rPr lang="en-GB" sz="1400" b="1" dirty="0"/>
              <a:t>thinking/</a:t>
            </a:r>
          </a:p>
          <a:p>
            <a:r>
              <a:rPr lang="en-GB" sz="1400" b="1" dirty="0"/>
              <a:t>feeling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9324" y="3824480"/>
            <a:ext cx="15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Caregiving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1068813"/>
            <a:ext cx="117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Caregiver</a:t>
            </a:r>
          </a:p>
          <a:p>
            <a:pPr algn="r"/>
            <a:r>
              <a:rPr lang="en-GB" sz="1400" b="1" dirty="0"/>
              <a:t>thinking/</a:t>
            </a:r>
          </a:p>
          <a:p>
            <a:pPr algn="r"/>
            <a:r>
              <a:rPr lang="en-GB" sz="1400" b="1" dirty="0"/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233395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/>
              <a:t>Acceptance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2" y="1106488"/>
            <a:ext cx="3465508" cy="2701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5081" y="938265"/>
            <a:ext cx="1313531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9355" y="1885103"/>
            <a:ext cx="1477292" cy="121042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/>
              <a:t>I am accepted </a:t>
            </a:r>
            <a:br>
              <a:rPr lang="en-GB" sz="1200" b="1" dirty="0"/>
            </a:br>
            <a:r>
              <a:rPr lang="en-GB" sz="1200" b="1" dirty="0"/>
              <a:t>and valued for </a:t>
            </a:r>
            <a:br>
              <a:rPr lang="en-GB" sz="1200" b="1" dirty="0"/>
            </a:br>
            <a:r>
              <a:rPr lang="en-GB" sz="1200" b="1" dirty="0"/>
              <a:t>who I am</a:t>
            </a:r>
          </a:p>
          <a:p>
            <a:pPr algn="ctr"/>
            <a:r>
              <a:rPr lang="en-GB" sz="1200" b="1" dirty="0"/>
              <a:t>I do not have to </a:t>
            </a:r>
            <a:br>
              <a:rPr lang="en-GB" sz="1200" b="1" dirty="0"/>
            </a:br>
            <a:r>
              <a:rPr lang="en-GB" sz="1200" b="1" dirty="0"/>
              <a:t>be perfect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1" y="1885103"/>
            <a:ext cx="1732894" cy="1210429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This child needs me to value and accept them</a:t>
            </a:r>
          </a:p>
          <a:p>
            <a:pPr algn="ctr"/>
            <a:r>
              <a:rPr lang="en-GB" sz="1200" b="1" dirty="0">
                <a:solidFill>
                  <a:srgbClr val="007DBA"/>
                </a:solidFill>
              </a:rPr>
              <a:t>I need to value and accept myself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81545" y="3168287"/>
            <a:ext cx="1620602" cy="1128312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Helping the child to feel good about themself and manage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594" y="1885950"/>
            <a:ext cx="25665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Building </a:t>
            </a:r>
            <a:br>
              <a:rPr lang="en-GB" sz="2400" b="1" dirty="0"/>
            </a:br>
            <a:r>
              <a:rPr lang="en-GB" sz="2400" b="1" dirty="0"/>
              <a:t>the child’s </a:t>
            </a:r>
            <a:br>
              <a:rPr lang="en-GB" sz="2400" b="1" dirty="0"/>
            </a:br>
            <a:r>
              <a:rPr lang="en-GB" sz="2400" b="1" dirty="0"/>
              <a:t>self-esteem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063935"/>
            <a:ext cx="135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Child </a:t>
            </a:r>
          </a:p>
          <a:p>
            <a:r>
              <a:rPr lang="en-GB" sz="1400" b="1" dirty="0"/>
              <a:t>thinking/</a:t>
            </a:r>
          </a:p>
          <a:p>
            <a:r>
              <a:rPr lang="en-GB" sz="1400" b="1" dirty="0"/>
              <a:t>feeling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9324" y="3824480"/>
            <a:ext cx="15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Caregiving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068813"/>
            <a:ext cx="117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Caregiver</a:t>
            </a:r>
          </a:p>
          <a:p>
            <a:pPr algn="r"/>
            <a:r>
              <a:rPr lang="en-GB" sz="1400" b="1" dirty="0"/>
              <a:t>thinking/</a:t>
            </a:r>
          </a:p>
          <a:p>
            <a:pPr algn="r"/>
            <a:r>
              <a:rPr lang="en-GB" sz="1400" b="1" dirty="0"/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337135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/>
              <a:t>Co-operation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2" y="1106488"/>
            <a:ext cx="3465508" cy="2701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08004" y="938265"/>
            <a:ext cx="1567685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9355" y="1885103"/>
            <a:ext cx="1477292" cy="121042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/>
              <a:t>I feel effective</a:t>
            </a:r>
          </a:p>
          <a:p>
            <a:pPr algn="ctr">
              <a:spcAft>
                <a:spcPts val="600"/>
              </a:spcAft>
            </a:pPr>
            <a:r>
              <a:rPr lang="en-GB" sz="1200" b="1" dirty="0"/>
              <a:t>I can make choices</a:t>
            </a:r>
          </a:p>
          <a:p>
            <a:pPr algn="ctr">
              <a:spcAft>
                <a:spcPts val="600"/>
              </a:spcAft>
            </a:pPr>
            <a:r>
              <a:rPr lang="en-GB" sz="1200" b="1" dirty="0"/>
              <a:t>I can co-operate </a:t>
            </a:r>
            <a:br>
              <a:rPr lang="en-GB" sz="1200" b="1" dirty="0"/>
            </a:br>
            <a:r>
              <a:rPr lang="en-GB" sz="1200" b="1" dirty="0"/>
              <a:t>with others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1" y="1885103"/>
            <a:ext cx="1732894" cy="1210429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This child needs to feel effective and competent</a:t>
            </a:r>
          </a:p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How can we work together?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81545" y="3168287"/>
            <a:ext cx="1620602" cy="1128312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Promoting competence</a:t>
            </a:r>
          </a:p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Offering choice</a:t>
            </a:r>
          </a:p>
          <a:p>
            <a:pPr algn="ctr">
              <a:spcAft>
                <a:spcPts val="600"/>
              </a:spcAft>
            </a:pPr>
            <a:r>
              <a:rPr lang="en-GB" sz="1200" b="1" dirty="0">
                <a:solidFill>
                  <a:srgbClr val="007DBA"/>
                </a:solidFill>
              </a:rPr>
              <a:t>Negotiating within firm boundaries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594" y="1846266"/>
            <a:ext cx="25665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Helping the child to feel effective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063935"/>
            <a:ext cx="135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Child </a:t>
            </a:r>
          </a:p>
          <a:p>
            <a:r>
              <a:rPr lang="en-GB" sz="1400" b="1" dirty="0"/>
              <a:t>thinking/</a:t>
            </a:r>
          </a:p>
          <a:p>
            <a:r>
              <a:rPr lang="en-GB" sz="1400" b="1" dirty="0"/>
              <a:t>feeling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9324" y="3824480"/>
            <a:ext cx="15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Caregiving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1068813"/>
            <a:ext cx="117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Caregiver</a:t>
            </a:r>
          </a:p>
          <a:p>
            <a:pPr algn="r"/>
            <a:r>
              <a:rPr lang="en-GB" sz="1400" b="1" dirty="0"/>
              <a:t>thinking/</a:t>
            </a:r>
          </a:p>
          <a:p>
            <a:pPr algn="r"/>
            <a:r>
              <a:rPr lang="en-GB" sz="1400" b="1" dirty="0"/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44955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/>
              <a:t>Family membership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2" y="1106488"/>
            <a:ext cx="3465508" cy="2701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08004" y="938265"/>
            <a:ext cx="1567685" cy="65703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/>
              <a:t>Child’s needs </a:t>
            </a:r>
            <a:br>
              <a:rPr lang="en-GB" sz="1200" b="1" dirty="0"/>
            </a:br>
            <a:r>
              <a:rPr lang="en-GB" sz="1200" b="1" dirty="0"/>
              <a:t>and behaviour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9354" y="1885103"/>
            <a:ext cx="1686749" cy="1210429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/>
              <a:t>I have a sense of belonging</a:t>
            </a:r>
          </a:p>
          <a:p>
            <a:pPr algn="ctr">
              <a:spcAft>
                <a:spcPts val="600"/>
              </a:spcAft>
            </a:pPr>
            <a:r>
              <a:rPr lang="en-GB" sz="1200" b="1" dirty="0"/>
              <a:t>I can feel connected to more than one family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1" y="1885103"/>
            <a:ext cx="1732894" cy="1210429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This child is part of my family and also connected to their birth family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81545" y="3168287"/>
            <a:ext cx="1620602" cy="1128312"/>
          </a:xfrm>
          <a:prstGeom prst="roundRect">
            <a:avLst/>
          </a:prstGeom>
          <a:noFill/>
          <a:ln w="19050" cmpd="sng">
            <a:solidFill>
              <a:srgbClr val="007D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1200" b="1" dirty="0">
                <a:solidFill>
                  <a:srgbClr val="007DBA"/>
                </a:solidFill>
              </a:rPr>
              <a:t>Verbal and non-verbal messages of connection to both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594" y="1846266"/>
            <a:ext cx="256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Helping the child to belong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063935"/>
            <a:ext cx="135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Child </a:t>
            </a:r>
          </a:p>
          <a:p>
            <a:r>
              <a:rPr lang="en-GB" sz="1400" b="1" dirty="0"/>
              <a:t>thinking/</a:t>
            </a:r>
          </a:p>
          <a:p>
            <a:r>
              <a:rPr lang="en-GB" sz="1400" b="1" dirty="0"/>
              <a:t>feeling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9324" y="3824480"/>
            <a:ext cx="15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Caregiving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6950" y="1068813"/>
            <a:ext cx="117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Caregiver</a:t>
            </a:r>
          </a:p>
          <a:p>
            <a:pPr algn="r"/>
            <a:r>
              <a:rPr lang="en-GB" sz="1400" b="1" dirty="0"/>
              <a:t>thinking/</a:t>
            </a:r>
          </a:p>
          <a:p>
            <a:pPr algn="r"/>
            <a:r>
              <a:rPr lang="en-GB" sz="1400" b="1" dirty="0"/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160972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 high schools">
      <a:dk1>
        <a:srgbClr val="000000"/>
      </a:dk1>
      <a:lt1>
        <a:sysClr val="window" lastClr="FFFFFF"/>
      </a:lt1>
      <a:dk2>
        <a:srgbClr val="11852F"/>
      </a:dk2>
      <a:lt2>
        <a:srgbClr val="EEECE1"/>
      </a:lt2>
      <a:accent1>
        <a:srgbClr val="1185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746FDAABC9A42A959AEB2CAA35F75" ma:contentTypeVersion="15" ma:contentTypeDescription="Create a new document." ma:contentTypeScope="" ma:versionID="568492adbdb94607ea025d4d207ffb66">
  <xsd:schema xmlns:xsd="http://www.w3.org/2001/XMLSchema" xmlns:xs="http://www.w3.org/2001/XMLSchema" xmlns:p="http://schemas.microsoft.com/office/2006/metadata/properties" xmlns:ns2="4ce13a26-6e13-43c6-9634-b3e5a0dea785" xmlns:ns3="b2efb3ea-bd43-4b46-a2a4-84dc77b62e3e" targetNamespace="http://schemas.microsoft.com/office/2006/metadata/properties" ma:root="true" ma:fieldsID="0ee1f0ff87708f4bca6457297b61b1bf" ns2:_="" ns3:_="">
    <xsd:import namespace="4ce13a26-6e13-43c6-9634-b3e5a0dea785"/>
    <xsd:import namespace="b2efb3ea-bd43-4b46-a2a4-84dc77b62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13a26-6e13-43c6-9634-b3e5a0dea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27b111-6301-4708-b04d-ee8721e22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fb3ea-bd43-4b46-a2a4-84dc77b62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f98c51c-b861-4490-880b-ff37d32237ae}" ma:internalName="TaxCatchAll" ma:showField="CatchAllData" ma:web="b2efb3ea-bd43-4b46-a2a4-84dc77b62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efb3ea-bd43-4b46-a2a4-84dc77b62e3e" xsi:nil="true"/>
    <lcf76f155ced4ddcb4097134ff3c332f xmlns="4ce13a26-6e13-43c6-9634-b3e5a0dea7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284E88-4F9E-401C-BF92-C4F6FD99CAD7}"/>
</file>

<file path=customXml/itemProps2.xml><?xml version="1.0" encoding="utf-8"?>
<ds:datastoreItem xmlns:ds="http://schemas.openxmlformats.org/officeDocument/2006/customXml" ds:itemID="{ECA158A8-4C5B-444D-8298-0CB3472B182B}"/>
</file>

<file path=customXml/itemProps3.xml><?xml version="1.0" encoding="utf-8"?>
<ds:datastoreItem xmlns:ds="http://schemas.openxmlformats.org/officeDocument/2006/customXml" ds:itemID="{C45D48CD-4EEF-4162-B1D3-B2A468B730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394</Words>
  <Application>Microsoft Macintosh PowerPoint</Application>
  <PresentationFormat>On-screen Show (16:9)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The Secure Base model</vt:lpstr>
      <vt:lpstr>The caregiving cycle</vt:lpstr>
      <vt:lpstr>Availability</vt:lpstr>
      <vt:lpstr>Sensitivity</vt:lpstr>
      <vt:lpstr>Acceptance</vt:lpstr>
      <vt:lpstr>Co-operation</vt:lpstr>
      <vt:lpstr>Family membership</vt:lpstr>
    </vt:vector>
  </TitlesOfParts>
  <Company>Helen Joubert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Joubert</dc:creator>
  <cp:lastModifiedBy>Gillian Schofield</cp:lastModifiedBy>
  <cp:revision>100</cp:revision>
  <dcterms:created xsi:type="dcterms:W3CDTF">2019-09-19T15:07:53Z</dcterms:created>
  <dcterms:modified xsi:type="dcterms:W3CDTF">2025-06-10T08:07:42Z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0x010100067746FDAABC9A42A959AEB2CAA35F75</vt:lpwstr>
  </property>
</Properties>
</file>