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entation.xml" ContentType="application/vnd.openxmlformats-officedocument.presentationml.presentation.main+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6.xml" ContentType="application/vnd.openxmlformats-officedocument.presentationml.notesSlide+xml"/>
  <Override PartName="/ppt/notesSlides/notesSlide25.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docProps/core.xml" ContentType="application/vnd.openxmlformats-package.core-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35"/>
  </p:notesMasterIdLst>
  <p:handoutMasterIdLst>
    <p:handoutMasterId r:id="rId36"/>
  </p:handoutMasterIdLst>
  <p:sldIdLst>
    <p:sldId id="282" r:id="rId4"/>
    <p:sldId id="607" r:id="rId5"/>
    <p:sldId id="663" r:id="rId6"/>
    <p:sldId id="257" r:id="rId7"/>
    <p:sldId id="258" r:id="rId8"/>
    <p:sldId id="664" r:id="rId9"/>
    <p:sldId id="665" r:id="rId10"/>
    <p:sldId id="668" r:id="rId11"/>
    <p:sldId id="608" r:id="rId12"/>
    <p:sldId id="259" r:id="rId13"/>
    <p:sldId id="264" r:id="rId14"/>
    <p:sldId id="669" r:id="rId15"/>
    <p:sldId id="674" r:id="rId16"/>
    <p:sldId id="609" r:id="rId17"/>
    <p:sldId id="635" r:id="rId18"/>
    <p:sldId id="489" r:id="rId19"/>
    <p:sldId id="661" r:id="rId20"/>
    <p:sldId id="279" r:id="rId21"/>
    <p:sldId id="269" r:id="rId22"/>
    <p:sldId id="675" r:id="rId23"/>
    <p:sldId id="666" r:id="rId24"/>
    <p:sldId id="272" r:id="rId25"/>
    <p:sldId id="273" r:id="rId26"/>
    <p:sldId id="676" r:id="rId27"/>
    <p:sldId id="670" r:id="rId28"/>
    <p:sldId id="275" r:id="rId29"/>
    <p:sldId id="276" r:id="rId30"/>
    <p:sldId id="671" r:id="rId31"/>
    <p:sldId id="278" r:id="rId32"/>
    <p:sldId id="677" r:id="rId33"/>
    <p:sldId id="673" r:id="rId34"/>
  </p:sldIdLst>
  <p:sldSz cx="9144000" cy="6858000" type="screen4x3"/>
  <p:notesSz cx="6834188" cy="9979025"/>
  <p:defaultTextStyle>
    <a:defPPr>
      <a:defRPr lang="en-GB"/>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7806" autoAdjust="0"/>
    <p:restoredTop sz="94658"/>
  </p:normalViewPr>
  <p:slideViewPr>
    <p:cSldViewPr>
      <p:cViewPr varScale="1">
        <p:scale>
          <a:sx n="120" d="100"/>
          <a:sy n="120" d="100"/>
        </p:scale>
        <p:origin x="1800" y="184"/>
      </p:cViewPr>
      <p:guideLst>
        <p:guide orient="horz" pos="2160"/>
        <p:guide pos="2880"/>
      </p:guideLst>
    </p:cSldViewPr>
  </p:slideViewPr>
  <p:notesTextViewPr>
    <p:cViewPr>
      <p:scale>
        <a:sx n="100" d="100"/>
        <a:sy n="100" d="100"/>
      </p:scale>
      <p:origin x="0" y="0"/>
    </p:cViewPr>
  </p:notesTextViewPr>
  <p:sorterViewPr>
    <p:cViewPr>
      <p:scale>
        <a:sx n="1" d="1"/>
        <a:sy n="1" d="1"/>
      </p:scale>
      <p:origin x="0" y="0"/>
    </p:cViewPr>
  </p:sorterViewPr>
  <p:notesViewPr>
    <p:cSldViewPr>
      <p:cViewPr varScale="1">
        <p:scale>
          <a:sx n="88" d="100"/>
          <a:sy n="88" d="100"/>
        </p:scale>
        <p:origin x="4520"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customXml" Target="../customXml/item3.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handoutMaster" Target="handoutMasters/handoutMaster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702AF2E3-38F7-B454-637C-F2B8B4183932}"/>
              </a:ext>
            </a:extLst>
          </p:cNvPr>
          <p:cNvSpPr>
            <a:spLocks noGrp="1" noChangeArrowheads="1"/>
          </p:cNvSpPr>
          <p:nvPr>
            <p:ph type="hdr" sz="quarter"/>
          </p:nvPr>
        </p:nvSpPr>
        <p:spPr bwMode="auto">
          <a:xfrm>
            <a:off x="0" y="0"/>
            <a:ext cx="2962275"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05475" name="Rectangle 3">
            <a:extLst>
              <a:ext uri="{FF2B5EF4-FFF2-40B4-BE49-F238E27FC236}">
                <a16:creationId xmlns:a16="http://schemas.microsoft.com/office/drawing/2014/main" id="{409E9FA5-0DA3-D6BB-AD2F-AC855F73C0E9}"/>
              </a:ext>
            </a:extLst>
          </p:cNvPr>
          <p:cNvSpPr>
            <a:spLocks noGrp="1" noChangeArrowheads="1"/>
          </p:cNvSpPr>
          <p:nvPr>
            <p:ph type="dt" sz="quarter" idx="1"/>
          </p:nvPr>
        </p:nvSpPr>
        <p:spPr bwMode="auto">
          <a:xfrm>
            <a:off x="3871913" y="0"/>
            <a:ext cx="2960687"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05476" name="Rectangle 4">
            <a:extLst>
              <a:ext uri="{FF2B5EF4-FFF2-40B4-BE49-F238E27FC236}">
                <a16:creationId xmlns:a16="http://schemas.microsoft.com/office/drawing/2014/main" id="{C6A0AB67-258D-0E36-AA79-EA043AAB2BB4}"/>
              </a:ext>
            </a:extLst>
          </p:cNvPr>
          <p:cNvSpPr>
            <a:spLocks noGrp="1" noChangeArrowheads="1"/>
          </p:cNvSpPr>
          <p:nvPr>
            <p:ph type="ftr" sz="quarter" idx="2"/>
          </p:nvPr>
        </p:nvSpPr>
        <p:spPr bwMode="auto">
          <a:xfrm>
            <a:off x="0" y="9478963"/>
            <a:ext cx="2962275"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05477" name="Rectangle 5">
            <a:extLst>
              <a:ext uri="{FF2B5EF4-FFF2-40B4-BE49-F238E27FC236}">
                <a16:creationId xmlns:a16="http://schemas.microsoft.com/office/drawing/2014/main" id="{F98C4D10-003B-A38D-611D-278761EC085F}"/>
              </a:ext>
            </a:extLst>
          </p:cNvPr>
          <p:cNvSpPr>
            <a:spLocks noGrp="1" noChangeArrowheads="1"/>
          </p:cNvSpPr>
          <p:nvPr>
            <p:ph type="sldNum" sz="quarter" idx="3"/>
          </p:nvPr>
        </p:nvSpPr>
        <p:spPr bwMode="auto">
          <a:xfrm>
            <a:off x="3871913" y="9478963"/>
            <a:ext cx="2960687"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15EF9F74-5332-6142-9669-57782E8C8055}"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6CF0D9D-1371-1B1C-D0B6-E337CB5F771E}"/>
              </a:ext>
            </a:extLst>
          </p:cNvPr>
          <p:cNvSpPr>
            <a:spLocks noGrp="1" noChangeArrowheads="1"/>
          </p:cNvSpPr>
          <p:nvPr>
            <p:ph type="hdr" sz="quarter"/>
          </p:nvPr>
        </p:nvSpPr>
        <p:spPr bwMode="auto">
          <a:xfrm>
            <a:off x="0" y="0"/>
            <a:ext cx="2962275"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3315" name="Rectangle 3">
            <a:extLst>
              <a:ext uri="{FF2B5EF4-FFF2-40B4-BE49-F238E27FC236}">
                <a16:creationId xmlns:a16="http://schemas.microsoft.com/office/drawing/2014/main" id="{43908ACD-6809-065E-58E8-8EDC04BD449E}"/>
              </a:ext>
            </a:extLst>
          </p:cNvPr>
          <p:cNvSpPr>
            <a:spLocks noGrp="1" noChangeArrowheads="1"/>
          </p:cNvSpPr>
          <p:nvPr>
            <p:ph type="dt" idx="1"/>
          </p:nvPr>
        </p:nvSpPr>
        <p:spPr bwMode="auto">
          <a:xfrm>
            <a:off x="3871913" y="0"/>
            <a:ext cx="2960687" cy="4984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en-US"/>
          </a:p>
        </p:txBody>
      </p:sp>
      <p:sp>
        <p:nvSpPr>
          <p:cNvPr id="14340" name="Rectangle 4">
            <a:extLst>
              <a:ext uri="{FF2B5EF4-FFF2-40B4-BE49-F238E27FC236}">
                <a16:creationId xmlns:a16="http://schemas.microsoft.com/office/drawing/2014/main" id="{9B7D38A3-0564-606D-1C6C-CE7208DDCDA6}"/>
              </a:ext>
            </a:extLst>
          </p:cNvPr>
          <p:cNvSpPr>
            <a:spLocks noGrp="1" noRot="1" noChangeAspect="1" noChangeArrowheads="1" noTextEdit="1"/>
          </p:cNvSpPr>
          <p:nvPr>
            <p:ph type="sldImg" idx="2"/>
          </p:nvPr>
        </p:nvSpPr>
        <p:spPr bwMode="auto">
          <a:xfrm>
            <a:off x="922338" y="747713"/>
            <a:ext cx="4991100" cy="374332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a:extLst>
              <a:ext uri="{FF2B5EF4-FFF2-40B4-BE49-F238E27FC236}">
                <a16:creationId xmlns:a16="http://schemas.microsoft.com/office/drawing/2014/main" id="{99FF1727-C78A-C337-CC06-8B388D2C6321}"/>
              </a:ext>
            </a:extLst>
          </p:cNvPr>
          <p:cNvSpPr>
            <a:spLocks noGrp="1" noChangeArrowheads="1"/>
          </p:cNvSpPr>
          <p:nvPr>
            <p:ph type="body" sz="quarter" idx="3"/>
          </p:nvPr>
        </p:nvSpPr>
        <p:spPr bwMode="auto">
          <a:xfrm>
            <a:off x="684213" y="4740275"/>
            <a:ext cx="5467350" cy="44910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3318" name="Rectangle 6">
            <a:extLst>
              <a:ext uri="{FF2B5EF4-FFF2-40B4-BE49-F238E27FC236}">
                <a16:creationId xmlns:a16="http://schemas.microsoft.com/office/drawing/2014/main" id="{97798CDC-16C1-EBAF-1814-92014849AE10}"/>
              </a:ext>
            </a:extLst>
          </p:cNvPr>
          <p:cNvSpPr>
            <a:spLocks noGrp="1" noChangeArrowheads="1"/>
          </p:cNvSpPr>
          <p:nvPr>
            <p:ph type="ftr" sz="quarter" idx="4"/>
          </p:nvPr>
        </p:nvSpPr>
        <p:spPr bwMode="auto">
          <a:xfrm>
            <a:off x="0" y="9478963"/>
            <a:ext cx="2962275"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en-US"/>
          </a:p>
        </p:txBody>
      </p:sp>
      <p:sp>
        <p:nvSpPr>
          <p:cNvPr id="13319" name="Rectangle 7">
            <a:extLst>
              <a:ext uri="{FF2B5EF4-FFF2-40B4-BE49-F238E27FC236}">
                <a16:creationId xmlns:a16="http://schemas.microsoft.com/office/drawing/2014/main" id="{843E2CF3-AAB8-7E8D-1F4C-FE7B9D4B36C5}"/>
              </a:ext>
            </a:extLst>
          </p:cNvPr>
          <p:cNvSpPr>
            <a:spLocks noGrp="1" noChangeArrowheads="1"/>
          </p:cNvSpPr>
          <p:nvPr>
            <p:ph type="sldNum" sz="quarter" idx="5"/>
          </p:nvPr>
        </p:nvSpPr>
        <p:spPr bwMode="auto">
          <a:xfrm>
            <a:off x="3871913" y="9478963"/>
            <a:ext cx="2960687" cy="4984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94D44CDB-69FA-6A44-A351-14E5D52B39EB}"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endParaRPr lang="en-GB" dirty="0">
              <a:latin typeface="Arial" panose="020B0604020202020204" pitchFamily="34" charset="0"/>
              <a:cs typeface="Arial" panose="020B0604020202020204" pitchFamily="34" charset="0"/>
            </a:endParaRPr>
          </a:p>
          <a:p>
            <a:pPr marL="171450" indent="-171450">
              <a:buClr>
                <a:srgbClr val="336699"/>
              </a:buClr>
              <a:buSzPct val="100000"/>
              <a:buFont typeface="Wingdings" pitchFamily="2" charset="2"/>
              <a:buChar char="§"/>
              <a:defRPr>
                <a:latin typeface="Arial"/>
                <a:ea typeface="Arial"/>
                <a:cs typeface="Arial"/>
                <a:sym typeface="Arial"/>
              </a:defRPr>
            </a:pPr>
            <a:r>
              <a:rPr lang="en-GB" dirty="0"/>
              <a:t>Welcome to this five-session training programme on the Secure Base model.: promoting attachment and resilience</a:t>
            </a:r>
          </a:p>
          <a:p>
            <a:pPr marL="171450" indent="-171450">
              <a:buClr>
                <a:srgbClr val="336699"/>
              </a:buClr>
              <a:buSzPct val="100000"/>
              <a:buFont typeface="Wingdings" pitchFamily="2" charset="2"/>
              <a:buChar char="§"/>
              <a:defRPr>
                <a:latin typeface="Arial"/>
                <a:ea typeface="Arial"/>
                <a:cs typeface="Arial"/>
                <a:sym typeface="Arial"/>
              </a:defRPr>
            </a:pPr>
            <a:r>
              <a:rPr lang="en-GB" dirty="0"/>
              <a:t>Introductions.</a:t>
            </a:r>
          </a:p>
          <a:p>
            <a:pPr marL="171450" indent="-171450">
              <a:buClr>
                <a:srgbClr val="336699"/>
              </a:buClr>
              <a:buSzPct val="100000"/>
              <a:buFont typeface="Wingdings" pitchFamily="2" charset="2"/>
              <a:buChar char="§"/>
              <a:defRPr>
                <a:latin typeface="Arial"/>
                <a:ea typeface="Arial"/>
                <a:cs typeface="Arial"/>
                <a:sym typeface="Arial"/>
              </a:defRPr>
            </a:pPr>
            <a:endParaRPr lang="en-GB" dirty="0"/>
          </a:p>
          <a:p>
            <a:pPr>
              <a:buClr>
                <a:srgbClr val="336699"/>
              </a:buClr>
              <a:buSzPct val="100000"/>
              <a:defRPr>
                <a:latin typeface="Arial"/>
                <a:ea typeface="Arial"/>
                <a:cs typeface="Arial"/>
                <a:sym typeface="Arial"/>
              </a:defRPr>
            </a:pPr>
            <a:r>
              <a:rPr lang="en-GB" b="1" dirty="0"/>
              <a:t>Background information</a:t>
            </a:r>
          </a:p>
          <a:p>
            <a:pPr marL="171450" indent="-171450">
              <a:buClr>
                <a:srgbClr val="336699"/>
              </a:buClr>
              <a:buSzPct val="100000"/>
              <a:buFont typeface="Wingdings" pitchFamily="2" charset="2"/>
              <a:buChar char="§"/>
              <a:defRPr>
                <a:latin typeface="Arial"/>
                <a:ea typeface="Arial"/>
                <a:cs typeface="Arial"/>
                <a:sym typeface="Arial"/>
              </a:defRPr>
            </a:pPr>
            <a:r>
              <a:rPr lang="en-GB" dirty="0"/>
              <a:t>This training programme can be used for social workers or caregivers - or groups that include, for example, both supervising social workers and foster carers. Exercises are worded to allow for this variation, so trainers can adjust the wording to suit their participants. </a:t>
            </a:r>
          </a:p>
          <a:p>
            <a:pPr marL="171450" indent="-171450">
              <a:buClr>
                <a:srgbClr val="336699"/>
              </a:buClr>
              <a:buSzPct val="100000"/>
              <a:buFont typeface="Wingdings" pitchFamily="2" charset="2"/>
              <a:buChar char="§"/>
              <a:defRPr>
                <a:latin typeface="Arial"/>
                <a:ea typeface="Arial"/>
                <a:cs typeface="Arial"/>
                <a:sym typeface="Arial"/>
              </a:defRPr>
            </a:pPr>
            <a:r>
              <a:rPr lang="en-GB" dirty="0"/>
              <a:t>The programme can be delivered in person or online. Exercises are flexible to facilitate both. If delivered online, additional instructions regarding using the chat function, raising a hand, keeping camera on /microphone off when appropriate etc. will need to be given.</a:t>
            </a:r>
          </a:p>
          <a:p>
            <a:pPr marL="171450" indent="-171450">
              <a:buClr>
                <a:srgbClr val="336699"/>
              </a:buClr>
              <a:buSzPct val="100000"/>
              <a:buFont typeface="Wingdings" pitchFamily="2" charset="2"/>
              <a:buChar char="§"/>
              <a:defRPr>
                <a:latin typeface="Arial"/>
                <a:ea typeface="Arial"/>
                <a:cs typeface="Arial"/>
                <a:sym typeface="Arial"/>
              </a:defRPr>
            </a:pPr>
            <a:r>
              <a:rPr lang="en-GB" dirty="0"/>
              <a:t>Each session will be around two and a half hours long, including a refreshment break, with timing suggested for exercises but some flexibility allowed. </a:t>
            </a:r>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1</a:t>
            </a:fld>
            <a:endParaRPr lang="en-GB" altLang="en-US"/>
          </a:p>
        </p:txBody>
      </p:sp>
    </p:spTree>
    <p:extLst>
      <p:ext uri="{BB962C8B-B14F-4D97-AF65-F5344CB8AC3E}">
        <p14:creationId xmlns:p14="http://schemas.microsoft.com/office/powerpoint/2010/main" val="283562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defRPr/>
            </a:pPr>
            <a:r>
              <a:rPr lang="en-GB" b="1" dirty="0"/>
              <a:t>Notes</a:t>
            </a:r>
          </a:p>
          <a:p>
            <a:pPr lvl="0">
              <a:defRPr/>
            </a:pPr>
            <a:r>
              <a:rPr lang="en-GB" b="1" dirty="0"/>
              <a:t>READ SLIDE</a:t>
            </a:r>
          </a:p>
          <a:p>
            <a:pPr marL="171450" lvl="0" indent="-171450">
              <a:buFont typeface="Wingdings" pitchFamily="2" charset="2"/>
              <a:buChar char="§"/>
              <a:defRPr/>
            </a:pPr>
            <a:r>
              <a:rPr lang="en-GB" dirty="0"/>
              <a:t>The focus of this programme will be on Secure Base caregiving relationships and social work practice in all family placement settings.</a:t>
            </a:r>
          </a:p>
          <a:p>
            <a:pPr marL="171450" lvl="0" indent="-171450">
              <a:buFont typeface="Wingdings" pitchFamily="2" charset="2"/>
              <a:buChar char="§"/>
              <a:defRPr/>
            </a:pPr>
            <a:r>
              <a:rPr lang="en-GB" dirty="0"/>
              <a:t>Exercises will focus on practice applications and will encourage sharing of ideas and experiences. </a:t>
            </a:r>
          </a:p>
          <a:p>
            <a:pPr marL="171450" lvl="0" indent="-171450">
              <a:buFont typeface="Wingdings" pitchFamily="2" charset="2"/>
              <a:buChar char="§"/>
              <a:defRPr/>
            </a:pPr>
            <a:r>
              <a:rPr lang="en-GB" dirty="0"/>
              <a:t>Please feel free to raise issues / ask questions at any time. </a:t>
            </a:r>
          </a:p>
          <a:p>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2</a:t>
            </a:fld>
            <a:endParaRPr lang="en-GB" altLang="en-US"/>
          </a:p>
        </p:txBody>
      </p:sp>
    </p:spTree>
    <p:extLst>
      <p:ext uri="{BB962C8B-B14F-4D97-AF65-F5344CB8AC3E}">
        <p14:creationId xmlns:p14="http://schemas.microsoft.com/office/powerpoint/2010/main" val="991385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t>Notes</a:t>
            </a:r>
          </a:p>
          <a:p>
            <a:r>
              <a:rPr lang="en-US" b="1" dirty="0"/>
              <a:t>READ SLIDE</a:t>
            </a:r>
          </a:p>
          <a:p>
            <a:pPr marL="171450" indent="-171450">
              <a:buFont typeface="Wingdings" pitchFamily="2" charset="2"/>
              <a:buChar char="§"/>
            </a:pPr>
            <a:r>
              <a:rPr lang="en-US" b="0" dirty="0"/>
              <a:t>These guidelines set out some core principles for the conduct of the training </a:t>
            </a:r>
            <a:r>
              <a:rPr lang="en-US" b="0" dirty="0" err="1"/>
              <a:t>programme</a:t>
            </a:r>
            <a:r>
              <a:rPr lang="en-US" b="0" dirty="0"/>
              <a:t>.</a:t>
            </a:r>
          </a:p>
        </p:txBody>
      </p:sp>
      <p:sp>
        <p:nvSpPr>
          <p:cNvPr id="4" name="Slide Number Placeholder 3"/>
          <p:cNvSpPr>
            <a:spLocks noGrp="1"/>
          </p:cNvSpPr>
          <p:nvPr>
            <p:ph type="sldNum" sz="quarter" idx="5"/>
          </p:nvPr>
        </p:nvSpPr>
        <p:spPr/>
        <p:txBody>
          <a:bodyPr/>
          <a:lstStyle/>
          <a:p>
            <a:fld id="{C58EB948-F276-FD49-9FBF-089A9410267B}" type="slidenum">
              <a:rPr lang="en-US" smtClean="0"/>
              <a:t>3</a:t>
            </a:fld>
            <a:endParaRPr lang="en-US"/>
          </a:p>
        </p:txBody>
      </p:sp>
    </p:spTree>
    <p:extLst>
      <p:ext uri="{BB962C8B-B14F-4D97-AF65-F5344CB8AC3E}">
        <p14:creationId xmlns:p14="http://schemas.microsoft.com/office/powerpoint/2010/main" val="397286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Notes</a:t>
            </a:r>
          </a:p>
          <a:p>
            <a:pPr lvl="0"/>
            <a:r>
              <a:rPr lang="en-GB" b="1" dirty="0"/>
              <a:t>READ SLIDE</a:t>
            </a:r>
          </a:p>
          <a:p>
            <a:pPr marL="171450" lvl="0" indent="-171450">
              <a:buClr>
                <a:srgbClr val="0070C0"/>
              </a:buClr>
              <a:buFont typeface="Wingdings" pitchFamily="2" charset="2"/>
              <a:buChar char="§"/>
            </a:pPr>
            <a:r>
              <a:rPr lang="en-GB" dirty="0"/>
              <a:t>Add - the key foster care research studies which informed the development of the Secure Base model were conducted at the University of East Anglia by Gillian Schofield and Mary Beek. This research drew on the voices of foster children, foster carers, birth parents and social workers.</a:t>
            </a:r>
          </a:p>
          <a:p>
            <a:pPr marL="171450" lvl="0" indent="-171450">
              <a:buClr>
                <a:srgbClr val="0070C0"/>
              </a:buClr>
              <a:buFont typeface="Wingdings" pitchFamily="2" charset="2"/>
              <a:buChar char="§"/>
            </a:pPr>
            <a:r>
              <a:rPr lang="en-GB" dirty="0"/>
              <a:t>The Secure Base model is also informed by practice. Gillian Schofield and Mary Beek have social work backgrounds and their ongoing connection with child placement practice through teaching and consultation as well as research has continued to inform the model.</a:t>
            </a:r>
          </a:p>
          <a:p>
            <a:pPr>
              <a:buClr>
                <a:srgbClr val="336699"/>
              </a:buClr>
            </a:pPr>
            <a:endParaRPr lang="en-US" dirty="0"/>
          </a:p>
          <a:p>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4</a:t>
            </a:fld>
            <a:endParaRPr lang="en-GB" altLang="en-US"/>
          </a:p>
        </p:txBody>
      </p:sp>
    </p:spTree>
    <p:extLst>
      <p:ext uri="{BB962C8B-B14F-4D97-AF65-F5344CB8AC3E}">
        <p14:creationId xmlns:p14="http://schemas.microsoft.com/office/powerpoint/2010/main" val="246801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4213" y="4740274"/>
            <a:ext cx="5467350" cy="4569717"/>
          </a:xfrm>
        </p:spPr>
        <p:txBody>
          <a:bodyPr/>
          <a:lstStyle/>
          <a:p>
            <a:r>
              <a:rPr lang="en-US" b="1" dirty="0"/>
              <a:t>Notes</a:t>
            </a:r>
          </a:p>
          <a:p>
            <a:pPr marL="171450" lvl="0" indent="-171450">
              <a:buClr>
                <a:srgbClr val="0070C0"/>
              </a:buClr>
              <a:buFont typeface="Wingdings" pitchFamily="2" charset="2"/>
              <a:buChar char="§"/>
            </a:pPr>
            <a:r>
              <a:rPr lang="en-GB" dirty="0"/>
              <a:t>Social workers can use the Secure Base model with a range of caregivers, including foster carers, kinship carers and adopters, to help them think about children’s behaviour and development and to develop positive caregiving approaches. It is also used as a framework for recruitment, assessment, matching and support/supervision. </a:t>
            </a:r>
          </a:p>
          <a:p>
            <a:pPr marL="171450" lvl="0" indent="-171450">
              <a:buClr>
                <a:srgbClr val="0070C0"/>
              </a:buClr>
              <a:buFont typeface="Wingdings" pitchFamily="2" charset="2"/>
              <a:buChar char="§"/>
            </a:pPr>
            <a:r>
              <a:rPr lang="en-GB" dirty="0"/>
              <a:t>Foster carers, kinship carers and adopters can use the model as a way of structuring their caregiving so that they can more actively support children’s development and build their security and resilience. </a:t>
            </a:r>
          </a:p>
          <a:p>
            <a:pPr marL="171450" lvl="0" indent="-171450">
              <a:buClr>
                <a:srgbClr val="0070C0"/>
              </a:buClr>
              <a:buFont typeface="Wingdings" pitchFamily="2" charset="2"/>
              <a:buChar char="§"/>
            </a:pPr>
            <a:r>
              <a:rPr lang="en-GB" dirty="0"/>
              <a:t>Residential workers can also use the model as a relationship-based framework for building children’s trust, security and resilience in a setting where there are a range of caregivers working with children at different times. There is a separate one-day training programme for residential care workers on the Secure Base model website.</a:t>
            </a:r>
          </a:p>
          <a:p>
            <a:pPr marL="171450" indent="-171450">
              <a:buClr>
                <a:srgbClr val="0070C0"/>
              </a:buClr>
              <a:buFont typeface="Wingdings" pitchFamily="2" charset="2"/>
              <a:buChar char="§"/>
            </a:pPr>
            <a:r>
              <a:rPr lang="en-GB" dirty="0"/>
              <a:t>Other professionals  who are involved in promoting children’s development (e.g. teachers or youth workers) can use the model as a framework for reflecting on children’s developmental needs and the ways in which they can be met in different settings. There is also a separate training programme for schools on the website. </a:t>
            </a:r>
          </a:p>
          <a:p>
            <a:pPr marL="171450" indent="-171450">
              <a:buClr>
                <a:srgbClr val="0070C0"/>
              </a:buClr>
              <a:buFont typeface="Wingdings" pitchFamily="2" charset="2"/>
              <a:buChar char="§"/>
            </a:pPr>
            <a:r>
              <a:rPr lang="en-GB" dirty="0"/>
              <a:t>The Secure Base model website makes information and practice tools, including training programmes, freely available - reference should be made to the source of the materials: Gillian Schofield and Mary Beek, University of East Anglia. </a:t>
            </a:r>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5</a:t>
            </a:fld>
            <a:endParaRPr lang="en-GB" altLang="en-US"/>
          </a:p>
        </p:txBody>
      </p:sp>
    </p:spTree>
    <p:extLst>
      <p:ext uri="{BB962C8B-B14F-4D97-AF65-F5344CB8AC3E}">
        <p14:creationId xmlns:p14="http://schemas.microsoft.com/office/powerpoint/2010/main" val="814378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b="1">
                <a:latin typeface="Calibri"/>
                <a:ea typeface="Calibri"/>
                <a:cs typeface="Calibri"/>
                <a:sym typeface="Calibri"/>
              </a:defRPr>
            </a:pPr>
            <a:endParaRPr lang="en-GB" dirty="0"/>
          </a:p>
          <a:p>
            <a:r>
              <a:rPr lang="en-US" b="1" dirty="0">
                <a:sym typeface="Aptos"/>
              </a:rPr>
              <a:t>Notes</a:t>
            </a:r>
          </a:p>
          <a:p>
            <a:r>
              <a:rPr lang="en-US" b="1" dirty="0">
                <a:sym typeface="Aptos"/>
              </a:rPr>
              <a:t>READ SLIDE</a:t>
            </a:r>
          </a:p>
          <a:p>
            <a:pPr marL="171450" indent="-171450">
              <a:buClr>
                <a:srgbClr val="0070C0"/>
              </a:buClr>
              <a:buFont typeface="Wingdings" pitchFamily="2" charset="2"/>
              <a:buChar char="§"/>
            </a:pPr>
            <a:r>
              <a:rPr lang="en-US" dirty="0">
                <a:sym typeface="Aptos"/>
              </a:rPr>
              <a:t>A relationship that provides a child with reliable comfort, closeness and reassurance as a secure base for exploration is very important for babies and young children, who need to learn</a:t>
            </a:r>
            <a:r>
              <a:rPr lang="en-GB" dirty="0">
                <a:sym typeface="Aptos"/>
              </a:rPr>
              <a:t> </a:t>
            </a:r>
            <a:r>
              <a:rPr lang="en-US" dirty="0">
                <a:sym typeface="Aptos"/>
              </a:rPr>
              <a:t>to cope with the many ‘ups and downs’ of everyday life (for instance, hunger, thirst, discomfort, separation).  But a reliable, sensitive secure base relationship is also necessary for older children and teenagers, who face additional complex challenges in communicating their needs and managing relationships in families, at school and in their peer groups.</a:t>
            </a:r>
          </a:p>
          <a:p>
            <a:pPr marL="171450" indent="-171450">
              <a:buClr>
                <a:srgbClr val="0070C0"/>
              </a:buClr>
              <a:buFont typeface="Wingdings" pitchFamily="2" charset="2"/>
              <a:buChar char="§"/>
            </a:pPr>
            <a:r>
              <a:rPr lang="en-US" dirty="0">
                <a:sym typeface="Aptos"/>
              </a:rPr>
              <a:t>The term 'secure base for exploration' was first used by John Bowlby but has continued to be a key part of attachment theory, research and practice. </a:t>
            </a:r>
          </a:p>
          <a:p>
            <a:pPr marL="171450" indent="-171450">
              <a:buClr>
                <a:srgbClr val="0070C0"/>
              </a:buClr>
              <a:buFont typeface="Wingdings" pitchFamily="2" charset="2"/>
              <a:buChar char="§"/>
            </a:pPr>
            <a:r>
              <a:rPr lang="en-US" altLang="en-US" dirty="0">
                <a:latin typeface="Calibri" panose="020F0502020204030204" pitchFamily="34" charset="0"/>
                <a:cs typeface="Calibri" panose="020F0502020204030204" pitchFamily="34" charset="0"/>
              </a:rPr>
              <a:t>This secure base helps the child – whether an infant,  toddler or teenager- to enjoy all kinds of exploration, </a:t>
            </a:r>
            <a:r>
              <a:rPr lang="en-US" dirty="0">
                <a:sym typeface="Aptos"/>
              </a:rPr>
              <a:t>because they know and trust that their needs will be met and that support and help will always be available to them.</a:t>
            </a:r>
            <a:endParaRPr lang="en-GB" dirty="0">
              <a:sym typeface="Aptos"/>
            </a:endParaRPr>
          </a:p>
          <a:p>
            <a:endParaRPr lang="en-US" dirty="0"/>
          </a:p>
        </p:txBody>
      </p:sp>
      <p:sp>
        <p:nvSpPr>
          <p:cNvPr id="4" name="Slide Number Placeholder 3"/>
          <p:cNvSpPr>
            <a:spLocks noGrp="1"/>
          </p:cNvSpPr>
          <p:nvPr>
            <p:ph type="sldNum" sz="quarter" idx="5"/>
          </p:nvPr>
        </p:nvSpPr>
        <p:spPr/>
        <p:txBody>
          <a:bodyPr/>
          <a:lstStyle/>
          <a:p>
            <a:fld id="{C58EB948-F276-FD49-9FBF-089A9410267B}" type="slidenum">
              <a:rPr lang="en-US" smtClean="0"/>
              <a:t>6</a:t>
            </a:fld>
            <a:endParaRPr lang="en-US"/>
          </a:p>
        </p:txBody>
      </p:sp>
    </p:spTree>
    <p:extLst>
      <p:ext uri="{BB962C8B-B14F-4D97-AF65-F5344CB8AC3E}">
        <p14:creationId xmlns:p14="http://schemas.microsoft.com/office/powerpoint/2010/main" val="1788317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2DB19031-9367-35B4-C4E2-111F31740EA3}"/>
              </a:ext>
            </a:extLst>
          </p:cNvPr>
          <p:cNvSpPr>
            <a:spLocks noGrp="1" noRot="1" noChangeAspect="1" noChangeArrowheads="1" noTextEdit="1"/>
          </p:cNvSpPr>
          <p:nvPr>
            <p:ph type="sldImg"/>
          </p:nvPr>
        </p:nvSpPr>
        <p:spPr>
          <a:ln/>
        </p:spPr>
        <p:txBody>
          <a:bodyPr/>
          <a:lstStyle/>
          <a:p>
            <a:endParaRPr lang="en-US"/>
          </a:p>
        </p:txBody>
      </p:sp>
      <p:sp>
        <p:nvSpPr>
          <p:cNvPr id="28674" name="Rectangle 3">
            <a:extLst>
              <a:ext uri="{FF2B5EF4-FFF2-40B4-BE49-F238E27FC236}">
                <a16:creationId xmlns:a16="http://schemas.microsoft.com/office/drawing/2014/main" id="{51967217-C665-DE1C-319A-5E9EF62EEC2A}"/>
              </a:ext>
            </a:extLst>
          </p:cNvPr>
          <p:cNvSpPr>
            <a:spLocks noGrp="1" noChangeArrowheads="1"/>
          </p:cNvSpPr>
          <p:nvPr>
            <p:ph type="body" idx="1"/>
          </p:nvPr>
        </p:nvSpPr>
        <p:spPr>
          <a:xfrm>
            <a:off x="752798" y="4557464"/>
            <a:ext cx="5413052" cy="417571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effectLst/>
                <a:latin typeface="Calibri" panose="020F0502020204030204" pitchFamily="34" charset="0"/>
                <a:ea typeface="Calibri" panose="020F0502020204030204" pitchFamily="34" charset="0"/>
                <a:cs typeface="Calibri" panose="020F0502020204030204" pitchFamily="34" charset="0"/>
              </a:rPr>
              <a:t>Notes</a:t>
            </a:r>
          </a:p>
          <a:p>
            <a:pPr lvl="0">
              <a:buClr>
                <a:srgbClr val="0070C0"/>
              </a:buClr>
              <a:buSzPts val="1200"/>
            </a:pPr>
            <a:r>
              <a:rPr lang="en-GB" b="1" dirty="0">
                <a:effectLst/>
                <a:latin typeface="Calibri" panose="020F0502020204030204" pitchFamily="34" charset="0"/>
                <a:ea typeface="Calibri" panose="020F0502020204030204" pitchFamily="34" charset="0"/>
                <a:cs typeface="Calibri" panose="020F0502020204030204" pitchFamily="34" charset="0"/>
              </a:rPr>
              <a:t>READ title and first bullet point </a:t>
            </a:r>
          </a:p>
          <a:p>
            <a:pPr marL="171450" lvl="0" indent="-171450">
              <a:buClr>
                <a:srgbClr val="0070C0"/>
              </a:buClr>
              <a:buSzPts val="1200"/>
              <a:buFont typeface="Wingdings" pitchFamily="2" charset="2"/>
              <a:buChar char="§"/>
            </a:pPr>
            <a:r>
              <a:rPr lang="en-GB" dirty="0">
                <a:effectLst/>
                <a:latin typeface="Calibri" panose="020F0502020204030204" pitchFamily="34" charset="0"/>
                <a:ea typeface="Calibri" panose="020F0502020204030204" pitchFamily="34" charset="0"/>
                <a:cs typeface="Calibri" panose="020F0502020204030204" pitchFamily="34" charset="0"/>
              </a:rPr>
              <a:t>It’s important to think about the impact on the child’s thinking, feeling and behaviour of their previous experiences</a:t>
            </a:r>
            <a:r>
              <a:rPr lang="en-GB" i="1" dirty="0">
                <a:effectLst/>
                <a:latin typeface="Calibri" panose="020F0502020204030204" pitchFamily="34" charset="0"/>
                <a:ea typeface="Calibri" panose="020F0502020204030204" pitchFamily="34" charset="0"/>
                <a:cs typeface="Calibri" panose="020F0502020204030204" pitchFamily="34" charset="0"/>
              </a:rPr>
              <a:t> </a:t>
            </a:r>
            <a:r>
              <a:rPr lang="en-GB" dirty="0">
                <a:effectLst/>
                <a:latin typeface="Calibri" panose="020F0502020204030204" pitchFamily="34" charset="0"/>
                <a:ea typeface="Calibri" panose="020F0502020204030204" pitchFamily="34" charset="0"/>
                <a:cs typeface="Calibri" panose="020F0502020204030204" pitchFamily="34" charset="0"/>
              </a:rPr>
              <a:t>of caregiving before this placement – especially harmful caregiving and separations -  and the implications for the therapeutic care they now need. </a:t>
            </a:r>
          </a:p>
          <a:p>
            <a:pPr lvl="0">
              <a:buClr>
                <a:srgbClr val="0070C0"/>
              </a:buClr>
              <a:buSzPts val="1200"/>
            </a:pPr>
            <a:r>
              <a:rPr lang="en-GB" b="1" dirty="0">
                <a:effectLst/>
                <a:latin typeface="Calibri" panose="020F0502020204030204" pitchFamily="34" charset="0"/>
                <a:ea typeface="Calibri" panose="020F0502020204030204" pitchFamily="34" charset="0"/>
                <a:cs typeface="Calibri" panose="020F0502020204030204" pitchFamily="34" charset="0"/>
              </a:rPr>
              <a:t>READ </a:t>
            </a:r>
            <a:r>
              <a:rPr lang="en-GB" b="1" dirty="0">
                <a:latin typeface="Calibri" panose="020F0502020204030204" pitchFamily="34" charset="0"/>
                <a:ea typeface="Calibri" panose="020F0502020204030204" pitchFamily="34" charset="0"/>
                <a:cs typeface="Calibri" panose="020F0502020204030204" pitchFamily="34" charset="0"/>
              </a:rPr>
              <a:t>second </a:t>
            </a:r>
            <a:r>
              <a:rPr lang="en-GB" b="1" dirty="0">
                <a:effectLst/>
                <a:latin typeface="Calibri" panose="020F0502020204030204" pitchFamily="34" charset="0"/>
                <a:ea typeface="Calibri" panose="020F0502020204030204" pitchFamily="34" charset="0"/>
                <a:cs typeface="Calibri" panose="020F0502020204030204" pitchFamily="34" charset="0"/>
              </a:rPr>
              <a:t>bullet point </a:t>
            </a:r>
            <a:endParaRPr lang="en-GB" dirty="0">
              <a:effectLst/>
              <a:latin typeface="Calibri" panose="020F0502020204030204" pitchFamily="34" charset="0"/>
              <a:ea typeface="Calibri" panose="020F0502020204030204" pitchFamily="34" charset="0"/>
              <a:cs typeface="Calibri" panose="020F0502020204030204" pitchFamily="34" charset="0"/>
            </a:endParaRPr>
          </a:p>
          <a:p>
            <a:pPr marL="171450" lvl="0" indent="-171450">
              <a:buClr>
                <a:srgbClr val="0070C0"/>
              </a:buClr>
              <a:buSzPts val="1200"/>
              <a:buFont typeface="Wingdings" pitchFamily="2" charset="2"/>
              <a:buChar char="§"/>
            </a:pPr>
            <a:r>
              <a:rPr lang="en-GB" dirty="0">
                <a:effectLst/>
                <a:latin typeface="Calibri" panose="020F0502020204030204" pitchFamily="34" charset="0"/>
                <a:ea typeface="Calibri" panose="020F0502020204030204" pitchFamily="34" charset="0"/>
                <a:cs typeface="Calibri" panose="020F0502020204030204" pitchFamily="34" charset="0"/>
              </a:rPr>
              <a:t>The Secure Base model emphasises how each moment of each day in a family is an opportunity for therapeutic care- promoting positive experiences, security, resilience and healing. </a:t>
            </a:r>
          </a:p>
          <a:p>
            <a:pPr lvl="0">
              <a:buClr>
                <a:srgbClr val="0070C0"/>
              </a:buClr>
              <a:buSzPts val="1200"/>
            </a:pPr>
            <a:r>
              <a:rPr lang="en-GB" b="1" dirty="0">
                <a:effectLst/>
                <a:latin typeface="Calibri" panose="020F0502020204030204" pitchFamily="34" charset="0"/>
                <a:ea typeface="Calibri" panose="020F0502020204030204" pitchFamily="34" charset="0"/>
                <a:cs typeface="Calibri" panose="020F0502020204030204" pitchFamily="34" charset="0"/>
              </a:rPr>
              <a:t>READ third bullet point</a:t>
            </a:r>
            <a:endParaRPr lang="en-GB" b="1" dirty="0">
              <a:latin typeface="Calibri" panose="020F0502020204030204" pitchFamily="34" charset="0"/>
              <a:ea typeface="Calibri" panose="020F0502020204030204" pitchFamily="34" charset="0"/>
              <a:cs typeface="Calibri" panose="020F0502020204030204" pitchFamily="34" charset="0"/>
            </a:endParaRPr>
          </a:p>
          <a:p>
            <a:pPr marL="171450" indent="-171450">
              <a:buClr>
                <a:srgbClr val="336699"/>
              </a:buClr>
              <a:buFont typeface="Wingdings"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A</a:t>
            </a:r>
            <a:r>
              <a:rPr lang="en-US" dirty="0">
                <a:effectLst/>
                <a:latin typeface="Calibri" panose="020F0502020204030204" pitchFamily="34" charset="0"/>
                <a:ea typeface="Calibri" panose="020F0502020204030204" pitchFamily="34" charset="0"/>
                <a:cs typeface="Calibri" panose="020F0502020204030204" pitchFamily="34" charset="0"/>
              </a:rPr>
              <a:t> child’s beliefs and expectations about self and others ( their internal working model) develop in early relationships and are key to building security and resilience. </a:t>
            </a:r>
            <a:r>
              <a:rPr lang="en-GB" dirty="0">
                <a:effectLst/>
                <a:latin typeface="Calibri" panose="020F0502020204030204" pitchFamily="34" charset="0"/>
                <a:ea typeface="Calibri" panose="020F0502020204030204" pitchFamily="34" charset="0"/>
                <a:cs typeface="Calibri" panose="020F0502020204030204" pitchFamily="34" charset="0"/>
              </a:rPr>
              <a:t>Children may have developed negative beliefs such as  ‘I’m not a good person’ ‘adults can’t be trusted’, ‘other children don’t like me’, ‘the world is frightening and unpredictable’. </a:t>
            </a:r>
          </a:p>
          <a:p>
            <a:pPr marL="171450" indent="-171450">
              <a:buClr>
                <a:srgbClr val="336699"/>
              </a:buClr>
              <a:buFont typeface="Wingdings" pitchFamily="2" charset="2"/>
              <a:buChar char="§"/>
            </a:pPr>
            <a:r>
              <a:rPr lang="en-GB" dirty="0">
                <a:effectLst/>
                <a:latin typeface="Calibri" panose="020F0502020204030204" pitchFamily="34" charset="0"/>
                <a:ea typeface="Calibri" panose="020F0502020204030204" pitchFamily="34" charset="0"/>
                <a:cs typeface="Calibri" panose="020F0502020204030204" pitchFamily="34" charset="0"/>
              </a:rPr>
              <a:t>This can lead children to develop patterns of behaviour/relating to others that may have helped them survive in their previous relationships (for example, withdrawing and not sharing their feelings) but are unhelpful and a barrier when building new relationships in a caring family. </a:t>
            </a:r>
          </a:p>
          <a:p>
            <a:pPr marL="171450" indent="-171450">
              <a:buClr>
                <a:srgbClr val="336699"/>
              </a:buClr>
              <a:buFont typeface="Wingdings" pitchFamily="2" charset="2"/>
              <a:buChar char="§"/>
            </a:pPr>
            <a:r>
              <a:rPr lang="en-GB" dirty="0">
                <a:effectLst/>
                <a:latin typeface="Calibri" panose="020F0502020204030204" pitchFamily="34" charset="0"/>
                <a:ea typeface="Calibri" panose="020F0502020204030204" pitchFamily="34" charset="0"/>
                <a:cs typeface="Calibri" panose="020F0502020204030204" pitchFamily="34" charset="0"/>
              </a:rPr>
              <a:t>However, a troubled child’s internal working model can change to become more positive over time, as they start to trust caregivers and other significant adults, such as teachers. Thus, Secure Base caregiving helps children to believe that they are loved and lovable and that adults can be available and trustworthy.</a:t>
            </a:r>
          </a:p>
          <a:p>
            <a:pPr marL="342900" lvl="0" indent="-342900">
              <a:buClr>
                <a:srgbClr val="0070C0"/>
              </a:buClr>
              <a:buSzPts val="1200"/>
              <a:buFont typeface="Wingdings" pitchFamily="2" charset="2"/>
              <a:buChar char=""/>
            </a:pPr>
            <a:endParaRPr lang="en-GB" dirty="0">
              <a:effectLst/>
              <a:latin typeface="Calibri" panose="020F0502020204030204" pitchFamily="34" charset="0"/>
              <a:ea typeface="Calibri" panose="020F0502020204030204" pitchFamily="34" charset="0"/>
              <a:cs typeface="Calibri" panose="020F0502020204030204" pitchFamily="34" charset="0"/>
            </a:endParaRPr>
          </a:p>
          <a:p>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r>
              <a:rPr lang="en-US" b="1" dirty="0"/>
              <a:t>READ slide</a:t>
            </a:r>
          </a:p>
          <a:p>
            <a:pPr marL="171450" indent="-171450">
              <a:buClr>
                <a:srgbClr val="0070C0"/>
              </a:buClr>
              <a:buFont typeface="Wingdings" pitchFamily="2" charset="2"/>
              <a:buChar char="§"/>
            </a:pPr>
            <a:r>
              <a:rPr lang="en-US" dirty="0">
                <a:latin typeface="+mn-lt"/>
              </a:rPr>
              <a:t>Thinking / noting down key words is an individual part of this exercise. Discussion for this first exercise can then be in pairs or /and as a group. </a:t>
            </a:r>
          </a:p>
          <a:p>
            <a:pPr marL="171450" indent="-171450">
              <a:buClr>
                <a:srgbClr val="0070C0"/>
              </a:buClr>
              <a:buFont typeface="Wingdings" pitchFamily="2" charset="2"/>
              <a:buChar char="§"/>
            </a:pPr>
            <a:r>
              <a:rPr lang="en-US" dirty="0">
                <a:latin typeface="+mn-lt"/>
              </a:rPr>
              <a:t>The aim is to identify words or phrases that capture the nature and contribution of these valued relationships. </a:t>
            </a:r>
          </a:p>
          <a:p>
            <a:pPr marL="171450" indent="-171450">
              <a:buClr>
                <a:srgbClr val="0070C0"/>
              </a:buClr>
              <a:buFont typeface="Wingdings" pitchFamily="2" charset="2"/>
              <a:buChar char="§"/>
            </a:pPr>
            <a:r>
              <a:rPr lang="en-US" dirty="0">
                <a:latin typeface="+mn-lt"/>
              </a:rPr>
              <a:t>The aim is to start to make connections between what emerges from participants’ experiences and the Secure Base dimensions-on the next slide. e.g.</a:t>
            </a:r>
          </a:p>
          <a:p>
            <a:pPr marL="628650" lvl="1" indent="-171450">
              <a:buClr>
                <a:srgbClr val="0070C0"/>
              </a:buClr>
              <a:buFont typeface="Arial" panose="020B0604020202020204" pitchFamily="34" charset="0"/>
              <a:buChar char="•"/>
            </a:pPr>
            <a:r>
              <a:rPr lang="en-GB" dirty="0">
                <a:latin typeface="+mn-lt"/>
              </a:rPr>
              <a:t>He’s always there for me’ – suggests </a:t>
            </a:r>
            <a:r>
              <a:rPr lang="en-GB" i="1" dirty="0">
                <a:latin typeface="+mn-lt"/>
              </a:rPr>
              <a:t>availability</a:t>
            </a:r>
            <a:r>
              <a:rPr lang="en-GB" dirty="0">
                <a:latin typeface="+mn-lt"/>
              </a:rPr>
              <a:t>. The participant trusts that this person is available to them.</a:t>
            </a:r>
          </a:p>
          <a:p>
            <a:pPr marL="628650" lvl="1" indent="-171450">
              <a:buClr>
                <a:srgbClr val="0070C0"/>
              </a:buClr>
              <a:buFont typeface="Arial" panose="020B0604020202020204" pitchFamily="34" charset="0"/>
              <a:buChar char="•"/>
            </a:pPr>
            <a:r>
              <a:rPr lang="en-GB" dirty="0">
                <a:latin typeface="+mn-lt"/>
              </a:rPr>
              <a:t>‘She can read me like a book’ – suggests that this person shows </a:t>
            </a:r>
            <a:r>
              <a:rPr lang="en-GB" i="1" dirty="0">
                <a:latin typeface="+mn-lt"/>
              </a:rPr>
              <a:t>sensitivity</a:t>
            </a:r>
            <a:r>
              <a:rPr lang="en-GB" dirty="0">
                <a:latin typeface="+mn-lt"/>
              </a:rPr>
              <a:t> to what the participant is feeling. This might help them to understand and </a:t>
            </a:r>
            <a:r>
              <a:rPr lang="en-GB" i="1" dirty="0">
                <a:latin typeface="+mn-lt"/>
              </a:rPr>
              <a:t>manage their feelings</a:t>
            </a:r>
            <a:r>
              <a:rPr lang="en-GB" dirty="0">
                <a:latin typeface="+mn-lt"/>
              </a:rPr>
              <a:t>.</a:t>
            </a:r>
          </a:p>
          <a:p>
            <a:pPr marL="628650" lvl="1" indent="-171450">
              <a:buClr>
                <a:srgbClr val="0070C0"/>
              </a:buClr>
              <a:buFont typeface="Arial" panose="020B0604020202020204" pitchFamily="34" charset="0"/>
              <a:buChar char="•"/>
            </a:pPr>
            <a:r>
              <a:rPr lang="en-GB" dirty="0">
                <a:latin typeface="+mn-lt"/>
              </a:rPr>
              <a:t>‘He makes me feel good about myself’ – suggests that this person or group </a:t>
            </a:r>
            <a:r>
              <a:rPr lang="en-GB" i="1" dirty="0">
                <a:latin typeface="+mn-lt"/>
              </a:rPr>
              <a:t>accepts</a:t>
            </a:r>
            <a:r>
              <a:rPr lang="en-GB" dirty="0">
                <a:latin typeface="+mn-lt"/>
              </a:rPr>
              <a:t> the participant for who they are. This </a:t>
            </a:r>
            <a:r>
              <a:rPr lang="en-GB" i="1" dirty="0">
                <a:latin typeface="+mn-lt"/>
              </a:rPr>
              <a:t>builds self-esteem.</a:t>
            </a:r>
          </a:p>
          <a:p>
            <a:pPr marL="628650" lvl="1" indent="-171450">
              <a:buClr>
                <a:srgbClr val="0070C0"/>
              </a:buClr>
              <a:buFont typeface="Arial" panose="020B0604020202020204" pitchFamily="34" charset="0"/>
              <a:buChar char="•"/>
            </a:pPr>
            <a:r>
              <a:rPr lang="en-GB" dirty="0">
                <a:latin typeface="+mn-lt"/>
              </a:rPr>
              <a:t>‘We work as a team’ – suggests a </a:t>
            </a:r>
            <a:r>
              <a:rPr lang="en-GB" i="1" dirty="0">
                <a:latin typeface="+mn-lt"/>
              </a:rPr>
              <a:t>co-operative</a:t>
            </a:r>
            <a:r>
              <a:rPr lang="en-GB" dirty="0">
                <a:latin typeface="+mn-lt"/>
              </a:rPr>
              <a:t> relationship. This helps the participant to</a:t>
            </a:r>
            <a:r>
              <a:rPr lang="en-GB" i="1" dirty="0">
                <a:latin typeface="+mn-lt"/>
              </a:rPr>
              <a:t> feel effective and competent</a:t>
            </a:r>
            <a:r>
              <a:rPr lang="en-GB" dirty="0">
                <a:latin typeface="+mn-lt"/>
              </a:rPr>
              <a:t>.</a:t>
            </a:r>
          </a:p>
          <a:p>
            <a:pPr marL="628650" lvl="1" indent="-171450">
              <a:buClr>
                <a:srgbClr val="0070C0"/>
              </a:buClr>
              <a:buFont typeface="Arial" panose="020B0604020202020204" pitchFamily="34" charset="0"/>
              <a:buChar char="•"/>
            </a:pPr>
            <a:r>
              <a:rPr lang="en-GB" dirty="0">
                <a:latin typeface="+mn-lt"/>
              </a:rPr>
              <a:t>We’re like family – suggests a sense of </a:t>
            </a:r>
            <a:r>
              <a:rPr lang="en-GB" i="1" dirty="0">
                <a:latin typeface="+mn-lt"/>
              </a:rPr>
              <a:t>family membership</a:t>
            </a:r>
            <a:r>
              <a:rPr lang="en-GB" dirty="0">
                <a:latin typeface="+mn-lt"/>
              </a:rPr>
              <a:t>. This promotes a </a:t>
            </a:r>
            <a:r>
              <a:rPr lang="en-GB" i="1" dirty="0">
                <a:latin typeface="+mn-lt"/>
              </a:rPr>
              <a:t>feeling of belonging.</a:t>
            </a:r>
          </a:p>
          <a:p>
            <a:pPr marL="171450" indent="-171450">
              <a:buClr>
                <a:srgbClr val="0070C0"/>
              </a:buClr>
              <a:buFont typeface="Wingdings" pitchFamily="2" charset="2"/>
              <a:buChar char="§"/>
            </a:pPr>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8</a:t>
            </a:fld>
            <a:endParaRPr lang="en-GB" altLang="en-US"/>
          </a:p>
        </p:txBody>
      </p:sp>
    </p:spTree>
    <p:extLst>
      <p:ext uri="{BB962C8B-B14F-4D97-AF65-F5344CB8AC3E}">
        <p14:creationId xmlns:p14="http://schemas.microsoft.com/office/powerpoint/2010/main" val="13417519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mn-lt"/>
              </a:rPr>
              <a:t>Notes</a:t>
            </a:r>
          </a:p>
          <a:p>
            <a:pPr marL="171450" indent="-171450">
              <a:buClr>
                <a:srgbClr val="0070C0"/>
              </a:buClr>
              <a:buFont typeface="Wingdings" pitchFamily="2" charset="2"/>
              <a:buChar char="§"/>
            </a:pPr>
            <a:r>
              <a:rPr lang="en-US" dirty="0">
                <a:latin typeface="+mn-lt"/>
              </a:rPr>
              <a:t>These are the five caregiving dimensions that come from attachment and child placement research and make up the Secure Base model – with each caregiving dimension having a specific developmental benefit for the child. It is possible to see connections with the words / dimensions and benefits identified in the last exercise. </a:t>
            </a:r>
          </a:p>
          <a:p>
            <a:pPr>
              <a:buClr>
                <a:srgbClr val="0070C0"/>
              </a:buClr>
            </a:pPr>
            <a:r>
              <a:rPr lang="en-US" b="1" dirty="0">
                <a:latin typeface="+mn-lt"/>
              </a:rPr>
              <a:t>READ</a:t>
            </a:r>
            <a:r>
              <a:rPr lang="en-US" dirty="0">
                <a:latin typeface="+mn-lt"/>
              </a:rPr>
              <a:t> </a:t>
            </a:r>
            <a:r>
              <a:rPr lang="en-US" b="1" dirty="0">
                <a:latin typeface="+mn-lt"/>
              </a:rPr>
              <a:t>SLIDE</a:t>
            </a:r>
          </a:p>
          <a:p>
            <a:pPr marL="171450" indent="-171450">
              <a:buClr>
                <a:srgbClr val="0070C0"/>
              </a:buClr>
              <a:buFont typeface="Wingdings" pitchFamily="2" charset="2"/>
              <a:buChar char="§"/>
            </a:pPr>
            <a:r>
              <a:rPr lang="en-US" dirty="0">
                <a:latin typeface="+mn-lt"/>
              </a:rPr>
              <a:t>The first four dimensions come from attachment and child placement research and the fifth - family membership-comes specifically from child placement research and practice. </a:t>
            </a:r>
          </a:p>
          <a:p>
            <a:pPr marL="171450" indent="-171450">
              <a:buClr>
                <a:srgbClr val="0070C0"/>
              </a:buClr>
              <a:buFont typeface="Wingdings" pitchFamily="2" charset="2"/>
              <a:buChar char="§"/>
            </a:pPr>
            <a:r>
              <a:rPr lang="en-US" dirty="0">
                <a:latin typeface="+mn-lt"/>
              </a:rPr>
              <a:t>We will explore each dimension in turn during this training </a:t>
            </a:r>
            <a:r>
              <a:rPr lang="en-US" dirty="0" err="1">
                <a:latin typeface="+mn-lt"/>
              </a:rPr>
              <a:t>programme</a:t>
            </a:r>
            <a:r>
              <a:rPr lang="en-US" dirty="0">
                <a:latin typeface="+mn-lt"/>
              </a:rPr>
              <a:t>, but first we need to think about how they interact with each other. </a:t>
            </a:r>
          </a:p>
          <a:p>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9</a:t>
            </a:fld>
            <a:endParaRPr lang="en-GB" altLang="en-US"/>
          </a:p>
        </p:txBody>
      </p:sp>
    </p:spTree>
    <p:extLst>
      <p:ext uri="{BB962C8B-B14F-4D97-AF65-F5344CB8AC3E}">
        <p14:creationId xmlns:p14="http://schemas.microsoft.com/office/powerpoint/2010/main" val="2061240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mn-lt"/>
              </a:rPr>
              <a:t>Notes</a:t>
            </a:r>
          </a:p>
          <a:p>
            <a:pPr marL="171450" indent="-171450">
              <a:buClr>
                <a:srgbClr val="0070C0"/>
              </a:buClr>
              <a:buFont typeface="Wingdings" pitchFamily="2" charset="2"/>
              <a:buChar char="§"/>
            </a:pPr>
            <a:r>
              <a:rPr lang="en-US" dirty="0">
                <a:latin typeface="+mn-lt"/>
              </a:rPr>
              <a:t>As this diagram of the Secure Base model illustrates, the five dimensions interact to create the Secure Base for the child – for example, the child needs to begin to trust caregivers if they are to manage their feelings and the child also needs to feel accepted in order to feel that they belong in the family.  </a:t>
            </a:r>
          </a:p>
          <a:p>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10</a:t>
            </a:fld>
            <a:endParaRPr lang="en-GB" altLang="en-US"/>
          </a:p>
        </p:txBody>
      </p:sp>
    </p:spTree>
    <p:extLst>
      <p:ext uri="{BB962C8B-B14F-4D97-AF65-F5344CB8AC3E}">
        <p14:creationId xmlns:p14="http://schemas.microsoft.com/office/powerpoint/2010/main" val="17819014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00549"/>
            <a:ext cx="5486400" cy="4284663"/>
          </a:xfrm>
        </p:spPr>
        <p:txBody>
          <a:bodyPr/>
          <a:lstStyle/>
          <a:p>
            <a:pPr>
              <a:buClr>
                <a:srgbClr val="336699"/>
              </a:buClr>
            </a:pPr>
            <a:r>
              <a:rPr lang="en-GB" b="1" dirty="0">
                <a:latin typeface="Calibri" panose="020F0502020204030204" pitchFamily="34" charset="0"/>
                <a:ea typeface="Times New Roman" panose="02020603050405020304" pitchFamily="18" charset="0"/>
                <a:cs typeface="Calibri" panose="020F0502020204030204" pitchFamily="34" charset="0"/>
              </a:rPr>
              <a:t>Notes</a:t>
            </a:r>
          </a:p>
          <a:p>
            <a:pPr marL="171450" indent="-171450">
              <a:buClr>
                <a:srgbClr val="336699"/>
              </a:buClr>
              <a:buFont typeface="Wingdings" pitchFamily="2" charset="2"/>
              <a:buChar char="§"/>
            </a:pPr>
            <a:r>
              <a:rPr lang="en-GB" dirty="0">
                <a:latin typeface="Calibri" panose="020F0502020204030204" pitchFamily="34" charset="0"/>
                <a:ea typeface="Times New Roman" panose="02020603050405020304" pitchFamily="18" charset="0"/>
                <a:cs typeface="Calibri" panose="020F0502020204030204" pitchFamily="34" charset="0"/>
              </a:rPr>
              <a:t>This caregiving cycle is at the heart of the Secure Base model and represents the interaction of thinking, feeling and behaviour in the caregiver-child relationship.  It begins with the child’s needs and behaviour and next focuses on what is going on in the mind of the caregiver in response. </a:t>
            </a:r>
          </a:p>
          <a:p>
            <a:pPr marL="171450" indent="-171450">
              <a:buClr>
                <a:srgbClr val="336699"/>
              </a:buClr>
              <a:buFont typeface="Wingdings" pitchFamily="2" charset="2"/>
              <a:buChar char="§"/>
            </a:pPr>
            <a:r>
              <a:rPr lang="en-GB" dirty="0">
                <a:latin typeface="Calibri" panose="020F0502020204030204" pitchFamily="34" charset="0"/>
                <a:ea typeface="Times New Roman" panose="02020603050405020304" pitchFamily="18" charset="0"/>
                <a:cs typeface="Calibri" panose="020F0502020204030204" pitchFamily="34" charset="0"/>
              </a:rPr>
              <a:t>How a caregiver </a:t>
            </a:r>
            <a:r>
              <a:rPr lang="en-GB" b="1" dirty="0">
                <a:latin typeface="Calibri" panose="020F0502020204030204" pitchFamily="34" charset="0"/>
                <a:ea typeface="Times New Roman" panose="02020603050405020304" pitchFamily="18" charset="0"/>
                <a:cs typeface="Calibri" panose="020F0502020204030204" pitchFamily="34" charset="0"/>
              </a:rPr>
              <a:t>thinks and feels </a:t>
            </a:r>
            <a:r>
              <a:rPr lang="en-GB" dirty="0">
                <a:latin typeface="Calibri" panose="020F0502020204030204" pitchFamily="34" charset="0"/>
                <a:ea typeface="Times New Roman" panose="02020603050405020304" pitchFamily="18" charset="0"/>
                <a:cs typeface="Calibri" panose="020F0502020204030204" pitchFamily="34" charset="0"/>
              </a:rPr>
              <a:t>about a child’s needs and behaviour will determine their </a:t>
            </a:r>
            <a:r>
              <a:rPr lang="en-GB" b="1" dirty="0">
                <a:latin typeface="Calibri" panose="020F0502020204030204" pitchFamily="34" charset="0"/>
                <a:ea typeface="Times New Roman" panose="02020603050405020304" pitchFamily="18" charset="0"/>
                <a:cs typeface="Calibri" panose="020F0502020204030204" pitchFamily="34" charset="0"/>
              </a:rPr>
              <a:t>caregiving behaviour</a:t>
            </a:r>
            <a:r>
              <a:rPr lang="en-GB" dirty="0">
                <a:latin typeface="Calibri" panose="020F0502020204030204" pitchFamily="34" charset="0"/>
                <a:ea typeface="Times New Roman" panose="02020603050405020304" pitchFamily="18" charset="0"/>
                <a:cs typeface="Calibri" panose="020F0502020204030204" pitchFamily="34" charset="0"/>
              </a:rPr>
              <a:t>.  The caregiver will draw on their own ideas about what this child may need or how a good caregiver should respond from, for example,  their own experiences as a child or parent or from what they have learned in training. </a:t>
            </a:r>
          </a:p>
          <a:p>
            <a:pPr marL="171450" indent="-171450">
              <a:buClr>
                <a:srgbClr val="336699"/>
              </a:buClr>
              <a:buFont typeface="Wingdings" pitchFamily="2" charset="2"/>
              <a:buChar char="§"/>
            </a:pPr>
            <a:r>
              <a:rPr lang="en-GB" dirty="0">
                <a:latin typeface="Calibri" panose="020F0502020204030204" pitchFamily="34" charset="0"/>
                <a:ea typeface="Times New Roman" panose="02020603050405020304" pitchFamily="18" charset="0"/>
                <a:cs typeface="Calibri" panose="020F0502020204030204" pitchFamily="34" charset="0"/>
              </a:rPr>
              <a:t>The different caregiving behaviours that result from caregivers’ different thoughts and feelings convey very different messages to the child, which could be positive or negative. </a:t>
            </a:r>
          </a:p>
          <a:p>
            <a:pPr marL="171450" indent="-171450">
              <a:buClr>
                <a:srgbClr val="336699"/>
              </a:buClr>
              <a:buFont typeface="Wingdings" pitchFamily="2" charset="2"/>
              <a:buChar char="§"/>
            </a:pPr>
            <a:r>
              <a:rPr lang="en-GB" dirty="0">
                <a:latin typeface="Calibri" panose="020F0502020204030204" pitchFamily="34" charset="0"/>
                <a:ea typeface="Times New Roman" panose="02020603050405020304" pitchFamily="18" charset="0"/>
                <a:cs typeface="Calibri" panose="020F0502020204030204" pitchFamily="34" charset="0"/>
              </a:rPr>
              <a:t>The child’s </a:t>
            </a:r>
            <a:r>
              <a:rPr lang="en-GB" b="1" dirty="0">
                <a:latin typeface="Calibri" panose="020F0502020204030204" pitchFamily="34" charset="0"/>
                <a:ea typeface="Times New Roman" panose="02020603050405020304" pitchFamily="18" charset="0"/>
                <a:cs typeface="Calibri" panose="020F0502020204030204" pitchFamily="34" charset="0"/>
              </a:rPr>
              <a:t>thinking and feeling </a:t>
            </a:r>
            <a:r>
              <a:rPr lang="en-GB" dirty="0">
                <a:latin typeface="Calibri" panose="020F0502020204030204" pitchFamily="34" charset="0"/>
                <a:ea typeface="Times New Roman" panose="02020603050405020304" pitchFamily="18" charset="0"/>
                <a:cs typeface="Calibri" panose="020F0502020204030204" pitchFamily="34" charset="0"/>
              </a:rPr>
              <a:t>about themselves and other people will be affected by these messages and there will be a consequent impact on their behaviour and development.</a:t>
            </a:r>
          </a:p>
          <a:p>
            <a:pPr marL="171450" indent="-171450">
              <a:buClr>
                <a:srgbClr val="336699"/>
              </a:buClr>
              <a:buFont typeface="Wingdings" pitchFamily="2" charset="2"/>
              <a:buChar char="§"/>
            </a:pPr>
            <a:r>
              <a:rPr lang="en-GB" dirty="0">
                <a:latin typeface="Calibri" panose="020F0502020204030204" pitchFamily="34" charset="0"/>
                <a:ea typeface="Times New Roman" panose="02020603050405020304" pitchFamily="18" charset="0"/>
                <a:cs typeface="Calibri" panose="020F0502020204030204" pitchFamily="34" charset="0"/>
              </a:rPr>
              <a:t>This </a:t>
            </a:r>
            <a:r>
              <a:rPr lang="en-GB" b="1" dirty="0">
                <a:latin typeface="Calibri" panose="020F0502020204030204" pitchFamily="34" charset="0"/>
                <a:ea typeface="Times New Roman" panose="02020603050405020304" pitchFamily="18" charset="0"/>
                <a:cs typeface="Calibri" panose="020F0502020204030204" pitchFamily="34" charset="0"/>
              </a:rPr>
              <a:t>caregiving cycle </a:t>
            </a:r>
            <a:r>
              <a:rPr lang="en-GB" dirty="0">
                <a:latin typeface="Calibri" panose="020F0502020204030204" pitchFamily="34" charset="0"/>
                <a:ea typeface="Times New Roman" panose="02020603050405020304" pitchFamily="18" charset="0"/>
                <a:cs typeface="Calibri" panose="020F0502020204030204" pitchFamily="34" charset="0"/>
              </a:rPr>
              <a:t>goes round many times in a day and can build positive or negative beliefs and feelings in the child. </a:t>
            </a:r>
            <a:r>
              <a:rPr lang="en-US" dirty="0">
                <a:latin typeface="Calibri" panose="020F0502020204030204" pitchFamily="34" charset="0"/>
                <a:ea typeface="Calibri" panose="020F0502020204030204" pitchFamily="34" charset="0"/>
                <a:cs typeface="Calibri" panose="020F0502020204030204" pitchFamily="34" charset="0"/>
              </a:rPr>
              <a:t>For example, a caregiver believing positively ‘I care about and can help this child’ will lead to supportive behaviour and build positive self-esteem in the child.  Negative caregiver thinking, such as  ‘This child doesn’t like me’, can lead to anxious or negative feelings and behaviour towards the child, increasing the child’s anxiety and doubts about their lovability - in turn affecting their behaviour. </a:t>
            </a:r>
            <a:endParaRPr lang="en-GB" dirty="0">
              <a:latin typeface="Calibri" panose="020F0502020204030204" pitchFamily="34" charset="0"/>
              <a:ea typeface="Times New Roman" panose="02020603050405020304" pitchFamily="18"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A1940F40-B4E3-9C4F-94C3-424D3472A3F0}" type="slidenum">
              <a:rPr lang="en-US" smtClean="0"/>
              <a:t>11</a:t>
            </a:fld>
            <a:endParaRPr lang="en-US"/>
          </a:p>
        </p:txBody>
      </p:sp>
    </p:spTree>
    <p:extLst>
      <p:ext uri="{BB962C8B-B14F-4D97-AF65-F5344CB8AC3E}">
        <p14:creationId xmlns:p14="http://schemas.microsoft.com/office/powerpoint/2010/main" val="2204794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824806" y="4629472"/>
            <a:ext cx="5256583" cy="5112568"/>
          </a:xfrm>
        </p:spPr>
        <p:txBody>
          <a:bodyPr/>
          <a:lstStyle/>
          <a:p>
            <a:r>
              <a:rPr lang="en-GB" b="1" dirty="0">
                <a:latin typeface="+mn-lt"/>
              </a:rPr>
              <a:t>Notes</a:t>
            </a:r>
          </a:p>
          <a:p>
            <a:r>
              <a:rPr lang="en-GB" b="1" dirty="0">
                <a:latin typeface="+mn-lt"/>
              </a:rPr>
              <a:t>READ slide</a:t>
            </a:r>
          </a:p>
          <a:p>
            <a:pPr marL="171450" indent="-171450">
              <a:buClr>
                <a:srgbClr val="0070C0"/>
              </a:buClr>
              <a:buFont typeface="Wingdings" pitchFamily="2" charset="2"/>
              <a:buChar char="§"/>
            </a:pPr>
            <a:r>
              <a:rPr lang="en-GB" dirty="0">
                <a:latin typeface="+mn-lt"/>
              </a:rPr>
              <a:t>Children who have had difficult experiences of harm, trauma and loss have had to find ways of coping and surviving these experiences and so their ways of thinking and behaving can be very different from children who have lived only in secure, stable environments. </a:t>
            </a:r>
          </a:p>
          <a:p>
            <a:pPr marL="171450" indent="-171450">
              <a:buClr>
                <a:srgbClr val="0070C0"/>
              </a:buClr>
              <a:buFont typeface="Wingdings" pitchFamily="2" charset="2"/>
              <a:buChar char="§"/>
            </a:pPr>
            <a:r>
              <a:rPr lang="en-GB" dirty="0">
                <a:latin typeface="+mn-lt"/>
              </a:rPr>
              <a:t>Caregivers may need to work hard to understand what is in their child’s mind (e.g. their memories, their coping strategies, their expectations), to see the world from the child’s perspective and therefore to think differently about their choice of caregiving approach.</a:t>
            </a:r>
          </a:p>
          <a:p>
            <a:pPr marL="171450" indent="-171450">
              <a:buClr>
                <a:srgbClr val="0070C0"/>
              </a:buClr>
              <a:buFont typeface="Wingdings" pitchFamily="2" charset="2"/>
              <a:buChar char="§"/>
            </a:pPr>
            <a:r>
              <a:rPr lang="en-GB" dirty="0">
                <a:latin typeface="+mn-lt"/>
              </a:rPr>
              <a:t>Caregiving approaches may need to be different to those that have previously been successful with another child- even a child of the same age and similar background. Caregiving must be sensitively adjusted to the thinking, feeling and behaviour of this particular child. </a:t>
            </a:r>
          </a:p>
          <a:p>
            <a:pPr marL="171450" indent="-171450">
              <a:buClr>
                <a:srgbClr val="0070C0"/>
              </a:buClr>
              <a:buFont typeface="Wingdings" pitchFamily="2" charset="2"/>
              <a:buChar char="§"/>
            </a:pPr>
            <a:r>
              <a:rPr lang="en-GB" dirty="0">
                <a:latin typeface="+mn-lt"/>
              </a:rPr>
              <a:t>Children’s deeply entrenched thinking and feeling can be very resistant to change. Caregivers will therefore need to be patient and persistent and try different approaches before the child’s thinking and feeling - and therefore behaviour- begins to change. </a:t>
            </a:r>
          </a:p>
          <a:p>
            <a:pPr marL="171450" indent="-171450">
              <a:buClr>
                <a:srgbClr val="0070C0"/>
              </a:buClr>
              <a:buFont typeface="Wingdings" pitchFamily="2" charset="2"/>
              <a:buChar char="§"/>
            </a:pPr>
            <a:r>
              <a:rPr lang="en-GB" dirty="0">
                <a:latin typeface="+mn-lt"/>
              </a:rPr>
              <a:t>We can never know exactly what a child is thinking and feeling and so gaining some understanding  is a gradual process. Caregivers may need to try different approaches at different times in order to find a way that is truly helping this child. </a:t>
            </a:r>
          </a:p>
          <a:p>
            <a:pPr marL="171450" indent="-171450">
              <a:buClr>
                <a:srgbClr val="0070C0"/>
              </a:buClr>
              <a:buFont typeface="Wingdings" pitchFamily="2" charset="2"/>
              <a:buChar char="§"/>
            </a:pPr>
            <a:r>
              <a:rPr lang="en-GB" dirty="0">
                <a:latin typeface="+mn-lt"/>
              </a:rPr>
              <a:t>This therapeutic caregiving requires additional support for caregivers-</a:t>
            </a:r>
            <a:r>
              <a:rPr lang="en-GB" dirty="0"/>
              <a:t> from professionals and other caregivers but also</a:t>
            </a:r>
            <a:r>
              <a:rPr lang="en-GB" dirty="0">
                <a:latin typeface="+mn-lt"/>
              </a:rPr>
              <a:t> from their own support networks of family and friends.</a:t>
            </a:r>
          </a:p>
          <a:p>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12</a:t>
            </a:fld>
            <a:endParaRPr lang="en-GB" altLang="en-US"/>
          </a:p>
        </p:txBody>
      </p:sp>
    </p:spTree>
    <p:extLst>
      <p:ext uri="{BB962C8B-B14F-4D97-AF65-F5344CB8AC3E}">
        <p14:creationId xmlns:p14="http://schemas.microsoft.com/office/powerpoint/2010/main" val="18881089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55713" y="973138"/>
            <a:ext cx="4114800" cy="3086100"/>
          </a:xfrm>
        </p:spPr>
        <p:txBody>
          <a:bodyPr/>
          <a:lstStyle/>
          <a:p>
            <a:endParaRPr lang="en-US"/>
          </a:p>
        </p:txBody>
      </p:sp>
      <p:sp>
        <p:nvSpPr>
          <p:cNvPr id="3" name="Notes Placeholder 2"/>
          <p:cNvSpPr>
            <a:spLocks noGrp="1"/>
          </p:cNvSpPr>
          <p:nvPr>
            <p:ph type="body" idx="1"/>
          </p:nvPr>
        </p:nvSpPr>
        <p:spPr>
          <a:xfrm>
            <a:off x="684213" y="4740275"/>
            <a:ext cx="5467350" cy="4224213"/>
          </a:xfrm>
        </p:spPr>
        <p:txBody>
          <a:bodyPr/>
          <a:lstStyle/>
          <a:p>
            <a:r>
              <a:rPr lang="en-US" b="1" dirty="0">
                <a:latin typeface="+mn-lt"/>
              </a:rPr>
              <a:t>Notes</a:t>
            </a:r>
          </a:p>
          <a:p>
            <a:pPr>
              <a:buClr>
                <a:srgbClr val="0070C0"/>
              </a:buClr>
            </a:pPr>
            <a:r>
              <a:rPr lang="en-US" b="1" dirty="0">
                <a:latin typeface="+mn-lt"/>
              </a:rPr>
              <a:t>READ SLIDE</a:t>
            </a:r>
          </a:p>
        </p:txBody>
      </p:sp>
      <p:sp>
        <p:nvSpPr>
          <p:cNvPr id="4" name="Slide Number Placeholder 3"/>
          <p:cNvSpPr>
            <a:spLocks noGrp="1"/>
          </p:cNvSpPr>
          <p:nvPr>
            <p:ph type="sldNum" sz="quarter" idx="5"/>
          </p:nvPr>
        </p:nvSpPr>
        <p:spPr/>
        <p:txBody>
          <a:bodyPr/>
          <a:lstStyle/>
          <a:p>
            <a:fld id="{A1940F40-B4E3-9C4F-94C3-424D3472A3F0}" type="slidenum">
              <a:rPr lang="en-US" smtClean="0"/>
              <a:t>13</a:t>
            </a:fld>
            <a:endParaRPr lang="en-US"/>
          </a:p>
        </p:txBody>
      </p:sp>
    </p:spTree>
    <p:extLst>
      <p:ext uri="{BB962C8B-B14F-4D97-AF65-F5344CB8AC3E}">
        <p14:creationId xmlns:p14="http://schemas.microsoft.com/office/powerpoint/2010/main" val="8433152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We are going to start today with Availability -helping the child to trust--and then work clockwise round the dimensions in subsequent sessions of the </a:t>
            </a:r>
            <a:r>
              <a:rPr lang="en-US" dirty="0" err="1">
                <a:latin typeface="Calibri" panose="020F0502020204030204" pitchFamily="34" charset="0"/>
                <a:cs typeface="Calibri" panose="020F0502020204030204" pitchFamily="34" charset="0"/>
              </a:rPr>
              <a:t>programme</a:t>
            </a:r>
            <a:r>
              <a:rPr lang="en-US" dirty="0">
                <a:latin typeface="Calibri" panose="020F0502020204030204" pitchFamily="34" charset="0"/>
                <a:cs typeface="Calibri" panose="020F0502020204030204" pitchFamily="34" charset="0"/>
              </a:rPr>
              <a:t>. </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This is likely to be the order in which work with a caregiver would be undertaken. </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Bear in mind though that it may be that the caregiver's availability will be best demonstrated, for example, in situations that build a child's self-esteem - for example, reliably supporting a child to try a new activity, such as a football team or drama club. So starting with availability and trust does not mean waiting till that dimension is working well before looking at other dimensions. Sharing this diagram of the whole model with a caregiver can give them a sense of the different but linked goals for the child.  </a:t>
            </a:r>
          </a:p>
        </p:txBody>
      </p:sp>
      <p:sp>
        <p:nvSpPr>
          <p:cNvPr id="4" name="Slide Number Placeholder 3"/>
          <p:cNvSpPr>
            <a:spLocks noGrp="1"/>
          </p:cNvSpPr>
          <p:nvPr>
            <p:ph type="sldNum" sz="quarter" idx="5"/>
          </p:nvPr>
        </p:nvSpPr>
        <p:spPr/>
        <p:txBody>
          <a:bodyPr/>
          <a:lstStyle/>
          <a:p>
            <a:fld id="{C58EB948-F276-FD49-9FBF-089A9410267B}" type="slidenum">
              <a:rPr lang="en-US" smtClean="0"/>
              <a:t>14</a:t>
            </a:fld>
            <a:endParaRPr lang="en-US"/>
          </a:p>
        </p:txBody>
      </p:sp>
    </p:spTree>
    <p:extLst>
      <p:ext uri="{BB962C8B-B14F-4D97-AF65-F5344CB8AC3E}">
        <p14:creationId xmlns:p14="http://schemas.microsoft.com/office/powerpoint/2010/main" val="2489697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r>
              <a:rPr lang="en-US" b="1" dirty="0">
                <a:effectLst/>
                <a:latin typeface="Calibri" panose="020F0502020204030204" pitchFamily="34" charset="0"/>
                <a:ea typeface="Calibri" panose="020F0502020204030204" pitchFamily="34" charset="0"/>
                <a:cs typeface="Calibri" panose="020F0502020204030204" pitchFamily="34" charset="0"/>
              </a:rPr>
              <a:t>Notes</a:t>
            </a:r>
          </a:p>
          <a:p>
            <a:pPr marL="342900" lvl="0" indent="-342900">
              <a:buClr>
                <a:srgbClr val="0070C0"/>
              </a:buClr>
              <a:buSzPts val="1200"/>
              <a:buFont typeface="Wingdings"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The caregiving cycle is used for each dimension – showing the interaction of minds and behaviour in the relationship between caregivers and children that is relevant for that </a:t>
            </a:r>
            <a:r>
              <a:rPr lang="en-GB" dirty="0">
                <a:latin typeface="Calibri" panose="020F0502020204030204" pitchFamily="34" charset="0"/>
                <a:ea typeface="Calibri" panose="020F0502020204030204" pitchFamily="34" charset="0"/>
                <a:cs typeface="Calibri" panose="020F0502020204030204" pitchFamily="34" charset="0"/>
              </a:rPr>
              <a:t>dimension.</a:t>
            </a:r>
          </a:p>
          <a:p>
            <a:pPr marL="342900" lvl="0" indent="-342900">
              <a:buClr>
                <a:srgbClr val="0070C0"/>
              </a:buClr>
              <a:buSzPts val="1200"/>
              <a:buFont typeface="Wingdings"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Availability is a good starting point and underpins the others - because of the importance of the caregiver’s practical and emotional availability and the link to the child’s need to learn to trust. </a:t>
            </a:r>
          </a:p>
          <a:p>
            <a:pPr lvl="0">
              <a:buClr>
                <a:srgbClr val="0070C0"/>
              </a:buClr>
              <a:buSzPts val="1200"/>
            </a:pPr>
            <a:r>
              <a:rPr lang="en-US" b="1" dirty="0">
                <a:latin typeface="Calibri" panose="020F0502020204030204" pitchFamily="34" charset="0"/>
                <a:ea typeface="Calibri" panose="020F0502020204030204" pitchFamily="34" charset="0"/>
                <a:cs typeface="Calibri" panose="020F0502020204030204" pitchFamily="34" charset="0"/>
              </a:rPr>
              <a:t>Read</a:t>
            </a:r>
            <a:r>
              <a:rPr lang="en-US" dirty="0">
                <a:latin typeface="Calibri" panose="020F0502020204030204" pitchFamily="34" charset="0"/>
                <a:ea typeface="Calibri" panose="020F0502020204030204" pitchFamily="34" charset="0"/>
                <a:cs typeface="Calibri" panose="020F0502020204030204" pitchFamily="34" charset="0"/>
              </a:rPr>
              <a:t> round the cycle. </a:t>
            </a:r>
          </a:p>
          <a:p>
            <a:pPr marL="342900" lvl="0" indent="-342900">
              <a:buClr>
                <a:srgbClr val="0070C0"/>
              </a:buClr>
              <a:buSzPts val="1200"/>
              <a:buFont typeface="Wingdings"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We will now look at each element of this cycle in turn.</a:t>
            </a:r>
          </a:p>
          <a:p>
            <a:pPr marL="342900" lvl="0" indent="-342900">
              <a:buClr>
                <a:srgbClr val="0070C0"/>
              </a:buClr>
              <a:buSzPts val="1200"/>
              <a:buFont typeface="Wingdings" pitchFamily="2" charset="2"/>
              <a:buChar char=""/>
            </a:pPr>
            <a:endParaRPr lang="en-US" dirty="0">
              <a:latin typeface="Calibri" panose="020F0502020204030204" pitchFamily="34" charset="0"/>
              <a:ea typeface="Calibri" panose="020F0502020204030204" pitchFamily="34" charset="0"/>
              <a:cs typeface="Calibri" panose="020F0502020204030204" pitchFamily="34" charset="0"/>
            </a:endParaRPr>
          </a:p>
          <a:p>
            <a:pPr marL="342900" lvl="0" indent="-342900">
              <a:buClr>
                <a:srgbClr val="0070C0"/>
              </a:buClr>
              <a:buSzPts val="1200"/>
              <a:buFont typeface="Wingdings" pitchFamily="2" charset="2"/>
              <a:buChar char=""/>
            </a:pPr>
            <a:endParaRPr lang="en-US" dirty="0">
              <a:effectLst/>
              <a:latin typeface="Calibri" panose="020F0502020204030204" pitchFamily="34" charset="0"/>
              <a:ea typeface="Calibri" panose="020F0502020204030204" pitchFamily="34" charset="0"/>
              <a:cs typeface="Calibri" panose="020F0502020204030204" pitchFamily="34" charset="0"/>
            </a:endParaRPr>
          </a:p>
          <a:p>
            <a:pPr marR="0" lvl="0" algn="l" defTabSz="914400" rtl="0" eaLnBrk="1" fontAlgn="auto" latinLnBrk="0" hangingPunct="1">
              <a:lnSpc>
                <a:spcPct val="100000"/>
              </a:lnSpc>
              <a:spcBef>
                <a:spcPts val="0"/>
              </a:spcBef>
              <a:spcAft>
                <a:spcPts val="0"/>
              </a:spcAft>
              <a:buClr>
                <a:srgbClr val="0070C0"/>
              </a:buClr>
              <a:buSzPts val="1200"/>
              <a:tabLst/>
              <a:defRPr/>
            </a:pPr>
            <a:endParaRPr lang="en-US" b="1" dirty="0">
              <a:effectLst/>
              <a:latin typeface="Calibri" panose="020F0502020204030204" pitchFamily="34" charset="0"/>
              <a:ea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C58EB948-F276-FD49-9FBF-089A9410267B}" type="slidenum">
              <a:rPr lang="en-US" smtClean="0"/>
              <a:t>15</a:t>
            </a:fld>
            <a:endParaRPr lang="en-US"/>
          </a:p>
        </p:txBody>
      </p:sp>
    </p:spTree>
    <p:extLst>
      <p:ext uri="{BB962C8B-B14F-4D97-AF65-F5344CB8AC3E}">
        <p14:creationId xmlns:p14="http://schemas.microsoft.com/office/powerpoint/2010/main" val="1598092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a:extLst>
              <a:ext uri="{FF2B5EF4-FFF2-40B4-BE49-F238E27FC236}">
                <a16:creationId xmlns:a16="http://schemas.microsoft.com/office/drawing/2014/main" id="{5F28A3EE-3225-D7BE-0258-94C3B1EB0B6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1pPr>
            <a:lvl2pPr marL="738188" indent="-28416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2pPr>
            <a:lvl3pPr marL="1136650"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3pPr>
            <a:lvl4pPr marL="1590675"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4pPr>
            <a:lvl5pPr marL="2046288"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5pPr>
            <a:lvl6pPr marL="25034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6pPr>
            <a:lvl7pPr marL="29606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7pPr>
            <a:lvl8pPr marL="34178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8pPr>
            <a:lvl9pPr marL="38750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9pPr>
          </a:lstStyle>
          <a:p>
            <a:pPr>
              <a:spcBef>
                <a:spcPct val="0"/>
              </a:spcBef>
            </a:pPr>
            <a:fld id="{1BF5C60A-3038-404D-9FA6-61CDD760F088}" type="slidenum">
              <a:rPr lang="en-US" altLang="en-US">
                <a:solidFill>
                  <a:srgbClr val="000000"/>
                </a:solidFill>
              </a:rPr>
              <a:pPr>
                <a:spcBef>
                  <a:spcPct val="0"/>
                </a:spcBef>
              </a:pPr>
              <a:t>16</a:t>
            </a:fld>
            <a:endParaRPr lang="en-US" altLang="en-US">
              <a:solidFill>
                <a:srgbClr val="000000"/>
              </a:solidFill>
            </a:endParaRPr>
          </a:p>
        </p:txBody>
      </p:sp>
      <p:sp>
        <p:nvSpPr>
          <p:cNvPr id="44034" name="Rectangle 2">
            <a:extLst>
              <a:ext uri="{FF2B5EF4-FFF2-40B4-BE49-F238E27FC236}">
                <a16:creationId xmlns:a16="http://schemas.microsoft.com/office/drawing/2014/main" id="{5856D0B6-914F-10CE-7789-7FA75EF0A1FB}"/>
              </a:ext>
            </a:extLst>
          </p:cNvPr>
          <p:cNvSpPr>
            <a:spLocks noGrp="1" noRot="1" noChangeAspect="1" noChangeArrowheads="1" noTextEdit="1"/>
          </p:cNvSpPr>
          <p:nvPr>
            <p:ph type="sldImg"/>
          </p:nvPr>
        </p:nvSpPr>
        <p:spPr>
          <a:xfrm>
            <a:off x="949325" y="779463"/>
            <a:ext cx="4959350" cy="3721100"/>
          </a:xfrm>
          <a:ln/>
        </p:spPr>
      </p:sp>
      <p:sp>
        <p:nvSpPr>
          <p:cNvPr id="44035" name="Rectangle 3">
            <a:extLst>
              <a:ext uri="{FF2B5EF4-FFF2-40B4-BE49-F238E27FC236}">
                <a16:creationId xmlns:a16="http://schemas.microsoft.com/office/drawing/2014/main" id="{D5C3E067-905B-7F5F-BEF1-B00ABE9F31C0}"/>
              </a:ext>
            </a:extLst>
          </p:cNvPr>
          <p:cNvSpPr>
            <a:spLocks noGrp="1" noChangeArrowheads="1"/>
          </p:cNvSpPr>
          <p:nvPr>
            <p:ph type="body" idx="1"/>
          </p:nvPr>
        </p:nvSpPr>
        <p:spPr>
          <a:xfrm>
            <a:off x="679450" y="4716463"/>
            <a:ext cx="5438775" cy="44672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0"/>
              </a:spcBef>
              <a:spcAft>
                <a:spcPts val="0"/>
              </a:spcAft>
              <a:buClr>
                <a:srgbClr val="0070C0"/>
              </a:buClr>
              <a:buSzPts val="1600"/>
            </a:pPr>
            <a:r>
              <a:rPr lang="en-US" b="1" dirty="0">
                <a:latin typeface="Calibri" panose="020F0502020204030204" pitchFamily="34" charset="0"/>
                <a:ea typeface="Calibri" panose="020F0502020204030204" pitchFamily="34" charset="0"/>
                <a:cs typeface="Calibri" panose="020F0502020204030204" pitchFamily="34" charset="0"/>
              </a:rPr>
              <a:t>Notes</a:t>
            </a:r>
          </a:p>
          <a:p>
            <a:pPr>
              <a:spcBef>
                <a:spcPts val="0"/>
              </a:spcBef>
              <a:spcAft>
                <a:spcPts val="0"/>
              </a:spcAft>
              <a:buClr>
                <a:srgbClr val="0070C0"/>
              </a:buClr>
              <a:buSzPts val="1600"/>
            </a:pPr>
            <a:r>
              <a:rPr lang="en-US" b="1" dirty="0">
                <a:latin typeface="Calibri" panose="020F0502020204030204" pitchFamily="34" charset="0"/>
                <a:ea typeface="Calibri" panose="020F0502020204030204" pitchFamily="34" charset="0"/>
                <a:cs typeface="Calibri" panose="020F0502020204030204" pitchFamily="34" charset="0"/>
              </a:rPr>
              <a:t>READ SLIDE – then add</a:t>
            </a:r>
          </a:p>
          <a:p>
            <a:pPr marL="353598" indent="-353598">
              <a:spcBef>
                <a:spcPts val="0"/>
              </a:spcBef>
              <a:spcAft>
                <a:spcPts val="0"/>
              </a:spcAft>
              <a:buClr>
                <a:srgbClr val="0070C0"/>
              </a:buClr>
              <a:buSzPts val="1600"/>
              <a:buFont typeface="Wingdings" panose="05000000000000000000"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Children may also lack trust if they have experienced multiple moves – they may have felt that family members, carers and professionals had let them down or given up on them.</a:t>
            </a:r>
          </a:p>
          <a:p>
            <a:pPr marL="353598" indent="-353598">
              <a:spcBef>
                <a:spcPts val="0"/>
              </a:spcBef>
              <a:spcAft>
                <a:spcPts val="0"/>
              </a:spcAft>
              <a:buClr>
                <a:srgbClr val="0070C0"/>
              </a:buClr>
              <a:buSzPts val="1600"/>
              <a:buFont typeface="Wingdings" panose="05000000000000000000"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It's important to look at the links- for example between the child experiencing rejection from parents when they made emotional demands to then shutting down and avoiding showing their feelings in later relationships in family placements and in school. </a:t>
            </a:r>
          </a:p>
          <a:p>
            <a:pPr marL="353598" indent="-353598">
              <a:spcBef>
                <a:spcPts val="0"/>
              </a:spcBef>
              <a:spcAft>
                <a:spcPts val="0"/>
              </a:spcAft>
              <a:buClr>
                <a:srgbClr val="0070C0"/>
              </a:buClr>
              <a:buSzPts val="1600"/>
              <a:buFont typeface="Wingdings" panose="05000000000000000000" pitchFamily="2" charset="2"/>
              <a:buChar char=""/>
            </a:pPr>
            <a:r>
              <a:rPr lang="en-US" dirty="0">
                <a:effectLst/>
                <a:latin typeface="Calibri" panose="020F0502020204030204" pitchFamily="34" charset="0"/>
                <a:ea typeface="Calibri" panose="020F0502020204030204" pitchFamily="34" charset="0"/>
                <a:cs typeface="Calibri" panose="020F0502020204030204" pitchFamily="34" charset="0"/>
              </a:rPr>
              <a:t>Note that these descriptions of different patterns of insecure behaviour are used here instead of the language of attachment patterns. Although it is helpful to be aware of attachment research, </a:t>
            </a:r>
            <a:r>
              <a:rPr lang="en-US" dirty="0">
                <a:latin typeface="Calibri" panose="020F0502020204030204" pitchFamily="34" charset="0"/>
                <a:ea typeface="Calibri" panose="020F0502020204030204" pitchFamily="34" charset="0"/>
                <a:cs typeface="Calibri" panose="020F0502020204030204" pitchFamily="34" charset="0"/>
              </a:rPr>
              <a:t>social workers </a:t>
            </a:r>
            <a:r>
              <a:rPr lang="en-US" dirty="0">
                <a:effectLst/>
                <a:latin typeface="Calibri" panose="020F0502020204030204" pitchFamily="34" charset="0"/>
                <a:ea typeface="Calibri" panose="020F0502020204030204" pitchFamily="34" charset="0"/>
                <a:cs typeface="Calibri" panose="020F0502020204030204" pitchFamily="34" charset="0"/>
              </a:rPr>
              <a:t>are not qualified </a:t>
            </a:r>
            <a:r>
              <a:rPr lang="en-US" dirty="0">
                <a:latin typeface="Calibri" panose="020F0502020204030204" pitchFamily="34" charset="0"/>
                <a:ea typeface="Calibri" panose="020F0502020204030204" pitchFamily="34" charset="0"/>
                <a:cs typeface="Calibri" panose="020F0502020204030204" pitchFamily="34" charset="0"/>
              </a:rPr>
              <a:t>to classify children and it can be unhelpful to apply labels.  So when working with caregivers or  writing reports these </a:t>
            </a:r>
            <a:r>
              <a:rPr lang="en-US" b="1" dirty="0">
                <a:latin typeface="Calibri" panose="020F0502020204030204" pitchFamily="34" charset="0"/>
                <a:ea typeface="Calibri" panose="020F0502020204030204" pitchFamily="34" charset="0"/>
                <a:cs typeface="Calibri" panose="020F0502020204030204" pitchFamily="34" charset="0"/>
              </a:rPr>
              <a:t>descriptions</a:t>
            </a:r>
            <a:r>
              <a:rPr lang="en-US" dirty="0">
                <a:latin typeface="Calibri" panose="020F0502020204030204" pitchFamily="34" charset="0"/>
                <a:ea typeface="Calibri" panose="020F0502020204030204" pitchFamily="34" charset="0"/>
                <a:cs typeface="Calibri" panose="020F0502020204030204" pitchFamily="34" charset="0"/>
              </a:rPr>
              <a:t> of a child's insecure behaviour pattern, that can change as the child becomes more secure, are preferable to using labels to define the child, such as an 'avoidant child'. </a:t>
            </a:r>
            <a:endParaRPr lang="en-US" dirty="0">
              <a:effectLst/>
              <a:latin typeface="Calibri" panose="020F0502020204030204" pitchFamily="34" charset="0"/>
              <a:ea typeface="Calibri" panose="020F0502020204030204" pitchFamily="34" charset="0"/>
              <a:cs typeface="Calibri" panose="020F0502020204030204" pitchFamily="34" charset="0"/>
            </a:endParaRPr>
          </a:p>
          <a:p>
            <a:pPr>
              <a:spcBef>
                <a:spcPts val="0"/>
              </a:spcBef>
              <a:spcAft>
                <a:spcPts val="0"/>
              </a:spcAft>
              <a:buClr>
                <a:srgbClr val="0070C0"/>
              </a:buClr>
              <a:buSzPts val="1600"/>
            </a:pPr>
            <a:endParaRPr lang="en-US" altLang="en-US" sz="1000" dirty="0">
              <a:latin typeface="Times New Roman" panose="02020603050405020304" pitchFamily="18"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mn-lt"/>
                <a:cs typeface="Calibri" panose="020F0502020204030204" pitchFamily="34" charset="0"/>
              </a:rPr>
              <a:t>Exercise 1   20 minutes</a:t>
            </a:r>
          </a:p>
          <a:p>
            <a:r>
              <a:rPr lang="en-US" b="1" dirty="0">
                <a:latin typeface="+mn-lt"/>
                <a:cs typeface="Calibri" panose="020F0502020204030204" pitchFamily="34" charset="0"/>
              </a:rPr>
              <a:t>This exercise can be done in pairs or small groups.</a:t>
            </a:r>
          </a:p>
          <a:p>
            <a:pPr marL="171450" lvl="0" indent="-171450" eaLnBrk="1" fontAlgn="auto" hangingPunct="1">
              <a:spcBef>
                <a:spcPts val="0"/>
              </a:spcBef>
              <a:spcAft>
                <a:spcPts val="0"/>
              </a:spcAft>
              <a:buClr>
                <a:srgbClr val="0070C0"/>
              </a:buClr>
              <a:buFont typeface="Wingdings" pitchFamily="2" charset="2"/>
              <a:buChar char="§"/>
              <a:defRPr/>
            </a:pPr>
            <a:r>
              <a:rPr lang="en-US" dirty="0">
                <a:latin typeface="+mn-lt"/>
                <a:cs typeface="Calibri" panose="020F0502020204030204" pitchFamily="34" charset="0"/>
              </a:rPr>
              <a:t>The focus in this exercise is on the first part of the cycle – how might a child's lack of trust show in their behaviour?  What might a caregiver observe / be looking for?</a:t>
            </a:r>
          </a:p>
          <a:p>
            <a:pPr marL="171450" lvl="0" indent="-171450" eaLnBrk="1" fontAlgn="auto" hangingPunct="1">
              <a:spcBef>
                <a:spcPts val="0"/>
              </a:spcBef>
              <a:spcAft>
                <a:spcPts val="0"/>
              </a:spcAft>
              <a:buClr>
                <a:srgbClr val="0070C0"/>
              </a:buClr>
              <a:buFont typeface="Wingdings" pitchFamily="2" charset="2"/>
              <a:buChar char="§"/>
              <a:defRPr/>
            </a:pPr>
            <a:r>
              <a:rPr lang="en-US" dirty="0">
                <a:latin typeface="+mn-lt"/>
                <a:cs typeface="Calibri" panose="020F0502020204030204" pitchFamily="34" charset="0"/>
              </a:rPr>
              <a:t>Ask for examples of specific behaviour for each age group.</a:t>
            </a:r>
          </a:p>
          <a:p>
            <a:pPr marL="171450" lvl="0" indent="-171450" eaLnBrk="1" fontAlgn="auto" hangingPunct="1">
              <a:spcBef>
                <a:spcPts val="0"/>
              </a:spcBef>
              <a:spcAft>
                <a:spcPts val="0"/>
              </a:spcAft>
              <a:buClr>
                <a:srgbClr val="0070C0"/>
              </a:buClr>
              <a:buFont typeface="Wingdings" pitchFamily="2" charset="2"/>
              <a:buChar char="§"/>
              <a:defRPr/>
            </a:pPr>
            <a:r>
              <a:rPr lang="en-US" dirty="0">
                <a:latin typeface="+mn-lt"/>
                <a:cs typeface="Calibri" panose="020F0502020204030204" pitchFamily="34" charset="0"/>
              </a:rPr>
              <a:t>After participants have had about 10 minutes for discussion, the whole group discussion (10 minutes) should highlight</a:t>
            </a:r>
          </a:p>
          <a:p>
            <a:pPr marL="628650" lvl="1" indent="-171450">
              <a:buClr>
                <a:srgbClr val="0070C0"/>
              </a:buClr>
              <a:buFont typeface="Arial" panose="020B0604020202020204" pitchFamily="34" charset="0"/>
              <a:buChar char="•"/>
            </a:pPr>
            <a:r>
              <a:rPr lang="en-US" dirty="0">
                <a:latin typeface="+mn-lt"/>
                <a:cs typeface="Calibri" panose="020F0502020204030204" pitchFamily="34" charset="0"/>
              </a:rPr>
              <a:t> the range of behaviour in each age group</a:t>
            </a:r>
          </a:p>
          <a:p>
            <a:pPr marL="628650" lvl="1" indent="-171450">
              <a:buClr>
                <a:srgbClr val="0070C0"/>
              </a:buClr>
              <a:buFont typeface="Arial" panose="020B0604020202020204" pitchFamily="34" charset="0"/>
              <a:buChar char="•"/>
            </a:pPr>
            <a:r>
              <a:rPr lang="en-US" dirty="0">
                <a:latin typeface="+mn-lt"/>
                <a:cs typeface="Calibri" panose="020F0502020204030204" pitchFamily="34" charset="0"/>
              </a:rPr>
              <a:t>how children's lack of trust in caregivers may look different at different ages</a:t>
            </a:r>
          </a:p>
          <a:p>
            <a:pPr marL="628650" lvl="1" indent="-171450">
              <a:buClr>
                <a:srgbClr val="0070C0"/>
              </a:buClr>
              <a:buFont typeface="Arial" panose="020B0604020202020204" pitchFamily="34" charset="0"/>
              <a:buChar char="•"/>
            </a:pPr>
            <a:r>
              <a:rPr lang="en-US" dirty="0">
                <a:latin typeface="+mn-lt"/>
                <a:cs typeface="Calibri" panose="020F0502020204030204" pitchFamily="34" charset="0"/>
              </a:rPr>
              <a:t>the importance of caregivers being helped to observe and note the detail of a child’s behaviour.</a:t>
            </a:r>
          </a:p>
          <a:p>
            <a:pPr marL="171450" indent="-171450">
              <a:buClr>
                <a:srgbClr val="0070C0"/>
              </a:buClr>
              <a:buFont typeface="Wingdings" pitchFamily="2" charset="2"/>
              <a:buChar char="§"/>
            </a:pPr>
            <a:r>
              <a:rPr lang="en-US" dirty="0">
                <a:latin typeface="+mn-lt"/>
                <a:cs typeface="Calibri" panose="020F0502020204030204" pitchFamily="34" charset="0"/>
              </a:rPr>
              <a:t>Mention the </a:t>
            </a:r>
            <a:r>
              <a:rPr lang="en-US" b="1" dirty="0">
                <a:latin typeface="+mn-lt"/>
                <a:cs typeface="Calibri" panose="020F0502020204030204" pitchFamily="34" charset="0"/>
              </a:rPr>
              <a:t>Secure Base Development Checklists - </a:t>
            </a:r>
            <a:r>
              <a:rPr lang="en-US" dirty="0">
                <a:latin typeface="+mn-lt"/>
                <a:cs typeface="Calibri" panose="020F0502020204030204" pitchFamily="34" charset="0"/>
              </a:rPr>
              <a:t>which are on the Secure Base model website, under Resources</a:t>
            </a:r>
            <a:r>
              <a:rPr lang="en-US" b="1" dirty="0">
                <a:latin typeface="+mn-lt"/>
                <a:cs typeface="Calibri" panose="020F0502020204030204" pitchFamily="34" charset="0"/>
              </a:rPr>
              <a:t>. </a:t>
            </a:r>
            <a:r>
              <a:rPr lang="en-US" dirty="0">
                <a:latin typeface="+mn-lt"/>
                <a:cs typeface="Calibri" panose="020F0502020204030204" pitchFamily="34" charset="0"/>
              </a:rPr>
              <a:t>These are for each dimension and for children in each age range. The checklists can help practitioners reflect on children’s development and progress.  They can also be useful in helping social workers and caregivers observe and think about where the child is in their development of trust and what caregivers might be working towards by offering their availability.</a:t>
            </a:r>
          </a:p>
          <a:p>
            <a:pPr marL="171450" indent="-171450">
              <a:buClr>
                <a:srgbClr val="0070C0"/>
              </a:buClr>
              <a:buFont typeface="Wingdings" pitchFamily="2" charset="2"/>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C58EB948-F276-FD49-9FBF-089A9410267B}" type="slidenum">
              <a:rPr lang="en-US" smtClean="0"/>
              <a:t>17</a:t>
            </a:fld>
            <a:endParaRPr lang="en-US"/>
          </a:p>
        </p:txBody>
      </p:sp>
    </p:spTree>
    <p:extLst>
      <p:ext uri="{BB962C8B-B14F-4D97-AF65-F5344CB8AC3E}">
        <p14:creationId xmlns:p14="http://schemas.microsoft.com/office/powerpoint/2010/main" val="42641390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lvl="0">
              <a:buClr>
                <a:srgbClr val="0070C0"/>
              </a:buClr>
              <a:buSzPts val="1200"/>
            </a:pPr>
            <a:r>
              <a:rPr lang="en-US" b="1" dirty="0">
                <a:latin typeface="Calibri" panose="020F0502020204030204" pitchFamily="34" charset="0"/>
                <a:ea typeface="Calibri" panose="020F0502020204030204" pitchFamily="34" charset="0"/>
                <a:cs typeface="Calibri" panose="020F0502020204030204" pitchFamily="34" charset="0"/>
              </a:rPr>
              <a:t>Notes</a:t>
            </a:r>
          </a:p>
          <a:p>
            <a:pPr marL="342900" lvl="0" indent="-342900">
              <a:buClr>
                <a:srgbClr val="0070C0"/>
              </a:buClr>
              <a:buSzPts val="1200"/>
              <a:buFont typeface="Wingdings"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The caregiver’s capacity to be available and build this child’s trust will depend on the caregiver's thinking and feeling-  asking themselves first, ‘</a:t>
            </a:r>
            <a:r>
              <a:rPr lang="en-US" b="1" dirty="0">
                <a:latin typeface="Calibri" panose="020F0502020204030204" pitchFamily="34" charset="0"/>
                <a:ea typeface="Calibri" panose="020F0502020204030204" pitchFamily="34" charset="0"/>
                <a:cs typeface="Calibri" panose="020F0502020204030204" pitchFamily="34" charset="0"/>
              </a:rPr>
              <a:t>What does this child expect from adults?’ </a:t>
            </a:r>
          </a:p>
          <a:p>
            <a:pPr marL="342900" lvl="0" indent="-342900">
              <a:buClr>
                <a:srgbClr val="0070C0"/>
              </a:buClr>
              <a:buSzPts val="1200"/>
              <a:buFont typeface="Wingdings"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The previous exercise showed the importance of observing and reflecting on the child’s behaviour and its possible meanings.</a:t>
            </a:r>
            <a:endParaRPr lang="en-GB" dirty="0">
              <a:latin typeface="Calibri" panose="020F0502020204030204" pitchFamily="34" charset="0"/>
              <a:ea typeface="Calibri" panose="020F0502020204030204" pitchFamily="34" charset="0"/>
              <a:cs typeface="Calibri" panose="020F0502020204030204" pitchFamily="34" charset="0"/>
            </a:endParaRPr>
          </a:p>
          <a:p>
            <a:pPr marL="342900" lvl="0" indent="-342900">
              <a:buClr>
                <a:srgbClr val="0070C0"/>
              </a:buClr>
              <a:buSzPts val="1200"/>
              <a:buFont typeface="Wingdings"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THEN the caregiver needs to ask themselves,  </a:t>
            </a:r>
            <a:r>
              <a:rPr lang="en-GB" b="1" dirty="0">
                <a:latin typeface="Calibri" panose="020F0502020204030204" pitchFamily="34" charset="0"/>
                <a:ea typeface="Calibri" panose="020F0502020204030204" pitchFamily="34" charset="0"/>
                <a:cs typeface="Calibri" panose="020F0502020204030204" pitchFamily="34" charset="0"/>
              </a:rPr>
              <a:t>'</a:t>
            </a:r>
            <a:r>
              <a:rPr lang="en-US" b="1" dirty="0">
                <a:latin typeface="Calibri" panose="020F0502020204030204" pitchFamily="34" charset="0"/>
                <a:ea typeface="Calibri" panose="020F0502020204030204" pitchFamily="34" charset="0"/>
                <a:cs typeface="Calibri" panose="020F0502020204030204" pitchFamily="34" charset="0"/>
              </a:rPr>
              <a:t>How can I show this child that  I will not let them down?’ </a:t>
            </a:r>
          </a:p>
          <a:p>
            <a:pPr marL="342900" lvl="0" indent="-342900">
              <a:buClr>
                <a:srgbClr val="0070C0"/>
              </a:buClr>
              <a:buSzPts val="1200"/>
              <a:buFont typeface="Wingdings" pitchFamily="2" charset="2"/>
              <a:buChar char=""/>
            </a:pPr>
            <a:r>
              <a:rPr lang="en-US" dirty="0">
                <a:latin typeface="Calibri" panose="020F0502020204030204" pitchFamily="34" charset="0"/>
                <a:ea typeface="Calibri" panose="020F0502020204030204" pitchFamily="34" charset="0"/>
                <a:cs typeface="Calibri" panose="020F0502020204030204" pitchFamily="34" charset="0"/>
              </a:rPr>
              <a:t>For the supporting social worker, it is necessary to give the caregiver time to discuss / reflect on the child’s behaviour and what that might suggest about the child’s thinking and feeling /capacity to trust and where that may have come from in their history- before discussing practical and age-appropriate ways in which to offer availability and  provide </a:t>
            </a:r>
            <a:r>
              <a:rPr lang="en-GB" dirty="0">
                <a:latin typeface="Calibri" panose="020F0502020204030204" pitchFamily="34" charset="0"/>
                <a:ea typeface="Calibri" panose="020F0502020204030204" pitchFamily="34" charset="0"/>
                <a:cs typeface="Calibri" panose="020F0502020204030204" pitchFamily="34" charset="0"/>
              </a:rPr>
              <a:t>a secure base for exploration.</a:t>
            </a:r>
            <a:endParaRPr lang="en-GB"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A1940F40-B4E3-9C4F-94C3-424D3472A3F0}" type="slidenum">
              <a:rPr lang="en-US" smtClean="0"/>
              <a:t>19</a:t>
            </a:fld>
            <a:endParaRPr lang="en-US"/>
          </a:p>
        </p:txBody>
      </p:sp>
    </p:spTree>
    <p:extLst>
      <p:ext uri="{BB962C8B-B14F-4D97-AF65-F5344CB8AC3E}">
        <p14:creationId xmlns:p14="http://schemas.microsoft.com/office/powerpoint/2010/main" val="8185589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a:extLst>
              <a:ext uri="{FF2B5EF4-FFF2-40B4-BE49-F238E27FC236}">
                <a16:creationId xmlns:a16="http://schemas.microsoft.com/office/drawing/2014/main" id="{0774250D-8387-4648-3E0C-332DB82325F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1pPr>
            <a:lvl2pPr marL="738188" indent="-28416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2pPr>
            <a:lvl3pPr marL="1136650"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3pPr>
            <a:lvl4pPr marL="1590675"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4pPr>
            <a:lvl5pPr marL="2046288" indent="-227013">
              <a:spcBef>
                <a:spcPct val="30000"/>
              </a:spcBef>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5pPr>
            <a:lvl6pPr marL="25034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6pPr>
            <a:lvl7pPr marL="29606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7pPr>
            <a:lvl8pPr marL="34178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8pPr>
            <a:lvl9pPr marL="3875088" indent="-227013" eaLnBrk="0" fontAlgn="base" hangingPunct="0">
              <a:spcBef>
                <a:spcPct val="30000"/>
              </a:spcBef>
              <a:spcAft>
                <a:spcPct val="0"/>
              </a:spcAft>
              <a:tabLst>
                <a:tab pos="0" algn="l"/>
                <a:tab pos="909638" algn="l"/>
                <a:tab pos="1819275" algn="l"/>
                <a:tab pos="2728913" algn="l"/>
                <a:tab pos="3638550" algn="l"/>
                <a:tab pos="4548188" algn="l"/>
                <a:tab pos="5457825" algn="l"/>
                <a:tab pos="6367463" algn="l"/>
                <a:tab pos="7277100" algn="l"/>
                <a:tab pos="8186738" algn="l"/>
                <a:tab pos="9096375" algn="l"/>
                <a:tab pos="10006013" algn="l"/>
              </a:tabLst>
              <a:defRPr sz="1200">
                <a:solidFill>
                  <a:schemeClr val="tx1"/>
                </a:solidFill>
                <a:latin typeface="Arial" panose="020B0604020202020204" pitchFamily="34" charset="0"/>
                <a:cs typeface="Arial" panose="020B0604020202020204" pitchFamily="34" charset="0"/>
              </a:defRPr>
            </a:lvl9pPr>
          </a:lstStyle>
          <a:p>
            <a:pPr>
              <a:spcBef>
                <a:spcPct val="0"/>
              </a:spcBef>
            </a:pPr>
            <a:fld id="{68F5CDAD-7818-DA4C-8940-646794C0EB88}" type="slidenum">
              <a:rPr lang="en-US" altLang="en-US">
                <a:solidFill>
                  <a:srgbClr val="000000"/>
                </a:solidFill>
              </a:rPr>
              <a:pPr>
                <a:spcBef>
                  <a:spcPct val="0"/>
                </a:spcBef>
              </a:pPr>
              <a:t>20</a:t>
            </a:fld>
            <a:endParaRPr lang="en-US" altLang="en-US">
              <a:solidFill>
                <a:srgbClr val="000000"/>
              </a:solidFill>
            </a:endParaRPr>
          </a:p>
        </p:txBody>
      </p:sp>
      <p:sp>
        <p:nvSpPr>
          <p:cNvPr id="46082" name="Rectangle 2">
            <a:extLst>
              <a:ext uri="{FF2B5EF4-FFF2-40B4-BE49-F238E27FC236}">
                <a16:creationId xmlns:a16="http://schemas.microsoft.com/office/drawing/2014/main" id="{CB663F10-D8D8-D78D-F69D-14C482AEDFD9}"/>
              </a:ext>
            </a:extLst>
          </p:cNvPr>
          <p:cNvSpPr>
            <a:spLocks noGrp="1" noRot="1" noChangeAspect="1" noChangeArrowheads="1" noTextEdit="1"/>
          </p:cNvSpPr>
          <p:nvPr>
            <p:ph type="sldImg"/>
          </p:nvPr>
        </p:nvSpPr>
        <p:spPr>
          <a:ln/>
        </p:spPr>
        <p:txBody>
          <a:bodyPr/>
          <a:lstStyle/>
          <a:p>
            <a:endParaRPr lang="en-US"/>
          </a:p>
        </p:txBody>
      </p:sp>
      <p:sp>
        <p:nvSpPr>
          <p:cNvPr id="46083" name="Rectangle 3">
            <a:extLst>
              <a:ext uri="{FF2B5EF4-FFF2-40B4-BE49-F238E27FC236}">
                <a16:creationId xmlns:a16="http://schemas.microsoft.com/office/drawing/2014/main" id="{DF6AE065-3F76-FE9E-26F0-7CF0802B2D56}"/>
              </a:ext>
            </a:extLst>
          </p:cNvPr>
          <p:cNvSpPr>
            <a:spLocks noGrp="1" noChangeArrowheads="1"/>
          </p:cNvSpPr>
          <p:nvPr>
            <p:ph type="body" idx="1"/>
          </p:nvPr>
        </p:nvSpPr>
        <p:spPr>
          <a:xfrm>
            <a:off x="836712" y="4578822"/>
            <a:ext cx="5256584" cy="431365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R="0" lvl="0" algn="l" defTabSz="914400" rtl="0" eaLnBrk="1" fontAlgn="auto" latinLnBrk="0" hangingPunct="1">
              <a:lnSpc>
                <a:spcPct val="100000"/>
              </a:lnSpc>
              <a:spcBef>
                <a:spcPts val="0"/>
              </a:spcBef>
              <a:spcAft>
                <a:spcPts val="0"/>
              </a:spcAft>
              <a:buClr>
                <a:srgbClr val="336699"/>
              </a:buClr>
              <a:buSzPts val="1200"/>
              <a:tabLst/>
              <a:defRPr/>
            </a:pPr>
            <a:r>
              <a:rPr lang="en-US" b="1" dirty="0">
                <a:effectLst/>
                <a:latin typeface="Calibri" panose="020F0502020204030204" pitchFamily="34" charset="0"/>
                <a:ea typeface="Calibri" panose="020F0502020204030204" pitchFamily="34" charset="0"/>
                <a:cs typeface="Calibri" panose="020F0502020204030204" pitchFamily="34" charset="0"/>
              </a:rPr>
              <a:t>Notes</a:t>
            </a:r>
          </a:p>
          <a:p>
            <a:pPr marL="171450" indent="-171450">
              <a:buClr>
                <a:srgbClr val="336699"/>
              </a:buClr>
              <a:buSzPts val="1200"/>
              <a:buFont typeface="Wingdings" pitchFamily="2" charset="2"/>
              <a:buChar char="§"/>
              <a:defRPr/>
            </a:pPr>
            <a:r>
              <a:rPr lang="en-GB" dirty="0">
                <a:latin typeface="Calibri" panose="020F0502020204030204" pitchFamily="34" charset="0"/>
                <a:cs typeface="Calibri" panose="020F0502020204030204" pitchFamily="34" charset="0"/>
              </a:rPr>
              <a:t>It is important for caregivers to be </a:t>
            </a:r>
            <a:r>
              <a:rPr lang="en-GB" b="1" dirty="0">
                <a:latin typeface="Calibri" panose="020F0502020204030204" pitchFamily="34" charset="0"/>
                <a:cs typeface="Calibri" panose="020F0502020204030204" pitchFamily="34" charset="0"/>
              </a:rPr>
              <a:t>alert to the child’s needs and signals </a:t>
            </a:r>
            <a:r>
              <a:rPr lang="en-GB" dirty="0">
                <a:latin typeface="Calibri" panose="020F0502020204030204" pitchFamily="34" charset="0"/>
                <a:cs typeface="Calibri" panose="020F0502020204030204" pitchFamily="34" charset="0"/>
              </a:rPr>
              <a:t>so that they can give reassurance when it is needed- verbally and non-verbally.  This reassurance may need to be given repeatedly in many different situations, especially at times of potential anxiety, such as mealtimes, bedtime, separation when going to nursery or school.</a:t>
            </a:r>
          </a:p>
          <a:p>
            <a:pPr marL="171450" indent="-171450">
              <a:buClr>
                <a:srgbClr val="336699"/>
              </a:buClr>
              <a:buSzPts val="1200"/>
              <a:buFont typeface="Wingdings" pitchFamily="2" charset="2"/>
              <a:buChar char="§"/>
              <a:defRPr/>
            </a:pPr>
            <a:r>
              <a:rPr lang="en-GB" b="1" dirty="0">
                <a:latin typeface="Calibri" panose="020F0502020204030204" pitchFamily="34" charset="0"/>
                <a:cs typeface="Calibri" panose="020F0502020204030204" pitchFamily="34" charset="0"/>
              </a:rPr>
              <a:t>Physical availability </a:t>
            </a:r>
            <a:r>
              <a:rPr lang="en-GB" dirty="0">
                <a:latin typeface="Calibri" panose="020F0502020204030204" pitchFamily="34" charset="0"/>
                <a:cs typeface="Calibri" panose="020F0502020204030204" pitchFamily="34" charset="0"/>
              </a:rPr>
              <a:t>includes having time and energy to focus on the child’s needs. </a:t>
            </a:r>
          </a:p>
          <a:p>
            <a:pPr marL="171450" indent="-171450">
              <a:buClr>
                <a:srgbClr val="336699"/>
              </a:buClr>
              <a:buSzPts val="1200"/>
              <a:buFont typeface="Wingdings" pitchFamily="2" charset="2"/>
              <a:buChar char="§"/>
              <a:defRPr/>
            </a:pPr>
            <a:r>
              <a:rPr lang="en-GB" b="1" dirty="0">
                <a:latin typeface="Calibri" panose="020F0502020204030204" pitchFamily="34" charset="0"/>
                <a:cs typeface="Calibri" panose="020F0502020204030204" pitchFamily="34" charset="0"/>
              </a:rPr>
              <a:t>Emotional availability</a:t>
            </a:r>
            <a:r>
              <a:rPr lang="en-GB" dirty="0">
                <a:latin typeface="Calibri" panose="020F0502020204030204" pitchFamily="34" charset="0"/>
                <a:cs typeface="Calibri" panose="020F0502020204030204" pitchFamily="34" charset="0"/>
              </a:rPr>
              <a:t> includes being able to reflect on the child’s emotional state. If caregivers are preoccupied by their own unresolved emotional issues, it can be more difficult for them to respond to the emotional needs of the child. </a:t>
            </a:r>
          </a:p>
          <a:p>
            <a:pPr marL="171450" indent="-171450">
              <a:buClr>
                <a:srgbClr val="336699"/>
              </a:buClr>
              <a:buSzPts val="1200"/>
              <a:buFont typeface="Wingdings" pitchFamily="2" charset="2"/>
              <a:buChar char="§"/>
              <a:defRPr/>
            </a:pPr>
            <a:r>
              <a:rPr lang="en-GB" dirty="0">
                <a:latin typeface="Calibri" panose="020F0502020204030204" pitchFamily="34" charset="0"/>
                <a:cs typeface="Calibri" panose="020F0502020204030204" pitchFamily="34" charset="0"/>
              </a:rPr>
              <a:t>Caregivers will also have to think through with their support worker what they can do to demonstrate their physical and emotional availability </a:t>
            </a:r>
            <a:r>
              <a:rPr lang="en-GB" b="1" dirty="0">
                <a:latin typeface="Calibri" panose="020F0502020204030204" pitchFamily="34" charset="0"/>
                <a:cs typeface="Calibri" panose="020F0502020204030204" pitchFamily="34" charset="0"/>
              </a:rPr>
              <a:t>in age-appropriate ways for this particular child</a:t>
            </a:r>
            <a:r>
              <a:rPr lang="en-GB" dirty="0">
                <a:latin typeface="Calibri" panose="020F0502020204030204" pitchFamily="34" charset="0"/>
                <a:cs typeface="Calibri" panose="020F0502020204030204" pitchFamily="34" charset="0"/>
              </a:rPr>
              <a:t>. This includes demonstrating to the child that the caregiver is thinking about them when apart. </a:t>
            </a:r>
          </a:p>
          <a:p>
            <a:pPr marL="171450" marR="0" lvl="0" indent="-171450" algn="l" defTabSz="914400" rtl="0" eaLnBrk="1" fontAlgn="auto" latinLnBrk="0" hangingPunct="1">
              <a:lnSpc>
                <a:spcPct val="100000"/>
              </a:lnSpc>
              <a:spcBef>
                <a:spcPts val="0"/>
              </a:spcBef>
              <a:spcAft>
                <a:spcPts val="0"/>
              </a:spcAft>
              <a:buClr>
                <a:srgbClr val="336699"/>
              </a:buClr>
              <a:buSzPts val="1200"/>
              <a:buFont typeface="Wingdings" pitchFamily="2" charset="2"/>
              <a:buChar char="§"/>
              <a:tabLst/>
              <a:defRPr/>
            </a:pPr>
            <a:r>
              <a:rPr lang="en-GB" dirty="0">
                <a:latin typeface="Calibri" panose="020F0502020204030204" pitchFamily="34" charset="0"/>
                <a:cs typeface="Calibri" panose="020F0502020204030204" pitchFamily="34" charset="0"/>
              </a:rPr>
              <a:t>When building trust, it is important to</a:t>
            </a:r>
            <a:r>
              <a:rPr lang="en-GB" b="1" dirty="0">
                <a:latin typeface="Calibri" panose="020F0502020204030204" pitchFamily="34" charset="0"/>
                <a:cs typeface="Calibri" panose="020F0502020204030204" pitchFamily="34" charset="0"/>
              </a:rPr>
              <a:t> time interactions and take the relationship at the child’s pace</a:t>
            </a:r>
            <a:r>
              <a:rPr lang="en-GB" dirty="0">
                <a:latin typeface="Calibri" panose="020F0502020204030204" pitchFamily="34" charset="0"/>
                <a:cs typeface="Calibri" panose="020F0502020204030204" pitchFamily="34" charset="0"/>
              </a:rPr>
              <a:t> and be ready to respond to the smallest signals from the child. Some children may not signal their needs clearly or they may give misleading signals. Caregivers may need to gently prompt the child by talking about their possible needs (are you hungry? tired?) and then respond to these needs in ways that are comfortable and acceptable to the child. </a:t>
            </a:r>
          </a:p>
          <a:p>
            <a:pPr marL="0" marR="0" lvl="0" indent="0" algn="l" defTabSz="914400" rtl="0" eaLnBrk="1" fontAlgn="auto" latinLnBrk="0" hangingPunct="1">
              <a:lnSpc>
                <a:spcPct val="100000"/>
              </a:lnSpc>
              <a:spcBef>
                <a:spcPts val="0"/>
              </a:spcBef>
              <a:spcAft>
                <a:spcPts val="0"/>
              </a:spcAft>
              <a:buClr>
                <a:srgbClr val="0070C0"/>
              </a:buClr>
              <a:buSzPts val="1200"/>
              <a:buFont typeface="Wingdings" pitchFamily="2" charset="2"/>
              <a:buNone/>
              <a:tabLst/>
              <a:defRPr/>
            </a:pPr>
            <a:endParaRPr lang="en-US" sz="1400" b="1" dirty="0">
              <a:effectLst/>
              <a:latin typeface="Arial" panose="020B0604020202020204" pitchFamily="34" charset="0"/>
              <a:ea typeface="Calibri" panose="020F0502020204030204" pitchFamily="34" charset="0"/>
              <a:cs typeface="Arial" panose="020B0604020202020204" pitchFamily="34" charset="0"/>
            </a:endParaRPr>
          </a:p>
          <a:p>
            <a:endParaRPr lang="en-US" altLang="en-US" dirty="0">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By the age of 12 weeks- and even earlier- children who have not experienced responsive, available caregivers may have learned not to trust adults. For example, even at four weeks a baby may start to avoid eye contact with their parent during a nappy change.  So it is important that caregivers of small babies who have had difficult previous experiences actively use their availability, as this caregiver describes,  to help the child to recover, become more responsive to the caregiver and be able to explore and enjoy their environment. </a:t>
            </a:r>
          </a:p>
          <a:p>
            <a:pPr marL="171450" indent="-171450">
              <a:buClr>
                <a:srgbClr val="336699"/>
              </a:buClr>
              <a:buFont typeface="Wingdings" pitchFamily="2" charset="2"/>
              <a:buChar char="§"/>
            </a:pPr>
            <a:r>
              <a:rPr lang="en-US" dirty="0">
                <a:latin typeface="Calibri" panose="020F0502020204030204" pitchFamily="34" charset="0"/>
                <a:cs typeface="Calibri" panose="020F0502020204030204" pitchFamily="34" charset="0"/>
              </a:rPr>
              <a:t>This takes time and commitment. But this caregiver also shows how thinking about the baby’s early experiences and the impact on the baby's thinking and behaviour has helped them plan how they need to care for this baby.</a:t>
            </a:r>
            <a:endParaRPr lang="en-US" dirty="0"/>
          </a:p>
        </p:txBody>
      </p:sp>
      <p:sp>
        <p:nvSpPr>
          <p:cNvPr id="4" name="Slide Number Placeholder 3"/>
          <p:cNvSpPr>
            <a:spLocks noGrp="1"/>
          </p:cNvSpPr>
          <p:nvPr>
            <p:ph type="sldNum" sz="quarter" idx="5"/>
          </p:nvPr>
        </p:nvSpPr>
        <p:spPr/>
        <p:txBody>
          <a:bodyPr/>
          <a:lstStyle/>
          <a:p>
            <a:fld id="{A1940F40-B4E3-9C4F-94C3-424D3472A3F0}" type="slidenum">
              <a:rPr lang="en-US" smtClean="0"/>
              <a:t>21</a:t>
            </a:fld>
            <a:endParaRPr lang="en-US"/>
          </a:p>
        </p:txBody>
      </p:sp>
    </p:spTree>
    <p:extLst>
      <p:ext uri="{BB962C8B-B14F-4D97-AF65-F5344CB8AC3E}">
        <p14:creationId xmlns:p14="http://schemas.microsoft.com/office/powerpoint/2010/main" val="2056389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This is a powerful example of a caregiver tuning in to this young child’s anxiety and finding a practical and sensory way of making them feel safe -  and communicating the caregiver's ongoing availability when apart. </a:t>
            </a:r>
          </a:p>
          <a:p>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22</a:t>
            </a:fld>
            <a:endParaRPr lang="en-GB" altLang="en-US"/>
          </a:p>
        </p:txBody>
      </p:sp>
    </p:spTree>
    <p:extLst>
      <p:ext uri="{BB962C8B-B14F-4D97-AF65-F5344CB8AC3E}">
        <p14:creationId xmlns:p14="http://schemas.microsoft.com/office/powerpoint/2010/main" val="17109412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This is another good example of a caregiver finding a simple strategy for communicating availability and building trust that is right for a particular child, even in a busy household</a:t>
            </a:r>
            <a:r>
              <a:rPr lang="en-US" dirty="0"/>
              <a:t>.</a:t>
            </a:r>
          </a:p>
          <a:p>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23</a:t>
            </a:fld>
            <a:endParaRPr lang="en-GB" altLang="en-US"/>
          </a:p>
        </p:txBody>
      </p:sp>
    </p:spTree>
    <p:extLst>
      <p:ext uri="{BB962C8B-B14F-4D97-AF65-F5344CB8AC3E}">
        <p14:creationId xmlns:p14="http://schemas.microsoft.com/office/powerpoint/2010/main" val="4191030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04A5F-0157-0D9D-5C3D-675326352A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2E33F1-7894-D24C-9B6A-F34DF29757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B13A55-B405-92BA-90A0-5BB1FF7A9928}"/>
              </a:ext>
            </a:extLst>
          </p:cNvPr>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GB" dirty="0"/>
              <a:t>Divide into small groups. Allocate one case from the next slide to each group. </a:t>
            </a:r>
          </a:p>
          <a:p>
            <a:pPr marL="171450" indent="-171450">
              <a:buClr>
                <a:srgbClr val="0070C0"/>
              </a:buClr>
              <a:buFont typeface="Wingdings" pitchFamily="2" charset="2"/>
              <a:buChar char="§"/>
            </a:pPr>
            <a:r>
              <a:rPr lang="en-GB" dirty="0"/>
              <a:t>Encourage a range of creative approaches and specific examples, with attention to the detail of the child's possible thoughts, feelings and expectations and targeted available caregiving. Ask participants to list as many ideas as they can. </a:t>
            </a:r>
          </a:p>
          <a:p>
            <a:pPr marL="171450" indent="-171450">
              <a:buClr>
                <a:srgbClr val="0070C0"/>
              </a:buClr>
              <a:buFont typeface="Wingdings" pitchFamily="2" charset="2"/>
              <a:buChar char="§"/>
            </a:pPr>
            <a:r>
              <a:rPr lang="en-GB" dirty="0"/>
              <a:t>Feedback a range of caregiving ideas for each child to the whole group. Consider similarities and differences for children of different ages and backgrounds. </a:t>
            </a:r>
          </a:p>
          <a:p>
            <a:pPr marL="171450" indent="-171450">
              <a:buClr>
                <a:srgbClr val="0070C0"/>
              </a:buClr>
              <a:buFont typeface="Wingdings" pitchFamily="2" charset="2"/>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864EC1C-E4A5-A2AC-368C-B2109019E4F8}"/>
              </a:ext>
            </a:extLst>
          </p:cNvPr>
          <p:cNvSpPr>
            <a:spLocks noGrp="1"/>
          </p:cNvSpPr>
          <p:nvPr>
            <p:ph type="sldNum" sz="quarter" idx="5"/>
          </p:nvPr>
        </p:nvSpPr>
        <p:spPr/>
        <p:txBody>
          <a:bodyPr/>
          <a:lstStyle/>
          <a:p>
            <a:fld id="{C58EB948-F276-FD49-9FBF-089A9410267B}" type="slidenum">
              <a:rPr lang="en-US" smtClean="0"/>
              <a:t>24</a:t>
            </a:fld>
            <a:endParaRPr lang="en-US"/>
          </a:p>
        </p:txBody>
      </p:sp>
    </p:spTree>
    <p:extLst>
      <p:ext uri="{BB962C8B-B14F-4D97-AF65-F5344CB8AC3E}">
        <p14:creationId xmlns:p14="http://schemas.microsoft.com/office/powerpoint/2010/main" val="15284849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8F1CC-2FC5-B6BD-1454-2C2A05730D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94E844-347B-7A25-B06A-39B1FDCE66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4CA9EC-F4BD-091C-D0FB-C587B5357BC7}"/>
              </a:ext>
            </a:extLst>
          </p:cNvPr>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Show this slide during the discussion. </a:t>
            </a:r>
          </a:p>
          <a:p>
            <a:pPr marL="171450" indent="-171450">
              <a:buClr>
                <a:srgbClr val="0070C0"/>
              </a:buClr>
              <a:buFont typeface="Wingdings" pitchFamily="2" charset="2"/>
              <a:buChar char="§"/>
            </a:pP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CA99468-8B47-68BF-6832-9EC91BA4C6CB}"/>
              </a:ext>
            </a:extLst>
          </p:cNvPr>
          <p:cNvSpPr>
            <a:spLocks noGrp="1"/>
          </p:cNvSpPr>
          <p:nvPr>
            <p:ph type="sldNum" sz="quarter" idx="5"/>
          </p:nvPr>
        </p:nvSpPr>
        <p:spPr/>
        <p:txBody>
          <a:bodyPr/>
          <a:lstStyle/>
          <a:p>
            <a:fld id="{C58EB948-F276-FD49-9FBF-089A9410267B}" type="slidenum">
              <a:rPr lang="en-US" smtClean="0"/>
              <a:t>25</a:t>
            </a:fld>
            <a:endParaRPr lang="en-US"/>
          </a:p>
        </p:txBody>
      </p:sp>
    </p:spTree>
    <p:extLst>
      <p:ext uri="{BB962C8B-B14F-4D97-AF65-F5344CB8AC3E}">
        <p14:creationId xmlns:p14="http://schemas.microsoft.com/office/powerpoint/2010/main" val="31112489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3419" y="4508168"/>
            <a:ext cx="5467350" cy="4657807"/>
          </a:xfrm>
        </p:spPr>
        <p:txBody>
          <a:bodyPr/>
          <a:lstStyle/>
          <a:p>
            <a:r>
              <a:rPr lang="en-GB" b="1" dirty="0">
                <a:latin typeface="+mn-lt"/>
              </a:rPr>
              <a:t>Notes</a:t>
            </a:r>
          </a:p>
          <a:p>
            <a:r>
              <a:rPr lang="en-GB" dirty="0">
                <a:latin typeface="+mn-lt"/>
              </a:rPr>
              <a:t>In introducing this slide on caregivers' additional support needs, it is important to show empathy for caregivers and for children in relationships where showing availability and building trust are more challenging. </a:t>
            </a:r>
          </a:p>
          <a:p>
            <a:pPr marL="171450" indent="-171450">
              <a:buClr>
                <a:srgbClr val="0070C0"/>
              </a:buClr>
              <a:buFont typeface="Wingdings" pitchFamily="2" charset="2"/>
              <a:buChar char="§"/>
            </a:pPr>
            <a:r>
              <a:rPr lang="en-GB" i="1" dirty="0">
                <a:latin typeface="+mn-lt"/>
              </a:rPr>
              <a:t>Time and energy may be depleted by needy child</a:t>
            </a:r>
            <a:r>
              <a:rPr lang="en-GB" dirty="0">
                <a:latin typeface="+mn-lt"/>
              </a:rPr>
              <a:t>: Troubled children can be extremely time and energy consuming to care for. Their additional needs can arise at any time, and in many different forms. Caregivers and social workers may not have been able to predict at the start of a placement the amount and intensity of input that a particular child might need. And even the most available caregivers can find their energy drained by a child at times. It is easy at these times for caregivers to feel overwhelmed by the child’s demands and they may need practical and emotional support to release time and renew their energy levels.</a:t>
            </a:r>
          </a:p>
          <a:p>
            <a:pPr marL="171450" indent="-171450">
              <a:buClr>
                <a:srgbClr val="0070C0"/>
              </a:buClr>
              <a:buFont typeface="Wingdings" pitchFamily="2" charset="2"/>
              <a:buChar char="§"/>
            </a:pPr>
            <a:r>
              <a:rPr lang="en-GB" i="1" dirty="0">
                <a:latin typeface="+mn-lt"/>
              </a:rPr>
              <a:t>Child’s needs trigger caregivers' difficult memories/feelings:</a:t>
            </a:r>
            <a:r>
              <a:rPr lang="en-GB" dirty="0">
                <a:latin typeface="+mn-lt"/>
              </a:rPr>
              <a:t> If caregivers have themselves been let down by adults in the past or struggled to care for previous children, their own difficult feelings and memories can sometimes re-surface as they become close to children who find it hard to trust. Caregivers may need support to recognise a possible connection with their own experiences and feelings, and to know that this is normal and understandable. This can help caregivers to manage feelings about their own experiences separately and focus more fully on the child’s needs.</a:t>
            </a:r>
          </a:p>
          <a:p>
            <a:pPr marL="171450" indent="-171450">
              <a:buClr>
                <a:srgbClr val="0070C0"/>
              </a:buClr>
              <a:buFont typeface="Wingdings" pitchFamily="2" charset="2"/>
              <a:buChar char="§"/>
            </a:pPr>
            <a:r>
              <a:rPr lang="en-GB" i="1" dirty="0">
                <a:latin typeface="+mn-lt"/>
              </a:rPr>
              <a:t>Child rejects availability: </a:t>
            </a:r>
            <a:r>
              <a:rPr lang="en-GB" dirty="0">
                <a:latin typeface="+mn-lt"/>
              </a:rPr>
              <a:t>If children reject closeness, caregivers may feel disappointed, or that they are not ‘right’ for the child, or that the child does not need them. They may need additional support in recognising the child’s underlying needs and finding ways of being available that are meaningful for this particular child.</a:t>
            </a:r>
          </a:p>
          <a:p>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26</a:t>
            </a:fld>
            <a:endParaRPr lang="en-GB" altLang="en-US"/>
          </a:p>
        </p:txBody>
      </p:sp>
    </p:spTree>
    <p:extLst>
      <p:ext uri="{BB962C8B-B14F-4D97-AF65-F5344CB8AC3E}">
        <p14:creationId xmlns:p14="http://schemas.microsoft.com/office/powerpoint/2010/main" val="18315665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pPr marL="171450" indent="-171450">
              <a:buClr>
                <a:srgbClr val="0070C0"/>
              </a:buClr>
              <a:buFont typeface="Wingdings" pitchFamily="2" charset="2"/>
              <a:buChar char="§"/>
            </a:pPr>
            <a:r>
              <a:rPr lang="en-US" dirty="0"/>
              <a:t>This exercise can be done in pairs or small groups with feedback in the whole group.</a:t>
            </a:r>
          </a:p>
          <a:p>
            <a:pPr marL="171450" indent="-171450">
              <a:buClr>
                <a:srgbClr val="0070C0"/>
              </a:buClr>
              <a:buFont typeface="Wingdings" pitchFamily="2" charset="2"/>
              <a:buChar char="§"/>
            </a:pPr>
            <a:r>
              <a:rPr lang="en-US" dirty="0"/>
              <a:t>The aim is to elicit practical suggestions for caregiving approaches or activities that can help these caregivers to be available / build Ellie’s trust.</a:t>
            </a:r>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27</a:t>
            </a:fld>
            <a:endParaRPr lang="en-GB" altLang="en-US"/>
          </a:p>
        </p:txBody>
      </p:sp>
    </p:spTree>
    <p:extLst>
      <p:ext uri="{BB962C8B-B14F-4D97-AF65-F5344CB8AC3E}">
        <p14:creationId xmlns:p14="http://schemas.microsoft.com/office/powerpoint/2010/main" val="3262938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18DE3-96BE-F775-DCDD-023DCABC1A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E5E2D5-9DA2-4292-282A-123BB7BD2C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A811D1-F9E1-2A4E-FD74-C9A57EE7F299}"/>
              </a:ext>
            </a:extLst>
          </p:cNvPr>
          <p:cNvSpPr>
            <a:spLocks noGrp="1"/>
          </p:cNvSpPr>
          <p:nvPr>
            <p:ph type="body" idx="1"/>
          </p:nvPr>
        </p:nvSpPr>
        <p:spPr>
          <a:xfrm>
            <a:off x="922338" y="4740274"/>
            <a:ext cx="5087044" cy="4491038"/>
          </a:xfrm>
        </p:spPr>
        <p:txBody>
          <a:bodyPr/>
          <a:lstStyle/>
          <a:p>
            <a:pPr marL="228600"/>
            <a:r>
              <a:rPr lang="en-US" b="1" dirty="0">
                <a:effectLst/>
                <a:latin typeface="Calibri" panose="020F0502020204030204" pitchFamily="34" charset="0"/>
                <a:ea typeface="Calibri" panose="020F0502020204030204" pitchFamily="34" charset="0"/>
                <a:cs typeface="Calibri" panose="020F0502020204030204" pitchFamily="34" charset="0"/>
              </a:rPr>
              <a:t>Notes</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Showing the Availability - helping the child to trust cycle slide again here is to remind participants of how caregiver thinking, feeling and behaviour impacts on the child’s thinking and feeling. </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And how the cycle goes round multiple times in the course of a day, with opportunities to try different ways of being available. </a:t>
            </a:r>
          </a:p>
          <a:p>
            <a:endParaRPr lang="en-US" dirty="0">
              <a:latin typeface="Calibri" panose="020F0502020204030204" pitchFamily="34" charset="0"/>
              <a:cs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60987A95-E284-EEAC-E8D0-0267693CCDFC}"/>
              </a:ext>
            </a:extLst>
          </p:cNvPr>
          <p:cNvSpPr>
            <a:spLocks noGrp="1"/>
          </p:cNvSpPr>
          <p:nvPr>
            <p:ph type="sldNum" sz="quarter" idx="5"/>
          </p:nvPr>
        </p:nvSpPr>
        <p:spPr/>
        <p:txBody>
          <a:bodyPr/>
          <a:lstStyle/>
          <a:p>
            <a:fld id="{C58EB948-F276-FD49-9FBF-089A9410267B}" type="slidenum">
              <a:rPr lang="en-US" smtClean="0"/>
              <a:t>28</a:t>
            </a:fld>
            <a:endParaRPr lang="en-US"/>
          </a:p>
        </p:txBody>
      </p:sp>
    </p:spTree>
    <p:extLst>
      <p:ext uri="{BB962C8B-B14F-4D97-AF65-F5344CB8AC3E}">
        <p14:creationId xmlns:p14="http://schemas.microsoft.com/office/powerpoint/2010/main" val="259465329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latin typeface="Calibri" panose="020F0502020204030204" pitchFamily="34" charset="0"/>
                <a:cs typeface="Calibri" panose="020F0502020204030204" pitchFamily="34" charset="0"/>
              </a:rPr>
              <a:t>Notes</a:t>
            </a:r>
          </a:p>
          <a:p>
            <a:r>
              <a:rPr lang="en-US" b="1" dirty="0">
                <a:latin typeface="Calibri" panose="020F0502020204030204" pitchFamily="34" charset="0"/>
                <a:cs typeface="Calibri" panose="020F0502020204030204" pitchFamily="34" charset="0"/>
              </a:rPr>
              <a:t>READ SLIDE</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The caregiver's consistent physical and emotional availability provides the Secure Base which, over time, reduces the child’s anxiety and will help them start to enjoy play and learning - even small steps must be valued as progress. </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Seeking comfort AND then starting to play, learn and enjoy activities are good evidence that the child is beginning to trust and to feel more secure  - and that the caregiver's availability is working.</a:t>
            </a:r>
          </a:p>
          <a:p>
            <a:pPr marL="171450" indent="-171450">
              <a:buClr>
                <a:srgbClr val="0070C0"/>
              </a:buClr>
              <a:buFont typeface="Wingdings" pitchFamily="2" charset="2"/>
              <a:buChar char="§"/>
            </a:pPr>
            <a:r>
              <a:rPr lang="en-US" dirty="0">
                <a:latin typeface="Calibri" panose="020F0502020204030204" pitchFamily="34" charset="0"/>
                <a:cs typeface="Calibri" panose="020F0502020204030204" pitchFamily="34" charset="0"/>
              </a:rPr>
              <a:t>Availability and sensitive responsiveness can help a child to think and feel better about themselves and others – developing a more positive internal working model that will help them to feel lovable and to trust and enjoy relationships inside and outside the family.  </a:t>
            </a:r>
          </a:p>
          <a:p>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29</a:t>
            </a:fld>
            <a:endParaRPr lang="en-GB" altLang="en-US"/>
          </a:p>
        </p:txBody>
      </p:sp>
    </p:spTree>
    <p:extLst>
      <p:ext uri="{BB962C8B-B14F-4D97-AF65-F5344CB8AC3E}">
        <p14:creationId xmlns:p14="http://schemas.microsoft.com/office/powerpoint/2010/main" val="2429819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Notes</a:t>
            </a:r>
          </a:p>
          <a:p>
            <a:pPr marL="171450" indent="-171450">
              <a:buClr>
                <a:srgbClr val="0070C0"/>
              </a:buClr>
              <a:buFont typeface="Wingdings" pitchFamily="2" charset="2"/>
              <a:buChar char="§"/>
            </a:pPr>
            <a:r>
              <a:rPr lang="en-US" dirty="0"/>
              <a:t>This is a suggested activity to help participants reflect on on their learning and understanding from this session / this dimension - and will act as a bridge to the next session / next dimension</a:t>
            </a:r>
          </a:p>
          <a:p>
            <a:pPr marL="171450" indent="-171450">
              <a:buClr>
                <a:srgbClr val="0070C0"/>
              </a:buClr>
              <a:buFont typeface="Wingdings" pitchFamily="2" charset="2"/>
              <a:buChar char="§"/>
            </a:pPr>
            <a:r>
              <a:rPr lang="en-US" dirty="0"/>
              <a:t>Explain that there will be a whole group discussion at the start of the next session.</a:t>
            </a:r>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30</a:t>
            </a:fld>
            <a:endParaRPr lang="en-GB" altLang="en-US"/>
          </a:p>
        </p:txBody>
      </p:sp>
    </p:spTree>
    <p:extLst>
      <p:ext uri="{BB962C8B-B14F-4D97-AF65-F5344CB8AC3E}">
        <p14:creationId xmlns:p14="http://schemas.microsoft.com/office/powerpoint/2010/main" val="12498381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latin typeface="Calibri" panose="020F0502020204030204" pitchFamily="34" charset="0"/>
                <a:cs typeface="Calibri" panose="020F0502020204030204" pitchFamily="34" charset="0"/>
              </a:rPr>
              <a:t>Notes</a:t>
            </a:r>
          </a:p>
          <a:p>
            <a:pPr marL="171450" marR="0" lvl="0" indent="-171450" algn="l" defTabSz="914400" rtl="0" eaLnBrk="0" fontAlgn="base" latinLnBrk="0" hangingPunct="0">
              <a:lnSpc>
                <a:spcPct val="100000"/>
              </a:lnSpc>
              <a:spcBef>
                <a:spcPct val="30000"/>
              </a:spcBef>
              <a:spcAft>
                <a:spcPct val="0"/>
              </a:spcAft>
              <a:buClr>
                <a:srgbClr val="0070C0"/>
              </a:buClr>
              <a:buSzTx/>
              <a:buFont typeface="Wingdings" pitchFamily="2" charset="2"/>
              <a:buChar char="§"/>
              <a:tabLst/>
              <a:defRPr/>
            </a:pPr>
            <a:r>
              <a:rPr lang="en-US" dirty="0">
                <a:latin typeface="Calibri" panose="020F0502020204030204" pitchFamily="34" charset="0"/>
                <a:cs typeface="Calibri" panose="020F0502020204030204" pitchFamily="34" charset="0"/>
              </a:rPr>
              <a:t>Thank you for your ideas and participation. I hope you found this first session on the Secure Base model interesting and helpful.  </a:t>
            </a:r>
          </a:p>
          <a:p>
            <a:pPr marL="171450" marR="0" lvl="0" indent="-171450" algn="l" defTabSz="914400" rtl="0" eaLnBrk="0" fontAlgn="base" latinLnBrk="0" hangingPunct="0">
              <a:lnSpc>
                <a:spcPct val="100000"/>
              </a:lnSpc>
              <a:spcBef>
                <a:spcPct val="30000"/>
              </a:spcBef>
              <a:spcAft>
                <a:spcPct val="0"/>
              </a:spcAft>
              <a:buClr>
                <a:srgbClr val="0070C0"/>
              </a:buClr>
              <a:buSzTx/>
              <a:buFont typeface="Wingdings" pitchFamily="2" charset="2"/>
              <a:buChar char="§"/>
              <a:tabLst/>
              <a:defRPr/>
            </a:pPr>
            <a:r>
              <a:rPr lang="en-US" dirty="0">
                <a:latin typeface="Calibri" panose="020F0502020204030204" pitchFamily="34" charset="0"/>
                <a:cs typeface="Calibri" panose="020F0502020204030204" pitchFamily="34" charset="0"/>
              </a:rPr>
              <a:t>We will build on this in the next session, when we will explore and discuss the second dimension- Sensitivity- helping the child to manage feelings.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1" dirty="0">
              <a:latin typeface="Calibri" panose="020F0502020204030204" pitchFamily="34" charset="0"/>
              <a:cs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94D44CDB-69FA-6A44-A351-14E5D52B39EB}" type="slidenum">
              <a:rPr lang="en-GB" altLang="en-US" smtClean="0"/>
              <a:pPr>
                <a:defRPr/>
              </a:pPr>
              <a:t>31</a:t>
            </a:fld>
            <a:endParaRPr lang="en-GB" altLang="en-US"/>
          </a:p>
        </p:txBody>
      </p:sp>
    </p:spTree>
    <p:extLst>
      <p:ext uri="{BB962C8B-B14F-4D97-AF65-F5344CB8AC3E}">
        <p14:creationId xmlns:p14="http://schemas.microsoft.com/office/powerpoint/2010/main" val="624087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endParaRPr lang="en-GB" dirty="0"/>
          </a:p>
        </p:txBody>
      </p:sp>
      <p:sp>
        <p:nvSpPr>
          <p:cNvPr id="4" name="Rectangle 4">
            <a:extLst>
              <a:ext uri="{FF2B5EF4-FFF2-40B4-BE49-F238E27FC236}">
                <a16:creationId xmlns:a16="http://schemas.microsoft.com/office/drawing/2014/main" id="{63F86808-728E-FAA7-F753-2C4DFF03B890}"/>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CDD6050-C580-88B3-9ECD-20AA51D9804B}"/>
              </a:ext>
            </a:extLst>
          </p:cNvPr>
          <p:cNvSpPr>
            <a:spLocks noGrp="1" noChangeArrowheads="1"/>
          </p:cNvSpPr>
          <p:nvPr>
            <p:ph type="ftr" sz="quarter" idx="11"/>
          </p:nvPr>
        </p:nvSpPr>
        <p:spPr>
          <a:xfrm>
            <a:off x="4067175" y="6165850"/>
            <a:ext cx="2089150" cy="503238"/>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E223D0A0-376A-60F1-F9AD-85F650CF17C1}"/>
              </a:ext>
            </a:extLst>
          </p:cNvPr>
          <p:cNvSpPr>
            <a:spLocks noGrp="1" noChangeArrowheads="1"/>
          </p:cNvSpPr>
          <p:nvPr>
            <p:ph type="sldNum" sz="quarter" idx="12"/>
          </p:nvPr>
        </p:nvSpPr>
        <p:spPr/>
        <p:txBody>
          <a:bodyPr/>
          <a:lstStyle>
            <a:lvl1pPr>
              <a:defRPr smtClean="0"/>
            </a:lvl1pPr>
          </a:lstStyle>
          <a:p>
            <a:pPr>
              <a:defRPr/>
            </a:pPr>
            <a:fld id="{006C425A-BC32-2E41-AAB2-806B2672799D}" type="slidenum">
              <a:rPr lang="en-GB" altLang="en-US"/>
              <a:pPr>
                <a:defRPr/>
              </a:pPr>
              <a:t>‹#›</a:t>
            </a:fld>
            <a:endParaRPr lang="en-GB" altLang="en-US"/>
          </a:p>
        </p:txBody>
      </p:sp>
    </p:spTree>
    <p:extLst>
      <p:ext uri="{BB962C8B-B14F-4D97-AF65-F5344CB8AC3E}">
        <p14:creationId xmlns:p14="http://schemas.microsoft.com/office/powerpoint/2010/main" val="10076781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B0E13030-8A5A-23E6-2A5D-55B4D2E37884}"/>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7C48A6B-EC38-07A0-AC41-C3D8E0900A4E}"/>
              </a:ext>
            </a:extLst>
          </p:cNvPr>
          <p:cNvSpPr>
            <a:spLocks noGrp="1" noChangeArrowheads="1"/>
          </p:cNvSpPr>
          <p:nvPr>
            <p:ph type="ftr" sz="quarter" idx="11"/>
          </p:nvPr>
        </p:nvSpPr>
        <p:spPr>
          <a:xfrm>
            <a:off x="3995738" y="6237288"/>
            <a:ext cx="2176462" cy="43180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5D41C7EB-68C1-4658-1CCD-458FDCFC9461}"/>
              </a:ext>
            </a:extLst>
          </p:cNvPr>
          <p:cNvSpPr>
            <a:spLocks noGrp="1" noChangeArrowheads="1"/>
          </p:cNvSpPr>
          <p:nvPr>
            <p:ph type="sldNum" sz="quarter" idx="12"/>
          </p:nvPr>
        </p:nvSpPr>
        <p:spPr/>
        <p:txBody>
          <a:bodyPr/>
          <a:lstStyle>
            <a:lvl1pPr>
              <a:defRPr smtClean="0"/>
            </a:lvl1pPr>
          </a:lstStyle>
          <a:p>
            <a:pPr>
              <a:defRPr/>
            </a:pPr>
            <a:fld id="{9CDB7081-E01D-1E49-87AC-CFAB863D1AA0}" type="slidenum">
              <a:rPr lang="en-GB" altLang="en-US"/>
              <a:pPr>
                <a:defRPr/>
              </a:pPr>
              <a:t>‹#›</a:t>
            </a:fld>
            <a:endParaRPr lang="en-GB" altLang="en-US"/>
          </a:p>
        </p:txBody>
      </p:sp>
    </p:spTree>
    <p:extLst>
      <p:ext uri="{BB962C8B-B14F-4D97-AF65-F5344CB8AC3E}">
        <p14:creationId xmlns:p14="http://schemas.microsoft.com/office/powerpoint/2010/main" val="4147330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Line 9">
            <a:extLst>
              <a:ext uri="{FF2B5EF4-FFF2-40B4-BE49-F238E27FC236}">
                <a16:creationId xmlns:a16="http://schemas.microsoft.com/office/drawing/2014/main" id="{DE9E4FBD-34B1-CF8B-A8AF-259C28FE9055}"/>
              </a:ext>
            </a:extLst>
          </p:cNvPr>
          <p:cNvSpPr>
            <a:spLocks noChangeShapeType="1"/>
          </p:cNvSpPr>
          <p:nvPr userDrawn="1"/>
        </p:nvSpPr>
        <p:spPr bwMode="auto">
          <a:xfrm>
            <a:off x="0" y="1268413"/>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Date Placeholder 4">
            <a:extLst>
              <a:ext uri="{FF2B5EF4-FFF2-40B4-BE49-F238E27FC236}">
                <a16:creationId xmlns:a16="http://schemas.microsoft.com/office/drawing/2014/main" id="{A952E2ED-6BC3-7293-AD0F-5834A464482F}"/>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EF2A8919-AB43-D015-754F-BCE72BABDAAA}"/>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97FC06B7-52BB-7612-76F5-7A714DB384D3}"/>
              </a:ext>
            </a:extLst>
          </p:cNvPr>
          <p:cNvSpPr>
            <a:spLocks noGrp="1" noChangeArrowheads="1"/>
          </p:cNvSpPr>
          <p:nvPr>
            <p:ph type="sldNum" sz="quarter" idx="12"/>
          </p:nvPr>
        </p:nvSpPr>
        <p:spPr/>
        <p:txBody>
          <a:bodyPr/>
          <a:lstStyle>
            <a:lvl1pPr>
              <a:defRPr smtClean="0"/>
            </a:lvl1pPr>
          </a:lstStyle>
          <a:p>
            <a:pPr>
              <a:defRPr/>
            </a:pPr>
            <a:fld id="{75A1F94B-0B07-744B-9CD8-CB0C7F523EC1}" type="slidenum">
              <a:rPr lang="en-GB" altLang="en-US"/>
              <a:pPr>
                <a:defRPr/>
              </a:pPr>
              <a:t>‹#›</a:t>
            </a:fld>
            <a:endParaRPr lang="en-GB" altLang="en-US"/>
          </a:p>
        </p:txBody>
      </p:sp>
    </p:spTree>
    <p:extLst>
      <p:ext uri="{BB962C8B-B14F-4D97-AF65-F5344CB8AC3E}">
        <p14:creationId xmlns:p14="http://schemas.microsoft.com/office/powerpoint/2010/main" val="1323090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9">
            <a:extLst>
              <a:ext uri="{FF2B5EF4-FFF2-40B4-BE49-F238E27FC236}">
                <a16:creationId xmlns:a16="http://schemas.microsoft.com/office/drawing/2014/main" id="{8088FFD3-6528-4558-C6F4-4C1B49161C9E}"/>
              </a:ext>
            </a:extLst>
          </p:cNvPr>
          <p:cNvSpPr>
            <a:spLocks noChangeShapeType="1"/>
          </p:cNvSpPr>
          <p:nvPr userDrawn="1"/>
        </p:nvSpPr>
        <p:spPr bwMode="auto">
          <a:xfrm>
            <a:off x="0" y="1268413"/>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 name="Title 1"/>
          <p:cNvSpPr>
            <a:spLocks noGrp="1"/>
          </p:cNvSpPr>
          <p:nvPr>
            <p:ph type="title"/>
          </p:nvPr>
        </p:nvSpPr>
        <p:spPr>
          <a:xfrm>
            <a:off x="457200" y="274638"/>
            <a:ext cx="8229600" cy="922114"/>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683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59313" y="1557338"/>
            <a:ext cx="403860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Date Placeholder 5">
            <a:extLst>
              <a:ext uri="{FF2B5EF4-FFF2-40B4-BE49-F238E27FC236}">
                <a16:creationId xmlns:a16="http://schemas.microsoft.com/office/drawing/2014/main" id="{01C87A10-46C4-EB5F-FCC2-F911650E0691}"/>
              </a:ext>
            </a:extLst>
          </p:cNvPr>
          <p:cNvSpPr>
            <a:spLocks noGrp="1" noChangeArrowheads="1"/>
          </p:cNvSpPr>
          <p:nvPr>
            <p:ph type="dt" sz="half" idx="10"/>
          </p:nvPr>
        </p:nvSpPr>
        <p:spPr/>
        <p:txBody>
          <a:bodyPr/>
          <a:lstStyle>
            <a:lvl1pPr>
              <a:defRPr/>
            </a:lvl1pPr>
          </a:lstStyle>
          <a:p>
            <a:pPr>
              <a:defRPr/>
            </a:pPr>
            <a:endParaRPr lang="en-US"/>
          </a:p>
        </p:txBody>
      </p:sp>
      <p:sp>
        <p:nvSpPr>
          <p:cNvPr id="7" name="Footer Placeholder 6">
            <a:extLst>
              <a:ext uri="{FF2B5EF4-FFF2-40B4-BE49-F238E27FC236}">
                <a16:creationId xmlns:a16="http://schemas.microsoft.com/office/drawing/2014/main" id="{CC992F86-09A4-65FB-F783-8D46637B206A}"/>
              </a:ext>
            </a:extLst>
          </p:cNvPr>
          <p:cNvSpPr>
            <a:spLocks noGrp="1" noChangeArrowheads="1"/>
          </p:cNvSpPr>
          <p:nvPr>
            <p:ph type="ftr" sz="quarter" idx="11"/>
          </p:nvPr>
        </p:nvSpPr>
        <p:spPr>
          <a:xfrm>
            <a:off x="2987675"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8" name="Slide Number Placeholder 7">
            <a:extLst>
              <a:ext uri="{FF2B5EF4-FFF2-40B4-BE49-F238E27FC236}">
                <a16:creationId xmlns:a16="http://schemas.microsoft.com/office/drawing/2014/main" id="{2FF92A09-6AB7-B14C-0235-C4EBAB69DE81}"/>
              </a:ext>
            </a:extLst>
          </p:cNvPr>
          <p:cNvSpPr>
            <a:spLocks noGrp="1" noChangeArrowheads="1"/>
          </p:cNvSpPr>
          <p:nvPr>
            <p:ph type="sldNum" sz="quarter" idx="12"/>
          </p:nvPr>
        </p:nvSpPr>
        <p:spPr/>
        <p:txBody>
          <a:bodyPr/>
          <a:lstStyle>
            <a:lvl1pPr>
              <a:defRPr smtClean="0"/>
            </a:lvl1pPr>
          </a:lstStyle>
          <a:p>
            <a:pPr>
              <a:defRPr/>
            </a:pPr>
            <a:fld id="{F440A3DA-6B3D-FB4B-AC52-7C05524065AD}" type="slidenum">
              <a:rPr lang="en-GB" altLang="en-US"/>
              <a:pPr>
                <a:defRPr/>
              </a:pPr>
              <a:t>‹#›</a:t>
            </a:fld>
            <a:endParaRPr lang="en-GB" altLang="en-US"/>
          </a:p>
        </p:txBody>
      </p:sp>
    </p:spTree>
    <p:extLst>
      <p:ext uri="{BB962C8B-B14F-4D97-AF65-F5344CB8AC3E}">
        <p14:creationId xmlns:p14="http://schemas.microsoft.com/office/powerpoint/2010/main" val="3940540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ABDF1EDA-69FD-14CC-44FB-8B88F19A7186}"/>
              </a:ext>
            </a:extLst>
          </p:cNvPr>
          <p:cNvSpPr>
            <a:spLocks noGrp="1" noChangeArrowheads="1"/>
          </p:cNvSpPr>
          <p:nvPr>
            <p:ph type="dt" sz="half" idx="10"/>
          </p:nvPr>
        </p:nvSpPr>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5722982-8137-532A-7CB7-741FCC6F0A60}"/>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9" name="Rectangle 6">
            <a:extLst>
              <a:ext uri="{FF2B5EF4-FFF2-40B4-BE49-F238E27FC236}">
                <a16:creationId xmlns:a16="http://schemas.microsoft.com/office/drawing/2014/main" id="{6A11A59F-E067-3F3C-E98D-54E6B78BD088}"/>
              </a:ext>
            </a:extLst>
          </p:cNvPr>
          <p:cNvSpPr>
            <a:spLocks noGrp="1" noChangeArrowheads="1"/>
          </p:cNvSpPr>
          <p:nvPr>
            <p:ph type="sldNum" sz="quarter" idx="12"/>
          </p:nvPr>
        </p:nvSpPr>
        <p:spPr/>
        <p:txBody>
          <a:bodyPr/>
          <a:lstStyle>
            <a:lvl1pPr>
              <a:defRPr smtClean="0"/>
            </a:lvl1pPr>
          </a:lstStyle>
          <a:p>
            <a:pPr>
              <a:defRPr/>
            </a:pPr>
            <a:fld id="{8EFC0A6C-AF92-2345-BFA4-7C2D07B692AB}" type="slidenum">
              <a:rPr lang="en-GB" altLang="en-US"/>
              <a:pPr>
                <a:defRPr/>
              </a:pPr>
              <a:t>‹#›</a:t>
            </a:fld>
            <a:endParaRPr lang="en-GB" altLang="en-US"/>
          </a:p>
        </p:txBody>
      </p:sp>
    </p:spTree>
    <p:extLst>
      <p:ext uri="{BB962C8B-B14F-4D97-AF65-F5344CB8AC3E}">
        <p14:creationId xmlns:p14="http://schemas.microsoft.com/office/powerpoint/2010/main" val="38362093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93F3D421-8B89-6E5C-BF08-75C21D486EAC}"/>
              </a:ext>
            </a:extLst>
          </p:cNvPr>
          <p:cNvSpPr>
            <a:spLocks noGrp="1" noChangeArrowheads="1"/>
          </p:cNvSpPr>
          <p:nvPr>
            <p:ph type="dt" sz="half" idx="10"/>
          </p:nvPr>
        </p:nvSpPr>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3B8B635-54BA-34CA-8261-01B54FCABBF2}"/>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5" name="Rectangle 6">
            <a:extLst>
              <a:ext uri="{FF2B5EF4-FFF2-40B4-BE49-F238E27FC236}">
                <a16:creationId xmlns:a16="http://schemas.microsoft.com/office/drawing/2014/main" id="{866C7340-BD66-0EDE-06A6-06EB9F9BE219}"/>
              </a:ext>
            </a:extLst>
          </p:cNvPr>
          <p:cNvSpPr>
            <a:spLocks noGrp="1" noChangeArrowheads="1"/>
          </p:cNvSpPr>
          <p:nvPr>
            <p:ph type="sldNum" sz="quarter" idx="12"/>
          </p:nvPr>
        </p:nvSpPr>
        <p:spPr/>
        <p:txBody>
          <a:bodyPr/>
          <a:lstStyle>
            <a:lvl1pPr>
              <a:defRPr smtClean="0"/>
            </a:lvl1pPr>
          </a:lstStyle>
          <a:p>
            <a:pPr>
              <a:defRPr/>
            </a:pPr>
            <a:fld id="{CBC4505E-9EDF-E64F-B3AF-F09B32053DE7}" type="slidenum">
              <a:rPr lang="en-GB" altLang="en-US"/>
              <a:pPr>
                <a:defRPr/>
              </a:pPr>
              <a:t>‹#›</a:t>
            </a:fld>
            <a:endParaRPr lang="en-GB" altLang="en-US"/>
          </a:p>
        </p:txBody>
      </p:sp>
    </p:spTree>
    <p:extLst>
      <p:ext uri="{BB962C8B-B14F-4D97-AF65-F5344CB8AC3E}">
        <p14:creationId xmlns:p14="http://schemas.microsoft.com/office/powerpoint/2010/main" val="2850969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4EED6593-B6AB-20CF-1CB3-062B234E171C}"/>
              </a:ext>
            </a:extLst>
          </p:cNvPr>
          <p:cNvSpPr>
            <a:spLocks noGrp="1" noChangeArrowheads="1"/>
          </p:cNvSpPr>
          <p:nvPr>
            <p:ph type="dt" sz="half" idx="10"/>
          </p:nvPr>
        </p:nvSpPr>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519DC4E4-0CE1-7F30-27A7-2F7CB286FB61}"/>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4" name="Rectangle 6">
            <a:extLst>
              <a:ext uri="{FF2B5EF4-FFF2-40B4-BE49-F238E27FC236}">
                <a16:creationId xmlns:a16="http://schemas.microsoft.com/office/drawing/2014/main" id="{872046F9-547B-5C0E-F841-AC5C8F05DB09}"/>
              </a:ext>
            </a:extLst>
          </p:cNvPr>
          <p:cNvSpPr>
            <a:spLocks noGrp="1" noChangeArrowheads="1"/>
          </p:cNvSpPr>
          <p:nvPr>
            <p:ph type="sldNum" sz="quarter" idx="12"/>
          </p:nvPr>
        </p:nvSpPr>
        <p:spPr/>
        <p:txBody>
          <a:bodyPr/>
          <a:lstStyle>
            <a:lvl1pPr>
              <a:defRPr smtClean="0"/>
            </a:lvl1pPr>
          </a:lstStyle>
          <a:p>
            <a:pPr>
              <a:defRPr/>
            </a:pPr>
            <a:fld id="{025FECDD-E1CD-FF4F-BE8E-9617059C8F4D}" type="slidenum">
              <a:rPr lang="en-GB" altLang="en-US"/>
              <a:pPr>
                <a:defRPr/>
              </a:pPr>
              <a:t>‹#›</a:t>
            </a:fld>
            <a:endParaRPr lang="en-GB" altLang="en-US"/>
          </a:p>
        </p:txBody>
      </p:sp>
    </p:spTree>
    <p:extLst>
      <p:ext uri="{BB962C8B-B14F-4D97-AF65-F5344CB8AC3E}">
        <p14:creationId xmlns:p14="http://schemas.microsoft.com/office/powerpoint/2010/main" val="3994598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E5D71123-ABA2-2D78-D432-78585F40E460}"/>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560AE262-71EF-A2A0-344F-0BA06C58EFDC}"/>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F23B6478-DA55-6B8A-CFB6-77ECAC2B40A1}"/>
              </a:ext>
            </a:extLst>
          </p:cNvPr>
          <p:cNvSpPr>
            <a:spLocks noGrp="1" noChangeArrowheads="1"/>
          </p:cNvSpPr>
          <p:nvPr>
            <p:ph type="sldNum" sz="quarter" idx="12"/>
          </p:nvPr>
        </p:nvSpPr>
        <p:spPr/>
        <p:txBody>
          <a:bodyPr/>
          <a:lstStyle>
            <a:lvl1pPr>
              <a:defRPr smtClean="0"/>
            </a:lvl1pPr>
          </a:lstStyle>
          <a:p>
            <a:pPr>
              <a:defRPr/>
            </a:pPr>
            <a:fld id="{F27FE797-13BF-2845-B9E9-0CF88292319B}" type="slidenum">
              <a:rPr lang="en-GB" altLang="en-US"/>
              <a:pPr>
                <a:defRPr/>
              </a:pPr>
              <a:t>‹#›</a:t>
            </a:fld>
            <a:endParaRPr lang="en-GB" altLang="en-US"/>
          </a:p>
        </p:txBody>
      </p:sp>
    </p:spTree>
    <p:extLst>
      <p:ext uri="{BB962C8B-B14F-4D97-AF65-F5344CB8AC3E}">
        <p14:creationId xmlns:p14="http://schemas.microsoft.com/office/powerpoint/2010/main" val="3563698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E7036E8D-A8BC-C6B5-EB8F-0D0030A2C9DE}"/>
              </a:ext>
            </a:extLst>
          </p:cNvPr>
          <p:cNvSpPr>
            <a:spLocks noGrp="1" noChangeArrowheads="1"/>
          </p:cNvSpPr>
          <p:nvPr>
            <p:ph type="dt" sz="half" idx="10"/>
          </p:nvPr>
        </p:nvSpPr>
        <p:spPr/>
        <p:txBody>
          <a:bodyPr/>
          <a:lstStyle>
            <a:lvl1pPr>
              <a:defRPr/>
            </a:lvl1pPr>
          </a:lstStyle>
          <a:p>
            <a:pPr>
              <a:defRPr/>
            </a:pPr>
            <a:endParaRPr lang="en-US"/>
          </a:p>
        </p:txBody>
      </p:sp>
      <p:sp>
        <p:nvSpPr>
          <p:cNvPr id="6" name="Footer Placeholder 5">
            <a:extLst>
              <a:ext uri="{FF2B5EF4-FFF2-40B4-BE49-F238E27FC236}">
                <a16:creationId xmlns:a16="http://schemas.microsoft.com/office/drawing/2014/main" id="{74682315-DDA8-554F-7E8A-36D1B1F25BEC}"/>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FA119F63-2F1A-108B-2ED3-3BD7DA4EA816}"/>
              </a:ext>
            </a:extLst>
          </p:cNvPr>
          <p:cNvSpPr>
            <a:spLocks noGrp="1" noChangeArrowheads="1"/>
          </p:cNvSpPr>
          <p:nvPr>
            <p:ph type="sldNum" sz="quarter" idx="12"/>
          </p:nvPr>
        </p:nvSpPr>
        <p:spPr/>
        <p:txBody>
          <a:bodyPr/>
          <a:lstStyle>
            <a:lvl1pPr>
              <a:defRPr smtClean="0"/>
            </a:lvl1pPr>
          </a:lstStyle>
          <a:p>
            <a:pPr>
              <a:defRPr/>
            </a:pPr>
            <a:fld id="{C7512F94-A4F8-4B4D-BBF3-E7CD0CC8C883}" type="slidenum">
              <a:rPr lang="en-GB" altLang="en-US"/>
              <a:pPr>
                <a:defRPr/>
              </a:pPr>
              <a:t>‹#›</a:t>
            </a:fld>
            <a:endParaRPr lang="en-GB" altLang="en-US"/>
          </a:p>
        </p:txBody>
      </p:sp>
    </p:spTree>
    <p:extLst>
      <p:ext uri="{BB962C8B-B14F-4D97-AF65-F5344CB8AC3E}">
        <p14:creationId xmlns:p14="http://schemas.microsoft.com/office/powerpoint/2010/main" val="1065854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EDF65C1-B6CD-2F57-CF40-5D3B86C675EC}"/>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D23177A-03DA-2BF0-909A-11657E262C3B}"/>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494247BE-EB2C-03D3-B239-29817143226F}"/>
              </a:ext>
            </a:extLst>
          </p:cNvPr>
          <p:cNvSpPr>
            <a:spLocks noGrp="1" noChangeArrowheads="1"/>
          </p:cNvSpPr>
          <p:nvPr>
            <p:ph type="sldNum" sz="quarter" idx="12"/>
          </p:nvPr>
        </p:nvSpPr>
        <p:spPr/>
        <p:txBody>
          <a:bodyPr/>
          <a:lstStyle>
            <a:lvl1pPr>
              <a:defRPr smtClean="0"/>
            </a:lvl1pPr>
          </a:lstStyle>
          <a:p>
            <a:pPr>
              <a:defRPr/>
            </a:pPr>
            <a:fld id="{B3F48EF3-BD7B-FF4E-9DBD-F71DE4E2C964}" type="slidenum">
              <a:rPr lang="en-GB" altLang="en-US"/>
              <a:pPr>
                <a:defRPr/>
              </a:pPr>
              <a:t>‹#›</a:t>
            </a:fld>
            <a:endParaRPr lang="en-GB" altLang="en-US"/>
          </a:p>
        </p:txBody>
      </p:sp>
    </p:spTree>
    <p:extLst>
      <p:ext uri="{BB962C8B-B14F-4D97-AF65-F5344CB8AC3E}">
        <p14:creationId xmlns:p14="http://schemas.microsoft.com/office/powerpoint/2010/main" val="2922721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8925" y="274638"/>
            <a:ext cx="2058988" cy="5808662"/>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29325" cy="58086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08142EEC-C6BB-4812-BE04-6AC025C6FEC2}"/>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D4E281A-E6D4-63F3-B6DC-AB6D339E05D3}"/>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4A477BED-4C3B-A2C3-8B9D-91E2F59E646E}"/>
              </a:ext>
            </a:extLst>
          </p:cNvPr>
          <p:cNvSpPr>
            <a:spLocks noGrp="1" noChangeArrowheads="1"/>
          </p:cNvSpPr>
          <p:nvPr>
            <p:ph type="sldNum" sz="quarter" idx="12"/>
          </p:nvPr>
        </p:nvSpPr>
        <p:spPr/>
        <p:txBody>
          <a:bodyPr/>
          <a:lstStyle>
            <a:lvl1pPr>
              <a:defRPr smtClean="0"/>
            </a:lvl1pPr>
          </a:lstStyle>
          <a:p>
            <a:pPr>
              <a:defRPr/>
            </a:pPr>
            <a:fld id="{F00A630B-8E6C-4C42-97BA-79562B967AC3}" type="slidenum">
              <a:rPr lang="en-GB" altLang="en-US"/>
              <a:pPr>
                <a:defRPr/>
              </a:pPr>
              <a:t>‹#›</a:t>
            </a:fld>
            <a:endParaRPr lang="en-GB" altLang="en-US"/>
          </a:p>
        </p:txBody>
      </p:sp>
    </p:spTree>
    <p:extLst>
      <p:ext uri="{BB962C8B-B14F-4D97-AF65-F5344CB8AC3E}">
        <p14:creationId xmlns:p14="http://schemas.microsoft.com/office/powerpoint/2010/main" val="3541397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Table Placeholder 2"/>
          <p:cNvSpPr>
            <a:spLocks noGrp="1"/>
          </p:cNvSpPr>
          <p:nvPr>
            <p:ph type="tbl" idx="1"/>
          </p:nvPr>
        </p:nvSpPr>
        <p:spPr>
          <a:xfrm>
            <a:off x="468313" y="1557338"/>
            <a:ext cx="8229600" cy="4525962"/>
          </a:xfrm>
        </p:spPr>
        <p:txBody>
          <a:bodyPr/>
          <a:lstStyle/>
          <a:p>
            <a:pPr lvl="0"/>
            <a:endParaRPr lang="en-GB" noProof="0"/>
          </a:p>
        </p:txBody>
      </p:sp>
      <p:sp>
        <p:nvSpPr>
          <p:cNvPr id="4" name="Rectangle 4">
            <a:extLst>
              <a:ext uri="{FF2B5EF4-FFF2-40B4-BE49-F238E27FC236}">
                <a16:creationId xmlns:a16="http://schemas.microsoft.com/office/drawing/2014/main" id="{14F61DAF-6A1E-2E10-7531-8809F287C17B}"/>
              </a:ext>
            </a:extLst>
          </p:cNvPr>
          <p:cNvSpPr>
            <a:spLocks noGrp="1" noChangeArrowheads="1"/>
          </p:cNvSpPr>
          <p:nvPr>
            <p:ph type="dt" sz="half" idx="10"/>
          </p:nvPr>
        </p:nvSpPr>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A3570A7-DA97-3A19-E3FF-93FE4CD795E5}"/>
              </a:ext>
            </a:extLst>
          </p:cNvPr>
          <p:cNvSpPr>
            <a:spLocks noGrp="1" noChangeArrowheads="1"/>
          </p:cNvSpPr>
          <p:nvPr>
            <p:ph type="ftr" sz="quarter" idx="11"/>
          </p:nvPr>
        </p:nvSpPr>
        <p:spPr>
          <a:xfrm>
            <a:off x="2916238" y="6237288"/>
            <a:ext cx="2895600" cy="476250"/>
          </a:xfrm>
          <a:prstGeom prst="rect">
            <a:avLst/>
          </a:prstGeom>
        </p:spPr>
        <p:txBody>
          <a:bodyPr/>
          <a:lstStyle>
            <a:lvl1pPr eaLnBrk="1" hangingPunct="1">
              <a:defRPr>
                <a:latin typeface="Arial" charset="0"/>
                <a:cs typeface="Arial" charset="0"/>
              </a:defRPr>
            </a:lvl1pPr>
          </a:lstStyle>
          <a:p>
            <a:pPr>
              <a:defRPr/>
            </a:pPr>
            <a:endParaRPr lang="en-US"/>
          </a:p>
        </p:txBody>
      </p:sp>
      <p:sp>
        <p:nvSpPr>
          <p:cNvPr id="6" name="Rectangle 6">
            <a:extLst>
              <a:ext uri="{FF2B5EF4-FFF2-40B4-BE49-F238E27FC236}">
                <a16:creationId xmlns:a16="http://schemas.microsoft.com/office/drawing/2014/main" id="{31D95F98-31F9-8C2D-8F1D-A4DA3631A995}"/>
              </a:ext>
            </a:extLst>
          </p:cNvPr>
          <p:cNvSpPr>
            <a:spLocks noGrp="1" noChangeArrowheads="1"/>
          </p:cNvSpPr>
          <p:nvPr>
            <p:ph type="sldNum" sz="quarter" idx="12"/>
          </p:nvPr>
        </p:nvSpPr>
        <p:spPr/>
        <p:txBody>
          <a:bodyPr/>
          <a:lstStyle>
            <a:lvl1pPr>
              <a:defRPr smtClean="0"/>
            </a:lvl1pPr>
          </a:lstStyle>
          <a:p>
            <a:pPr>
              <a:defRPr/>
            </a:pPr>
            <a:fld id="{24D3C826-3BA9-CE42-BAA5-17C2F8B30130}" type="slidenum">
              <a:rPr lang="en-GB" altLang="en-US"/>
              <a:pPr>
                <a:defRPr/>
              </a:pPr>
              <a:t>‹#›</a:t>
            </a:fld>
            <a:endParaRPr lang="en-GB" altLang="en-US"/>
          </a:p>
        </p:txBody>
      </p:sp>
    </p:spTree>
    <p:extLst>
      <p:ext uri="{BB962C8B-B14F-4D97-AF65-F5344CB8AC3E}">
        <p14:creationId xmlns:p14="http://schemas.microsoft.com/office/powerpoint/2010/main" val="2429417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
            <a:extLst>
              <a:ext uri="{FF2B5EF4-FFF2-40B4-BE49-F238E27FC236}">
                <a16:creationId xmlns:a16="http://schemas.microsoft.com/office/drawing/2014/main" id="{76093CFC-B760-C2F6-98CD-1FACE76CCE00}"/>
              </a:ext>
            </a:extLst>
          </p:cNvPr>
          <p:cNvSpPr>
            <a:spLocks noGrp="1" noChangeArrowheads="1"/>
          </p:cNvSpPr>
          <p:nvPr>
            <p:ph type="body" idx="1"/>
          </p:nvPr>
        </p:nvSpPr>
        <p:spPr bwMode="auto">
          <a:xfrm>
            <a:off x="468313" y="15573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5B5E6BDC-BC65-0264-00CA-EEC103261943}"/>
              </a:ext>
            </a:extLst>
          </p:cNvPr>
          <p:cNvSpPr>
            <a:spLocks noGrp="1" noChangeArrowheads="1"/>
          </p:cNvSpPr>
          <p:nvPr>
            <p:ph type="dt" sz="half" idx="2"/>
          </p:nvPr>
        </p:nvSpPr>
        <p:spPr bwMode="auto">
          <a:xfrm>
            <a:off x="2484438" y="6211888"/>
            <a:ext cx="1439862"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en-US"/>
          </a:p>
        </p:txBody>
      </p:sp>
      <p:sp>
        <p:nvSpPr>
          <p:cNvPr id="1030" name="Rectangle 6">
            <a:extLst>
              <a:ext uri="{FF2B5EF4-FFF2-40B4-BE49-F238E27FC236}">
                <a16:creationId xmlns:a16="http://schemas.microsoft.com/office/drawing/2014/main" id="{C513C5C4-0531-1FE0-31A3-36F05F2DEB81}"/>
              </a:ext>
            </a:extLst>
          </p:cNvPr>
          <p:cNvSpPr>
            <a:spLocks noGrp="1" noChangeArrowheads="1"/>
          </p:cNvSpPr>
          <p:nvPr>
            <p:ph type="sldNum" sz="quarter" idx="4"/>
          </p:nvPr>
        </p:nvSpPr>
        <p:spPr bwMode="auto">
          <a:xfrm>
            <a:off x="6227763" y="6189663"/>
            <a:ext cx="560387"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21BB51FB-38A8-F446-B030-04F84D1BE0E8}" type="slidenum">
              <a:rPr lang="en-GB" altLang="en-US"/>
              <a:pPr>
                <a:defRPr/>
              </a:pPr>
              <a:t>‹#›</a:t>
            </a:fld>
            <a:endParaRPr lang="en-GB" altLang="en-US"/>
          </a:p>
        </p:txBody>
      </p:sp>
      <p:sp>
        <p:nvSpPr>
          <p:cNvPr id="1029" name="Line 19">
            <a:extLst>
              <a:ext uri="{FF2B5EF4-FFF2-40B4-BE49-F238E27FC236}">
                <a16:creationId xmlns:a16="http://schemas.microsoft.com/office/drawing/2014/main" id="{FA0E6FAB-FE70-429D-5DB5-23B65A5ECC98}"/>
              </a:ext>
            </a:extLst>
          </p:cNvPr>
          <p:cNvSpPr>
            <a:spLocks noChangeShapeType="1"/>
          </p:cNvSpPr>
          <p:nvPr/>
        </p:nvSpPr>
        <p:spPr bwMode="auto">
          <a:xfrm>
            <a:off x="0" y="6092825"/>
            <a:ext cx="9144000" cy="0"/>
          </a:xfrm>
          <a:prstGeom prst="line">
            <a:avLst/>
          </a:prstGeom>
          <a:noFill/>
          <a:ln w="9525">
            <a:solidFill>
              <a:srgbClr val="336699"/>
            </a:solidFill>
            <a:round/>
            <a:headEnd/>
            <a:tailEnd/>
          </a:ln>
          <a:extLst>
            <a:ext uri="{909E8E84-426E-40DD-AFC4-6F175D3DCCD1}">
              <a14:hiddenFill xmlns:a14="http://schemas.microsoft.com/office/drawing/2010/main">
                <a:noFill/>
              </a14:hiddenFill>
            </a:ext>
          </a:extLst>
        </p:spPr>
        <p:txBody>
          <a:bodyPr/>
          <a:lstStyle/>
          <a:p>
            <a:endParaRPr lang="en-US"/>
          </a:p>
        </p:txBody>
      </p:sp>
      <p:pic>
        <p:nvPicPr>
          <p:cNvPr id="2" name="Picture 12" descr="S:\SWK\CRCF\Marketing\logos\new logo designs\CRCF_master_logos\_master logos\email\CRCFhorizontalemail.gif">
            <a:extLst>
              <a:ext uri="{FF2B5EF4-FFF2-40B4-BE49-F238E27FC236}">
                <a16:creationId xmlns:a16="http://schemas.microsoft.com/office/drawing/2014/main" id="{6709C364-4A55-459D-7549-00428570DD77}"/>
              </a:ext>
            </a:extLst>
          </p:cNvPr>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539750" y="6115050"/>
            <a:ext cx="1944688" cy="65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1" name="Picture 10" descr="https://intranet.uea.ac.uk/polopoly_fs/1.166659!ueahorizontalrgb72dpi.gif">
            <a:extLst>
              <a:ext uri="{FF2B5EF4-FFF2-40B4-BE49-F238E27FC236}">
                <a16:creationId xmlns:a16="http://schemas.microsoft.com/office/drawing/2014/main" id="{484ED6C9-A945-8842-7591-F3DF9B07C87A}"/>
              </a:ext>
            </a:extLst>
          </p:cNvPr>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6875463" y="6126163"/>
            <a:ext cx="1800225" cy="59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 id="2147483876" r:id="rId12"/>
  </p:sldLayoutIdLst>
  <p:txStyles>
    <p:titleStyle>
      <a:lvl1pPr algn="l" rtl="0" eaLnBrk="0" fontAlgn="base" hangingPunct="0">
        <a:spcBef>
          <a:spcPct val="0"/>
        </a:spcBef>
        <a:spcAft>
          <a:spcPct val="0"/>
        </a:spcAft>
        <a:defRPr b="1">
          <a:solidFill>
            <a:srgbClr val="336699"/>
          </a:solidFill>
          <a:latin typeface="+mj-lt"/>
          <a:ea typeface="+mj-ea"/>
          <a:cs typeface="+mj-cs"/>
        </a:defRPr>
      </a:lvl1pPr>
      <a:lvl2pPr algn="l" rtl="0" eaLnBrk="0" fontAlgn="base" hangingPunct="0">
        <a:spcBef>
          <a:spcPct val="0"/>
        </a:spcBef>
        <a:spcAft>
          <a:spcPct val="0"/>
        </a:spcAft>
        <a:defRPr b="1">
          <a:solidFill>
            <a:srgbClr val="336699"/>
          </a:solidFill>
          <a:latin typeface="Arial" charset="0"/>
          <a:cs typeface="Arial" charset="0"/>
        </a:defRPr>
      </a:lvl2pPr>
      <a:lvl3pPr algn="l" rtl="0" eaLnBrk="0" fontAlgn="base" hangingPunct="0">
        <a:spcBef>
          <a:spcPct val="0"/>
        </a:spcBef>
        <a:spcAft>
          <a:spcPct val="0"/>
        </a:spcAft>
        <a:defRPr b="1">
          <a:solidFill>
            <a:srgbClr val="336699"/>
          </a:solidFill>
          <a:latin typeface="Arial" charset="0"/>
          <a:cs typeface="Arial" charset="0"/>
        </a:defRPr>
      </a:lvl3pPr>
      <a:lvl4pPr algn="l" rtl="0" eaLnBrk="0" fontAlgn="base" hangingPunct="0">
        <a:spcBef>
          <a:spcPct val="0"/>
        </a:spcBef>
        <a:spcAft>
          <a:spcPct val="0"/>
        </a:spcAft>
        <a:defRPr b="1">
          <a:solidFill>
            <a:srgbClr val="336699"/>
          </a:solidFill>
          <a:latin typeface="Arial" charset="0"/>
          <a:cs typeface="Arial" charset="0"/>
        </a:defRPr>
      </a:lvl4pPr>
      <a:lvl5pPr algn="l" rtl="0" eaLnBrk="0" fontAlgn="base" hangingPunct="0">
        <a:spcBef>
          <a:spcPct val="0"/>
        </a:spcBef>
        <a:spcAft>
          <a:spcPct val="0"/>
        </a:spcAft>
        <a:defRPr b="1">
          <a:solidFill>
            <a:srgbClr val="336699"/>
          </a:solidFill>
          <a:latin typeface="Arial" charset="0"/>
          <a:cs typeface="Arial" charset="0"/>
        </a:defRPr>
      </a:lvl5pPr>
      <a:lvl6pPr marL="457200" algn="l" rtl="0" fontAlgn="base">
        <a:spcBef>
          <a:spcPct val="0"/>
        </a:spcBef>
        <a:spcAft>
          <a:spcPct val="0"/>
        </a:spcAft>
        <a:defRPr b="1">
          <a:solidFill>
            <a:srgbClr val="336699"/>
          </a:solidFill>
          <a:latin typeface="Arial" charset="0"/>
          <a:cs typeface="Arial" charset="0"/>
        </a:defRPr>
      </a:lvl6pPr>
      <a:lvl7pPr marL="914400" algn="l" rtl="0" fontAlgn="base">
        <a:spcBef>
          <a:spcPct val="0"/>
        </a:spcBef>
        <a:spcAft>
          <a:spcPct val="0"/>
        </a:spcAft>
        <a:defRPr b="1">
          <a:solidFill>
            <a:srgbClr val="336699"/>
          </a:solidFill>
          <a:latin typeface="Arial" charset="0"/>
          <a:cs typeface="Arial" charset="0"/>
        </a:defRPr>
      </a:lvl7pPr>
      <a:lvl8pPr marL="1371600" algn="l" rtl="0" fontAlgn="base">
        <a:spcBef>
          <a:spcPct val="0"/>
        </a:spcBef>
        <a:spcAft>
          <a:spcPct val="0"/>
        </a:spcAft>
        <a:defRPr b="1">
          <a:solidFill>
            <a:srgbClr val="336699"/>
          </a:solidFill>
          <a:latin typeface="Arial" charset="0"/>
          <a:cs typeface="Arial" charset="0"/>
        </a:defRPr>
      </a:lvl8pPr>
      <a:lvl9pPr marL="1828800" algn="l" rtl="0" fontAlgn="base">
        <a:spcBef>
          <a:spcPct val="0"/>
        </a:spcBef>
        <a:spcAft>
          <a:spcPct val="0"/>
        </a:spcAft>
        <a:defRPr b="1">
          <a:solidFill>
            <a:srgbClr val="336699"/>
          </a:solidFill>
          <a:latin typeface="Arial" charset="0"/>
          <a:cs typeface="Arial" charset="0"/>
        </a:defRPr>
      </a:lvl9pPr>
    </p:titleStyle>
    <p:bodyStyle>
      <a:lvl1pPr marL="342900" indent="-342900" algn="l" rtl="0" eaLnBrk="0" fontAlgn="base" hangingPunct="0">
        <a:spcBef>
          <a:spcPct val="20000"/>
        </a:spcBef>
        <a:spcAft>
          <a:spcPct val="0"/>
        </a:spcAft>
        <a:buFont typeface="Wingdings" pitchFamily="2" charset="2"/>
        <a:buChar char="§"/>
        <a:defRPr sz="1600">
          <a:solidFill>
            <a:schemeClr val="tx1"/>
          </a:solidFill>
          <a:latin typeface="+mn-lt"/>
          <a:ea typeface="+mn-ea"/>
          <a:cs typeface="+mn-cs"/>
        </a:defRPr>
      </a:lvl1pPr>
      <a:lvl2pPr marL="742950" indent="-285750" algn="l" rtl="0" eaLnBrk="0" fontAlgn="base" hangingPunct="0">
        <a:spcBef>
          <a:spcPct val="20000"/>
        </a:spcBef>
        <a:spcAft>
          <a:spcPct val="0"/>
        </a:spcAft>
        <a:buChar char="•"/>
        <a:defRPr sz="1400">
          <a:solidFill>
            <a:schemeClr val="tx1"/>
          </a:solidFill>
          <a:latin typeface="+mn-lt"/>
          <a:cs typeface="+mn-cs"/>
        </a:defRPr>
      </a:lvl2pPr>
      <a:lvl3pPr marL="1143000" indent="-228600" algn="l" rtl="0" eaLnBrk="0" fontAlgn="base" hangingPunct="0">
        <a:spcBef>
          <a:spcPct val="20000"/>
        </a:spcBef>
        <a:spcAft>
          <a:spcPct val="0"/>
        </a:spcAft>
        <a:buChar char="o"/>
        <a:defRPr sz="1200">
          <a:solidFill>
            <a:schemeClr val="tx1"/>
          </a:solidFill>
          <a:latin typeface="+mn-lt"/>
          <a:cs typeface="+mn-cs"/>
        </a:defRPr>
      </a:lvl3pPr>
      <a:lvl4pPr marL="1600200" indent="-228600" algn="l" rtl="0" eaLnBrk="0" fontAlgn="base" hangingPunct="0">
        <a:spcBef>
          <a:spcPct val="20000"/>
        </a:spcBef>
        <a:spcAft>
          <a:spcPct val="0"/>
        </a:spcAft>
        <a:buChar char="–"/>
        <a:defRPr sz="1000">
          <a:solidFill>
            <a:schemeClr val="tx1"/>
          </a:solidFill>
          <a:latin typeface="+mn-lt"/>
          <a:cs typeface="+mn-cs"/>
        </a:defRPr>
      </a:lvl4pPr>
      <a:lvl5pPr marL="2057400" indent="-228600" algn="l" rtl="0" eaLnBrk="0" fontAlgn="base" hangingPunct="0">
        <a:spcBef>
          <a:spcPct val="20000"/>
        </a:spcBef>
        <a:spcAft>
          <a:spcPct val="0"/>
        </a:spcAft>
        <a:buChar char="»"/>
        <a:defRPr sz="900">
          <a:solidFill>
            <a:schemeClr val="tx1"/>
          </a:solidFill>
          <a:latin typeface="+mn-lt"/>
          <a:cs typeface="+mn-cs"/>
        </a:defRPr>
      </a:lvl5pPr>
      <a:lvl6pPr marL="2514600" indent="-228600" algn="l" rtl="0" fontAlgn="base">
        <a:spcBef>
          <a:spcPct val="20000"/>
        </a:spcBef>
        <a:spcAft>
          <a:spcPct val="0"/>
        </a:spcAft>
        <a:buChar char="»"/>
        <a:defRPr sz="900">
          <a:solidFill>
            <a:schemeClr val="tx1"/>
          </a:solidFill>
          <a:latin typeface="+mn-lt"/>
          <a:cs typeface="+mn-cs"/>
        </a:defRPr>
      </a:lvl6pPr>
      <a:lvl7pPr marL="2971800" indent="-228600" algn="l" rtl="0" fontAlgn="base">
        <a:spcBef>
          <a:spcPct val="20000"/>
        </a:spcBef>
        <a:spcAft>
          <a:spcPct val="0"/>
        </a:spcAft>
        <a:buChar char="»"/>
        <a:defRPr sz="900">
          <a:solidFill>
            <a:schemeClr val="tx1"/>
          </a:solidFill>
          <a:latin typeface="+mn-lt"/>
          <a:cs typeface="+mn-cs"/>
        </a:defRPr>
      </a:lvl7pPr>
      <a:lvl8pPr marL="3429000" indent="-228600" algn="l" rtl="0" fontAlgn="base">
        <a:spcBef>
          <a:spcPct val="20000"/>
        </a:spcBef>
        <a:spcAft>
          <a:spcPct val="0"/>
        </a:spcAft>
        <a:buChar char="»"/>
        <a:defRPr sz="900">
          <a:solidFill>
            <a:schemeClr val="tx1"/>
          </a:solidFill>
          <a:latin typeface="+mn-lt"/>
          <a:cs typeface="+mn-cs"/>
        </a:defRPr>
      </a:lvl8pPr>
      <a:lvl9pPr marL="3886200" indent="-228600" algn="l" rtl="0" fontAlgn="base">
        <a:spcBef>
          <a:spcPct val="20000"/>
        </a:spcBef>
        <a:spcAft>
          <a:spcPct val="0"/>
        </a:spcAft>
        <a:buChar char="»"/>
        <a:defRPr sz="9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uea.ac.uk/groups-and-centres/centre-for-research-on-children-and-families/secure-base-model"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6CA1AF6-CA6B-BC8E-F4EB-38E9A46E1154}"/>
              </a:ext>
            </a:extLst>
          </p:cNvPr>
          <p:cNvSpPr>
            <a:spLocks noGrp="1"/>
          </p:cNvSpPr>
          <p:nvPr>
            <p:ph type="ctrTitle"/>
          </p:nvPr>
        </p:nvSpPr>
        <p:spPr>
          <a:xfrm>
            <a:off x="685800" y="1847851"/>
            <a:ext cx="7918648" cy="1752599"/>
          </a:xfrm>
        </p:spPr>
        <p:txBody>
          <a:bodyPr/>
          <a:lstStyle/>
          <a:p>
            <a:r>
              <a:rPr lang="en-US" sz="4000" b="0" dirty="0">
                <a:latin typeface="Calibri" panose="020F0502020204030204" pitchFamily="34" charset="0"/>
                <a:cs typeface="Calibri" panose="020F0502020204030204" pitchFamily="34" charset="0"/>
              </a:rPr>
              <a:t>The Secure Base model: promoting attachment and resilience</a:t>
            </a:r>
          </a:p>
        </p:txBody>
      </p:sp>
      <p:sp>
        <p:nvSpPr>
          <p:cNvPr id="5" name="Subtitle 4">
            <a:extLst>
              <a:ext uri="{FF2B5EF4-FFF2-40B4-BE49-F238E27FC236}">
                <a16:creationId xmlns:a16="http://schemas.microsoft.com/office/drawing/2014/main" id="{A84FCA68-0CB2-2449-2E8E-43FDBB360432}"/>
              </a:ext>
            </a:extLst>
          </p:cNvPr>
          <p:cNvSpPr>
            <a:spLocks noGrp="1"/>
          </p:cNvSpPr>
          <p:nvPr>
            <p:ph type="subTitle" idx="1"/>
          </p:nvPr>
        </p:nvSpPr>
        <p:spPr/>
        <p:txBody>
          <a:bodyPr/>
          <a:lstStyle/>
          <a:p>
            <a:r>
              <a:rPr lang="en-US" sz="2800" dirty="0">
                <a:solidFill>
                  <a:srgbClr val="0070C0"/>
                </a:solidFill>
                <a:latin typeface="Calibri" panose="020F0502020204030204" pitchFamily="34" charset="0"/>
                <a:cs typeface="Calibri" panose="020F0502020204030204" pitchFamily="34" charset="0"/>
              </a:rPr>
              <a:t>A TRAINING PROGRAMME</a:t>
            </a:r>
          </a:p>
          <a:p>
            <a:endParaRPr lang="en-US" sz="2800" dirty="0">
              <a:solidFill>
                <a:srgbClr val="0070C0"/>
              </a:solidFill>
            </a:endParaRPr>
          </a:p>
        </p:txBody>
      </p:sp>
      <p:pic>
        <p:nvPicPr>
          <p:cNvPr id="6" name="Content Placeholder 3">
            <a:extLst>
              <a:ext uri="{FF2B5EF4-FFF2-40B4-BE49-F238E27FC236}">
                <a16:creationId xmlns:a16="http://schemas.microsoft.com/office/drawing/2014/main" id="{BF421F53-A003-D56F-0D57-B6FF063F92C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97390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bwMode="auto">
          <a:xfrm>
            <a:off x="384464" y="285033"/>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Aims of the </a:t>
            </a:r>
            <a:r>
              <a:rPr lang="en-US" altLang="en-US" sz="3600" b="0" dirty="0" err="1">
                <a:latin typeface="Calibri" panose="020F0502020204030204" pitchFamily="34" charset="0"/>
                <a:cs typeface="Calibri" panose="020F0502020204030204" pitchFamily="34" charset="0"/>
              </a:rPr>
              <a:t>programme</a:t>
            </a:r>
            <a:endParaRPr lang="en-GB" altLang="en-US" sz="3600" b="0" dirty="0">
              <a:latin typeface="Calibri" panose="020F0502020204030204" pitchFamily="34" charset="0"/>
              <a:cs typeface="Calibri" panose="020F0502020204030204" pitchFamily="34" charset="0"/>
            </a:endParaRPr>
          </a:p>
        </p:txBody>
      </p:sp>
      <p:sp>
        <p:nvSpPr>
          <p:cNvPr id="16387" name="Content Placeholder 2"/>
          <p:cNvSpPr>
            <a:spLocks noGrp="1"/>
          </p:cNvSpPr>
          <p:nvPr>
            <p:ph sz="half" idx="1"/>
          </p:nvPr>
        </p:nvSpPr>
        <p:spPr>
          <a:xfrm>
            <a:off x="468316" y="1557338"/>
            <a:ext cx="8218487" cy="4525963"/>
          </a:xfrm>
        </p:spPr>
        <p:txBody>
          <a:bodyPr/>
          <a:lstStyle/>
          <a:p>
            <a:pPr>
              <a:lnSpc>
                <a:spcPct val="150000"/>
              </a:lnSpc>
              <a:spcBef>
                <a:spcPts val="600"/>
              </a:spcBef>
              <a:buClr>
                <a:srgbClr val="336699"/>
              </a:buClr>
              <a:buFont typeface="Arial" panose="020B0604020202020204" pitchFamily="34" charset="0"/>
              <a:buChar char="•"/>
            </a:pPr>
            <a:endParaRPr lang="en-GB" altLang="en-US" sz="2400" dirty="0">
              <a:latin typeface="Calibri" panose="020F0502020204030204" pitchFamily="34" charset="0"/>
              <a:cs typeface="Calibri" panose="020F0502020204030204" pitchFamily="34" charset="0"/>
            </a:endParaRPr>
          </a:p>
          <a:p>
            <a:pPr>
              <a:lnSpc>
                <a:spcPct val="150000"/>
              </a:lnSpc>
              <a:spcBef>
                <a:spcPts val="600"/>
              </a:spcBef>
              <a:buClr>
                <a:srgbClr val="336699"/>
              </a:buClr>
              <a:buFont typeface="Arial" panose="020B0604020202020204" pitchFamily="34" charset="0"/>
              <a:buChar char="•"/>
            </a:pPr>
            <a:r>
              <a:rPr lang="en-GB" altLang="en-US" sz="2400" dirty="0">
                <a:latin typeface="Calibri" panose="020F0502020204030204" pitchFamily="34" charset="0"/>
                <a:cs typeface="Calibri" panose="020F0502020204030204" pitchFamily="34" charset="0"/>
              </a:rPr>
              <a:t>To learn about the Secure Base model as a framework for therapeutic caregiving </a:t>
            </a:r>
          </a:p>
          <a:p>
            <a:pPr>
              <a:lnSpc>
                <a:spcPct val="150000"/>
              </a:lnSpc>
              <a:spcBef>
                <a:spcPts val="600"/>
              </a:spcBef>
              <a:buClr>
                <a:srgbClr val="336699"/>
              </a:buClr>
              <a:buFont typeface="Arial" panose="020B0604020202020204" pitchFamily="34" charset="0"/>
              <a:buChar char="•"/>
            </a:pPr>
            <a:endParaRPr lang="en-GB" altLang="en-US" sz="2400" dirty="0">
              <a:latin typeface="Calibri" panose="020F0502020204030204" pitchFamily="34" charset="0"/>
              <a:cs typeface="Calibri" panose="020F0502020204030204" pitchFamily="34" charset="0"/>
            </a:endParaRPr>
          </a:p>
          <a:p>
            <a:pPr>
              <a:lnSpc>
                <a:spcPct val="150000"/>
              </a:lnSpc>
              <a:spcBef>
                <a:spcPts val="600"/>
              </a:spcBef>
              <a:buClr>
                <a:srgbClr val="336699"/>
              </a:buClr>
              <a:buFont typeface="Arial" panose="020B0604020202020204" pitchFamily="34" charset="0"/>
              <a:buChar char="•"/>
            </a:pPr>
            <a:r>
              <a:rPr lang="en-GB" altLang="en-US" sz="2400" dirty="0">
                <a:latin typeface="Calibri" panose="020F0502020204030204" pitchFamily="34" charset="0"/>
                <a:cs typeface="Calibri" panose="020F0502020204030204" pitchFamily="34" charset="0"/>
              </a:rPr>
              <a:t>To consider ways of applying the model in practice</a:t>
            </a:r>
          </a:p>
          <a:p>
            <a:pPr>
              <a:spcBef>
                <a:spcPts val="600"/>
              </a:spcBef>
              <a:buClr>
                <a:srgbClr val="0070C0"/>
              </a:buClr>
              <a:buFont typeface="Arial" panose="020B0604020202020204" pitchFamily="34" charset="0"/>
              <a:buChar char="•"/>
            </a:pPr>
            <a:endParaRPr lang="en-GB" altLang="en-US" sz="2400" dirty="0"/>
          </a:p>
        </p:txBody>
      </p:sp>
      <p:pic>
        <p:nvPicPr>
          <p:cNvPr id="16388"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6" y="6142041"/>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9543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77300FE-B333-0C50-FB64-1C50146A9344}"/>
              </a:ext>
            </a:extLst>
          </p:cNvPr>
          <p:cNvSpPr>
            <a:spLocks noGrp="1"/>
          </p:cNvSpPr>
          <p:nvPr>
            <p:ph type="title"/>
          </p:nvPr>
        </p:nvSpPr>
        <p:spPr>
          <a:xfrm>
            <a:off x="457200" y="274638"/>
            <a:ext cx="8229600" cy="778658"/>
          </a:xfrm>
        </p:spPr>
        <p:txBody>
          <a:bodyPr/>
          <a:lstStyle/>
          <a:p>
            <a:r>
              <a:rPr lang="en-US" sz="3600" b="0" dirty="0">
                <a:latin typeface="Calibri" panose="020F0502020204030204" pitchFamily="34" charset="0"/>
                <a:cs typeface="Calibri" panose="020F0502020204030204" pitchFamily="34" charset="0"/>
              </a:rPr>
              <a:t>Guidelines for the </a:t>
            </a:r>
            <a:r>
              <a:rPr lang="en-US" sz="3600" b="0" dirty="0" err="1">
                <a:latin typeface="Calibri" panose="020F0502020204030204" pitchFamily="34" charset="0"/>
                <a:cs typeface="Calibri" panose="020F0502020204030204" pitchFamily="34" charset="0"/>
              </a:rPr>
              <a:t>programme</a:t>
            </a:r>
            <a:r>
              <a:rPr lang="en-US" sz="3600" b="0" dirty="0">
                <a:latin typeface="Calibri" panose="020F0502020204030204" pitchFamily="34" charset="0"/>
                <a:cs typeface="Calibri" panose="020F0502020204030204" pitchFamily="34" charset="0"/>
              </a:rPr>
              <a:t> </a:t>
            </a:r>
          </a:p>
        </p:txBody>
      </p:sp>
      <p:sp>
        <p:nvSpPr>
          <p:cNvPr id="6" name="Content Placeholder 5">
            <a:extLst>
              <a:ext uri="{FF2B5EF4-FFF2-40B4-BE49-F238E27FC236}">
                <a16:creationId xmlns:a16="http://schemas.microsoft.com/office/drawing/2014/main" id="{85CA8A46-CDB0-B937-1ED8-827C5FACA82C}"/>
              </a:ext>
            </a:extLst>
          </p:cNvPr>
          <p:cNvSpPr>
            <a:spLocks noGrp="1"/>
          </p:cNvSpPr>
          <p:nvPr>
            <p:ph idx="1"/>
          </p:nvPr>
        </p:nvSpPr>
        <p:spPr>
          <a:xfrm>
            <a:off x="196771" y="1198839"/>
            <a:ext cx="8854632" cy="4854083"/>
          </a:xfrm>
        </p:spPr>
        <p:txBody>
          <a:bodyPr/>
          <a:lstStyle/>
          <a:p>
            <a:pPr>
              <a:spcBef>
                <a:spcPts val="0"/>
              </a:spcBef>
              <a:spcAft>
                <a:spcPts val="600"/>
              </a:spcAft>
              <a:buClr>
                <a:srgbClr val="0070C0"/>
              </a:buClr>
            </a:pPr>
            <a:endParaRPr lang="en-GB" sz="2400" spc="-1" dirty="0">
              <a:solidFill>
                <a:srgbClr val="000000"/>
              </a:solidFill>
              <a:latin typeface="Calibri" panose="020F0502020204030204" pitchFamily="34" charset="0"/>
              <a:cs typeface="Calibri" panose="020F0502020204030204" pitchFamily="34" charset="0"/>
            </a:endParaRPr>
          </a:p>
          <a:p>
            <a:pPr>
              <a:spcBef>
                <a:spcPts val="0"/>
              </a:spcBef>
              <a:spcAft>
                <a:spcPts val="600"/>
              </a:spcAft>
              <a:buClr>
                <a:srgbClr val="0070C0"/>
              </a:buClr>
            </a:pPr>
            <a:r>
              <a:rPr lang="en-GB" sz="2400" spc="-1" dirty="0">
                <a:solidFill>
                  <a:srgbClr val="000000"/>
                </a:solidFill>
                <a:latin typeface="Calibri" panose="020F0502020204030204" pitchFamily="34" charset="0"/>
                <a:cs typeface="Calibri" panose="020F0502020204030204" pitchFamily="34" charset="0"/>
              </a:rPr>
              <a:t>It is important to respect differences of perspective and opinion.</a:t>
            </a:r>
          </a:p>
          <a:p>
            <a:pPr>
              <a:spcBef>
                <a:spcPts val="0"/>
              </a:spcBef>
              <a:spcAft>
                <a:spcPts val="600"/>
              </a:spcAft>
              <a:buClr>
                <a:srgbClr val="0070C0"/>
              </a:buClr>
            </a:pPr>
            <a:endParaRPr lang="en-GB" sz="2400" spc="-1" dirty="0">
              <a:solidFill>
                <a:srgbClr val="000000"/>
              </a:solidFill>
              <a:latin typeface="Calibri" panose="020F0502020204030204" pitchFamily="34" charset="0"/>
              <a:cs typeface="Calibri" panose="020F0502020204030204" pitchFamily="34" charset="0"/>
            </a:endParaRPr>
          </a:p>
          <a:p>
            <a:pPr>
              <a:spcBef>
                <a:spcPts val="0"/>
              </a:spcBef>
              <a:spcAft>
                <a:spcPts val="600"/>
              </a:spcAft>
              <a:buClr>
                <a:srgbClr val="0070C0"/>
              </a:buClr>
            </a:pPr>
            <a:r>
              <a:rPr lang="en-GB" sz="2400" spc="-1" dirty="0">
                <a:solidFill>
                  <a:srgbClr val="000000"/>
                </a:solidFill>
                <a:latin typeface="Calibri" panose="020F0502020204030204" pitchFamily="34" charset="0"/>
                <a:cs typeface="Calibri" panose="020F0502020204030204" pitchFamily="34" charset="0"/>
              </a:rPr>
              <a:t>All discussion is confidential to the group - unless someone was felt to be at risk, which would be discussed with the participant.</a:t>
            </a:r>
          </a:p>
          <a:p>
            <a:pPr>
              <a:spcBef>
                <a:spcPts val="0"/>
              </a:spcBef>
              <a:spcAft>
                <a:spcPts val="600"/>
              </a:spcAft>
              <a:buClr>
                <a:srgbClr val="0070C0"/>
              </a:buClr>
            </a:pPr>
            <a:endParaRPr lang="en-GB" sz="2400" spc="-1" dirty="0">
              <a:solidFill>
                <a:srgbClr val="000000"/>
              </a:solidFill>
              <a:latin typeface="Calibri" panose="020F0502020204030204" pitchFamily="34" charset="0"/>
              <a:cs typeface="Calibri" panose="020F0502020204030204" pitchFamily="34" charset="0"/>
            </a:endParaRPr>
          </a:p>
          <a:p>
            <a:pPr>
              <a:spcBef>
                <a:spcPts val="0"/>
              </a:spcBef>
              <a:spcAft>
                <a:spcPts val="600"/>
              </a:spcAft>
              <a:buClr>
                <a:srgbClr val="0070C0"/>
              </a:buClr>
            </a:pPr>
            <a:r>
              <a:rPr lang="en-GB" sz="2400" spc="-1" dirty="0">
                <a:solidFill>
                  <a:srgbClr val="000000"/>
                </a:solidFill>
                <a:latin typeface="Calibri" panose="020F0502020204030204" pitchFamily="34" charset="0"/>
                <a:cs typeface="Calibri" panose="020F0502020204030204" pitchFamily="34" charset="0"/>
              </a:rPr>
              <a:t>Do take a break or discuss with the trainer if the teaching or the discussion provoke difficult feelings.</a:t>
            </a:r>
            <a:endParaRPr lang="en-US" sz="2200" dirty="0"/>
          </a:p>
        </p:txBody>
      </p:sp>
      <p:sp>
        <p:nvSpPr>
          <p:cNvPr id="7" name="Line 9">
            <a:extLst>
              <a:ext uri="{FF2B5EF4-FFF2-40B4-BE49-F238E27FC236}">
                <a16:creationId xmlns:a16="http://schemas.microsoft.com/office/drawing/2014/main" id="{DF45A93A-CE49-1656-BD88-8D837FC10B25}"/>
              </a:ext>
            </a:extLst>
          </p:cNvPr>
          <p:cNvSpPr>
            <a:spLocks noChangeShapeType="1"/>
          </p:cNvSpPr>
          <p:nvPr/>
        </p:nvSpPr>
        <p:spPr bwMode="auto">
          <a:xfrm>
            <a:off x="0" y="1198839"/>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1800">
              <a:solidFill>
                <a:srgbClr val="000000"/>
              </a:solidFill>
            </a:endParaRPr>
          </a:p>
        </p:txBody>
      </p:sp>
      <p:pic>
        <p:nvPicPr>
          <p:cNvPr id="2" name="Content Placeholder 3">
            <a:extLst>
              <a:ext uri="{FF2B5EF4-FFF2-40B4-BE49-F238E27FC236}">
                <a16:creationId xmlns:a16="http://schemas.microsoft.com/office/drawing/2014/main" id="{20F9934D-45DC-DAD8-6949-68DE80EC8A7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867767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61541030-F431-B598-24AB-5C31F0680FA4}"/>
              </a:ext>
            </a:extLst>
          </p:cNvPr>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200" b="0" dirty="0"/>
              <a:t>What is the Secure Base model?</a:t>
            </a:r>
            <a:endParaRPr lang="en-GB" altLang="en-US" sz="3200" b="0" dirty="0"/>
          </a:p>
        </p:txBody>
      </p:sp>
      <p:sp>
        <p:nvSpPr>
          <p:cNvPr id="16387" name="Content Placeholder 2">
            <a:extLst>
              <a:ext uri="{FF2B5EF4-FFF2-40B4-BE49-F238E27FC236}">
                <a16:creationId xmlns:a16="http://schemas.microsoft.com/office/drawing/2014/main" id="{A78CD54A-4DBE-9867-784C-AA15232B6833}"/>
              </a:ext>
            </a:extLst>
          </p:cNvPr>
          <p:cNvSpPr>
            <a:spLocks noGrp="1" noChangeArrowheads="1"/>
          </p:cNvSpPr>
          <p:nvPr>
            <p:ph sz="half" idx="1"/>
          </p:nvPr>
        </p:nvSpPr>
        <p:spPr>
          <a:xfrm>
            <a:off x="468313" y="1340768"/>
            <a:ext cx="8218487" cy="4742532"/>
          </a:xfrm>
        </p:spPr>
        <p:txBody>
          <a:bodyPr/>
          <a:lstStyle/>
          <a:p>
            <a:pPr>
              <a:lnSpc>
                <a:spcPct val="150000"/>
              </a:lnSpc>
              <a:spcBef>
                <a:spcPts val="600"/>
              </a:spcBef>
              <a:spcAft>
                <a:spcPts val="1200"/>
              </a:spcAft>
              <a:buClr>
                <a:srgbClr val="336699"/>
              </a:buClr>
            </a:pPr>
            <a:r>
              <a:rPr lang="en-US" altLang="en-US" sz="2400" dirty="0">
                <a:latin typeface="Calibri" panose="020F0502020204030204" pitchFamily="34" charset="0"/>
                <a:cs typeface="Calibri" panose="020F0502020204030204" pitchFamily="34" charset="0"/>
              </a:rPr>
              <a:t>A strengths-based framework for therapeutic caregiving </a:t>
            </a:r>
          </a:p>
          <a:p>
            <a:pPr>
              <a:spcBef>
                <a:spcPts val="600"/>
              </a:spcBef>
              <a:spcAft>
                <a:spcPts val="600"/>
              </a:spcAft>
              <a:buClr>
                <a:srgbClr val="336699"/>
              </a:buClr>
            </a:pPr>
            <a:r>
              <a:rPr lang="en-GB" altLang="en-US" sz="2400" dirty="0">
                <a:latin typeface="Calibri" panose="020F0502020204030204" pitchFamily="34" charset="0"/>
                <a:cs typeface="Calibri" panose="020F0502020204030204" pitchFamily="34" charset="0"/>
              </a:rPr>
              <a:t>Drawn from attachment and child placement theory, research and practice</a:t>
            </a:r>
          </a:p>
          <a:p>
            <a:pPr>
              <a:spcBef>
                <a:spcPts val="600"/>
              </a:spcBef>
              <a:spcAft>
                <a:spcPts val="600"/>
              </a:spcAft>
              <a:buClr>
                <a:srgbClr val="336699"/>
              </a:buClr>
            </a:pPr>
            <a:r>
              <a:rPr lang="en-US" altLang="en-US" sz="2400" dirty="0">
                <a:latin typeface="Calibri" panose="020F0502020204030204" pitchFamily="34" charset="0"/>
                <a:cs typeface="Calibri" panose="020F0502020204030204" pitchFamily="34" charset="0"/>
              </a:rPr>
              <a:t>Based in the everyday interactions </a:t>
            </a:r>
            <a:r>
              <a:rPr lang="en-GB" altLang="en-US" sz="2400" dirty="0">
                <a:latin typeface="Calibri" panose="020F0502020204030204" pitchFamily="34" charset="0"/>
                <a:cs typeface="Calibri" panose="020F0502020204030204" pitchFamily="34" charset="0"/>
              </a:rPr>
              <a:t>of family life</a:t>
            </a:r>
          </a:p>
          <a:p>
            <a:pPr>
              <a:spcBef>
                <a:spcPts val="600"/>
              </a:spcBef>
              <a:spcAft>
                <a:spcPts val="1200"/>
              </a:spcAft>
              <a:buClr>
                <a:srgbClr val="336699"/>
              </a:buClr>
            </a:pPr>
            <a:r>
              <a:rPr lang="en-GB" altLang="en-US" sz="2400" dirty="0">
                <a:latin typeface="Calibri" panose="020F0502020204030204" pitchFamily="34" charset="0"/>
                <a:cs typeface="Calibri" panose="020F0502020204030204" pitchFamily="34" charset="0"/>
              </a:rPr>
              <a:t>Designed to promote children’s security and resilience</a:t>
            </a:r>
          </a:p>
          <a:p>
            <a:pPr>
              <a:spcBef>
                <a:spcPts val="600"/>
              </a:spcBef>
              <a:spcAft>
                <a:spcPts val="1200"/>
              </a:spcAft>
              <a:buClr>
                <a:srgbClr val="336699"/>
              </a:buClr>
            </a:pPr>
            <a:r>
              <a:rPr lang="en-GB" altLang="en-US" sz="2400" dirty="0">
                <a:latin typeface="Calibri" panose="020F0502020204030204" pitchFamily="34" charset="0"/>
                <a:cs typeface="Calibri" panose="020F0502020204030204" pitchFamily="34" charset="0"/>
              </a:rPr>
              <a:t>Helpful to caregivers and practitioners</a:t>
            </a:r>
          </a:p>
          <a:p>
            <a:pPr>
              <a:spcBef>
                <a:spcPts val="600"/>
              </a:spcBef>
              <a:spcAft>
                <a:spcPts val="1200"/>
              </a:spcAft>
              <a:buClr>
                <a:srgbClr val="336699"/>
              </a:buClr>
            </a:pPr>
            <a:r>
              <a:rPr lang="en-US" altLang="en-US" sz="2400" dirty="0">
                <a:latin typeface="Calibri" panose="020F0502020204030204" pitchFamily="34" charset="0"/>
                <a:cs typeface="Calibri" panose="020F0502020204030204" pitchFamily="34" charset="0"/>
              </a:rPr>
              <a:t>Developed by Gillian Schofield and Mary Beek at the University of East Anglia</a:t>
            </a:r>
          </a:p>
          <a:p>
            <a:pPr>
              <a:spcBef>
                <a:spcPts val="600"/>
              </a:spcBef>
              <a:spcAft>
                <a:spcPts val="1200"/>
              </a:spcAft>
              <a:buClr>
                <a:srgbClr val="336699"/>
              </a:buClr>
            </a:pPr>
            <a:endParaRPr lang="en-US" altLang="en-US" sz="2400" dirty="0">
              <a:latin typeface="Calibri" panose="020F0502020204030204" pitchFamily="34" charset="0"/>
              <a:cs typeface="Calibri" panose="020F0502020204030204" pitchFamily="34" charset="0"/>
            </a:endParaRPr>
          </a:p>
          <a:p>
            <a:pPr>
              <a:spcBef>
                <a:spcPts val="600"/>
              </a:spcBef>
              <a:buClr>
                <a:srgbClr val="0070C0"/>
              </a:buClr>
              <a:buFont typeface="Arial" panose="020B0604020202020204" pitchFamily="34" charset="0"/>
              <a:buChar char="•"/>
            </a:pPr>
            <a:endParaRPr lang="en-GB" altLang="en-US" sz="2400" dirty="0"/>
          </a:p>
        </p:txBody>
      </p:sp>
      <p:pic>
        <p:nvPicPr>
          <p:cNvPr id="16388" name="Content Placeholder 3">
            <a:extLst>
              <a:ext uri="{FF2B5EF4-FFF2-40B4-BE49-F238E27FC236}">
                <a16:creationId xmlns:a16="http://schemas.microsoft.com/office/drawing/2014/main" id="{0140E29B-7287-AC10-EC52-1E205735C59D}"/>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a:extLst>
              <a:ext uri="{FF2B5EF4-FFF2-40B4-BE49-F238E27FC236}">
                <a16:creationId xmlns:a16="http://schemas.microsoft.com/office/drawing/2014/main" id="{B8FFB9BB-9FEA-1DEF-8B6E-DEA3A22BAAE5}"/>
              </a:ext>
            </a:extLst>
          </p:cNvPr>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200" b="0" dirty="0"/>
              <a:t>Who can use the Secure Base model?</a:t>
            </a:r>
            <a:br>
              <a:rPr lang="en-GB" altLang="en-US" sz="3200" dirty="0"/>
            </a:br>
            <a:endParaRPr lang="en-GB" altLang="en-US" sz="3200" dirty="0"/>
          </a:p>
        </p:txBody>
      </p:sp>
      <p:sp>
        <p:nvSpPr>
          <p:cNvPr id="17411" name="Content Placeholder 2">
            <a:extLst>
              <a:ext uri="{FF2B5EF4-FFF2-40B4-BE49-F238E27FC236}">
                <a16:creationId xmlns:a16="http://schemas.microsoft.com/office/drawing/2014/main" id="{171F0F85-68AB-9C53-0CB7-ED8F7D13E603}"/>
              </a:ext>
            </a:extLst>
          </p:cNvPr>
          <p:cNvSpPr>
            <a:spLocks noGrp="1" noChangeArrowheads="1"/>
          </p:cNvSpPr>
          <p:nvPr>
            <p:ph sz="half" idx="1"/>
          </p:nvPr>
        </p:nvSpPr>
        <p:spPr>
          <a:xfrm>
            <a:off x="468313" y="1557338"/>
            <a:ext cx="8218487" cy="4525962"/>
          </a:xfrm>
        </p:spPr>
        <p:txBody>
          <a:bodyPr/>
          <a:lstStyle/>
          <a:p>
            <a:pPr>
              <a:lnSpc>
                <a:spcPct val="150000"/>
              </a:lnSpc>
              <a:spcBef>
                <a:spcPts val="0"/>
              </a:spcBef>
              <a:buClr>
                <a:srgbClr val="336699"/>
              </a:buClr>
            </a:pPr>
            <a:r>
              <a:rPr lang="en-US" altLang="en-US" sz="2400" dirty="0">
                <a:latin typeface="Calibri" panose="020F0502020204030204" pitchFamily="34" charset="0"/>
                <a:cs typeface="Calibri" panose="020F0502020204030204" pitchFamily="34" charset="0"/>
              </a:rPr>
              <a:t>Social workers</a:t>
            </a:r>
            <a:endParaRPr lang="en-GB" altLang="en-US" sz="2400" dirty="0">
              <a:latin typeface="Calibri" panose="020F0502020204030204" pitchFamily="34" charset="0"/>
              <a:cs typeface="Calibri" panose="020F0502020204030204" pitchFamily="34" charset="0"/>
            </a:endParaRPr>
          </a:p>
          <a:p>
            <a:pPr>
              <a:lnSpc>
                <a:spcPct val="150000"/>
              </a:lnSpc>
              <a:spcBef>
                <a:spcPts val="0"/>
              </a:spcBef>
              <a:buClr>
                <a:srgbClr val="336699"/>
              </a:buClr>
            </a:pPr>
            <a:r>
              <a:rPr lang="en-US" altLang="en-US" sz="2400" dirty="0">
                <a:latin typeface="Calibri" panose="020F0502020204030204" pitchFamily="34" charset="0"/>
                <a:cs typeface="Calibri" panose="020F0502020204030204" pitchFamily="34" charset="0"/>
              </a:rPr>
              <a:t>Foster carers, adopters and kinship carers</a:t>
            </a:r>
            <a:endParaRPr lang="en-GB" altLang="en-US" sz="2400" dirty="0">
              <a:latin typeface="Calibri" panose="020F0502020204030204" pitchFamily="34" charset="0"/>
              <a:cs typeface="Calibri" panose="020F0502020204030204" pitchFamily="34" charset="0"/>
            </a:endParaRPr>
          </a:p>
          <a:p>
            <a:pPr>
              <a:lnSpc>
                <a:spcPct val="150000"/>
              </a:lnSpc>
              <a:spcBef>
                <a:spcPts val="0"/>
              </a:spcBef>
              <a:buClr>
                <a:srgbClr val="336699"/>
              </a:buClr>
            </a:pPr>
            <a:r>
              <a:rPr lang="en-US" altLang="en-US" sz="2400" dirty="0">
                <a:latin typeface="Calibri" panose="020F0502020204030204" pitchFamily="34" charset="0"/>
                <a:cs typeface="Calibri" panose="020F0502020204030204" pitchFamily="34" charset="0"/>
              </a:rPr>
              <a:t>Residential workers</a:t>
            </a:r>
            <a:endParaRPr lang="en-GB" altLang="en-US" sz="2400" dirty="0">
              <a:latin typeface="Calibri" panose="020F0502020204030204" pitchFamily="34" charset="0"/>
              <a:cs typeface="Calibri" panose="020F0502020204030204" pitchFamily="34" charset="0"/>
            </a:endParaRPr>
          </a:p>
          <a:p>
            <a:pPr>
              <a:lnSpc>
                <a:spcPct val="150000"/>
              </a:lnSpc>
              <a:spcBef>
                <a:spcPts val="0"/>
              </a:spcBef>
              <a:buClr>
                <a:srgbClr val="336699"/>
              </a:buClr>
            </a:pPr>
            <a:r>
              <a:rPr lang="en-US" altLang="en-US" sz="2400" dirty="0">
                <a:latin typeface="Calibri" panose="020F0502020204030204" pitchFamily="34" charset="0"/>
                <a:cs typeface="Calibri" panose="020F0502020204030204" pitchFamily="34" charset="0"/>
              </a:rPr>
              <a:t>Any professionals involved in promoting children’s learning, welfare </a:t>
            </a:r>
            <a:r>
              <a:rPr lang="en-US" altLang="en-US" sz="2400">
                <a:latin typeface="Calibri" panose="020F0502020204030204" pitchFamily="34" charset="0"/>
                <a:cs typeface="Calibri" panose="020F0502020204030204" pitchFamily="34" charset="0"/>
              </a:rPr>
              <a:t>and development</a:t>
            </a:r>
          </a:p>
          <a:p>
            <a:pPr>
              <a:lnSpc>
                <a:spcPct val="150000"/>
              </a:lnSpc>
              <a:spcBef>
                <a:spcPts val="0"/>
              </a:spcBef>
              <a:buClr>
                <a:srgbClr val="336699"/>
              </a:buClr>
            </a:pPr>
            <a:endParaRPr lang="en-US" altLang="en-US" sz="2400" dirty="0">
              <a:latin typeface="Calibri" panose="020F0502020204030204" pitchFamily="34" charset="0"/>
              <a:cs typeface="Calibri" panose="020F0502020204030204" pitchFamily="34" charset="0"/>
            </a:endParaRPr>
          </a:p>
          <a:p>
            <a:pPr marL="0" indent="0">
              <a:spcBef>
                <a:spcPts val="0"/>
              </a:spcBef>
              <a:buClr>
                <a:srgbClr val="336699"/>
              </a:buClr>
              <a:buNone/>
            </a:pPr>
            <a:r>
              <a:rPr lang="en-GB" altLang="en-US" sz="2400" dirty="0">
                <a:solidFill>
                  <a:srgbClr val="336699"/>
                </a:solidFill>
                <a:latin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https://www.uea.ac.uk/groups-and-centres/centre-for-research-on-children-and-families/secure-base-model</a:t>
            </a:r>
            <a:endParaRPr lang="en-GB" altLang="en-US" sz="2400" dirty="0">
              <a:solidFill>
                <a:srgbClr val="336699"/>
              </a:solidFill>
              <a:latin typeface="Calibri" panose="020F0502020204030204" pitchFamily="34" charset="0"/>
              <a:cs typeface="Calibri" panose="020F0502020204030204" pitchFamily="34" charset="0"/>
            </a:endParaRPr>
          </a:p>
          <a:p>
            <a:pPr>
              <a:lnSpc>
                <a:spcPct val="150000"/>
              </a:lnSpc>
              <a:buClr>
                <a:srgbClr val="336699"/>
              </a:buClr>
            </a:pPr>
            <a:endParaRPr lang="en-GB" altLang="en-US" sz="2400" dirty="0"/>
          </a:p>
          <a:p>
            <a:pPr>
              <a:lnSpc>
                <a:spcPct val="150000"/>
              </a:lnSpc>
              <a:buClr>
                <a:srgbClr val="336699"/>
              </a:buClr>
              <a:buFont typeface="Arial" panose="020B0604020202020204" pitchFamily="34" charset="0"/>
              <a:buChar char="•"/>
            </a:pPr>
            <a:endParaRPr lang="en-GB" altLang="en-US" sz="2400" dirty="0"/>
          </a:p>
        </p:txBody>
      </p:sp>
      <p:pic>
        <p:nvPicPr>
          <p:cNvPr id="17412" name="Content Placeholder 3">
            <a:extLst>
              <a:ext uri="{FF2B5EF4-FFF2-40B4-BE49-F238E27FC236}">
                <a16:creationId xmlns:a16="http://schemas.microsoft.com/office/drawing/2014/main" id="{C7DFF6D1-3EAF-886B-2A93-CDB229A0F775}"/>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xfrm>
            <a:off x="99391" y="134938"/>
            <a:ext cx="8776252" cy="1133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What is Secure Base caregiving?</a:t>
            </a:r>
            <a:endParaRPr lang="en-GB" altLang="en-US" sz="3600" dirty="0">
              <a:latin typeface="Calibri" panose="020F0502020204030204" pitchFamily="34" charset="0"/>
              <a:cs typeface="Calibri" panose="020F0502020204030204" pitchFamily="34" charset="0"/>
            </a:endParaRPr>
          </a:p>
        </p:txBody>
      </p:sp>
      <p:sp>
        <p:nvSpPr>
          <p:cNvPr id="19459" name="Content Placeholder 2"/>
          <p:cNvSpPr>
            <a:spLocks noGrp="1"/>
          </p:cNvSpPr>
          <p:nvPr>
            <p:ph sz="half" idx="1"/>
          </p:nvPr>
        </p:nvSpPr>
        <p:spPr>
          <a:xfrm>
            <a:off x="213374" y="1342953"/>
            <a:ext cx="8506722" cy="4662992"/>
          </a:xfrm>
        </p:spPr>
        <p:txBody>
          <a:bodyPr/>
          <a:lstStyle/>
          <a:p>
            <a:pPr lvl="1">
              <a:buClr>
                <a:srgbClr val="336699"/>
              </a:buClr>
              <a:buFont typeface="Wingdings" pitchFamily="2" charset="2"/>
              <a:buChar char="§"/>
              <a:defRPr sz="2400">
                <a:latin typeface="Calibri"/>
                <a:ea typeface="Calibri"/>
                <a:cs typeface="Calibri"/>
                <a:sym typeface="Calibri"/>
              </a:defRPr>
            </a:pPr>
            <a:endParaRPr lang="en-US" altLang="en-US" dirty="0">
              <a:latin typeface="Calibri" panose="020F0502020204030204" pitchFamily="34" charset="0"/>
              <a:cs typeface="Calibri" panose="020F0502020204030204" pitchFamily="34" charset="0"/>
            </a:endParaRPr>
          </a:p>
          <a:p>
            <a:pPr lvl="1">
              <a:buClr>
                <a:srgbClr val="336699"/>
              </a:buClr>
              <a:buFont typeface="Wingdings" pitchFamily="2" charset="2"/>
              <a:buChar char="§"/>
              <a:defRPr sz="2400">
                <a:latin typeface="Calibri"/>
                <a:ea typeface="Calibri"/>
                <a:cs typeface="Calibri"/>
                <a:sym typeface="Calibri"/>
              </a:defRPr>
            </a:pPr>
            <a:r>
              <a:rPr lang="en-US" altLang="en-US" dirty="0">
                <a:latin typeface="Calibri" panose="020F0502020204030204" pitchFamily="34" charset="0"/>
                <a:cs typeface="Calibri" panose="020F0502020204030204" pitchFamily="34" charset="0"/>
              </a:rPr>
              <a:t>Secure Base caregiving provides a child of any age with reliable comfort, closeness and reassurance.</a:t>
            </a:r>
          </a:p>
          <a:p>
            <a:pPr lvl="1">
              <a:buClr>
                <a:srgbClr val="336699"/>
              </a:buClr>
              <a:buFont typeface="Wingdings" pitchFamily="2" charset="2"/>
              <a:buChar char="§"/>
              <a:defRPr sz="2400">
                <a:latin typeface="Calibri"/>
                <a:ea typeface="Calibri"/>
                <a:cs typeface="Calibri"/>
                <a:sym typeface="Calibri"/>
              </a:defRPr>
            </a:pPr>
            <a:endParaRPr lang="en-GB" altLang="en-US" dirty="0">
              <a:latin typeface="Calibri" panose="020F0502020204030204" pitchFamily="34" charset="0"/>
              <a:cs typeface="Calibri" panose="020F0502020204030204" pitchFamily="34" charset="0"/>
            </a:endParaRPr>
          </a:p>
          <a:p>
            <a:pPr lvl="1">
              <a:buClr>
                <a:srgbClr val="336699"/>
              </a:buClr>
              <a:buFont typeface="Wingdings" pitchFamily="2" charset="2"/>
              <a:buChar char="§"/>
              <a:defRPr sz="2400">
                <a:latin typeface="Calibri"/>
                <a:ea typeface="Calibri"/>
                <a:cs typeface="Calibri"/>
                <a:sym typeface="Calibri"/>
              </a:defRPr>
            </a:pPr>
            <a:r>
              <a:rPr lang="en-GB" altLang="en-US" dirty="0">
                <a:latin typeface="Calibri" panose="020F0502020204030204" pitchFamily="34" charset="0"/>
                <a:cs typeface="Calibri" panose="020F0502020204030204" pitchFamily="34" charset="0"/>
              </a:rPr>
              <a:t>This </a:t>
            </a:r>
            <a:r>
              <a:rPr lang="en-US" altLang="en-US" dirty="0">
                <a:latin typeface="Calibri" panose="020F0502020204030204" pitchFamily="34" charset="0"/>
                <a:cs typeface="Calibri" panose="020F0502020204030204" pitchFamily="34" charset="0"/>
              </a:rPr>
              <a:t>reduces the child’s anxiety </a:t>
            </a:r>
            <a:r>
              <a:rPr lang="en-GB" altLang="en-US" dirty="0">
                <a:latin typeface="Calibri" panose="020F0502020204030204" pitchFamily="34" charset="0"/>
                <a:cs typeface="Calibri" panose="020F0502020204030204" pitchFamily="34" charset="0"/>
              </a:rPr>
              <a:t>and provides </a:t>
            </a:r>
            <a:r>
              <a:rPr lang="en-US" altLang="en-US" dirty="0">
                <a:latin typeface="Calibri" panose="020F0502020204030204" pitchFamily="34" charset="0"/>
                <a:cs typeface="Calibri" panose="020F0502020204030204" pitchFamily="34" charset="0"/>
              </a:rPr>
              <a:t>the child with a secure base from which to explore, play, learn and fulfil their potential. </a:t>
            </a:r>
          </a:p>
          <a:p>
            <a:pPr lvl="1">
              <a:spcAft>
                <a:spcPts val="600"/>
              </a:spcAft>
              <a:buClr>
                <a:srgbClr val="336699"/>
              </a:buClr>
            </a:pPr>
            <a:endParaRPr lang="en-US" altLang="en-US" dirty="0">
              <a:latin typeface="Calibri" panose="020F0502020204030204" pitchFamily="34" charset="0"/>
              <a:cs typeface="Calibri" panose="020F0502020204030204" pitchFamily="34" charset="0"/>
            </a:endParaRPr>
          </a:p>
          <a:p>
            <a:pPr marL="0" indent="0">
              <a:buClr>
                <a:srgbClr val="336699"/>
              </a:buClr>
              <a:buNone/>
            </a:pPr>
            <a:endParaRPr lang="en-GB" altLang="en-US" sz="2400" dirty="0"/>
          </a:p>
          <a:p>
            <a:pPr>
              <a:lnSpc>
                <a:spcPct val="150000"/>
              </a:lnSpc>
              <a:buClr>
                <a:srgbClr val="336699"/>
              </a:buClr>
              <a:buFont typeface="Arial" panose="020B0604020202020204" pitchFamily="34" charset="0"/>
              <a:buChar char="•"/>
            </a:pPr>
            <a:endParaRPr lang="en-GB" altLang="en-US" sz="2400" dirty="0"/>
          </a:p>
        </p:txBody>
      </p:sp>
      <p:pic>
        <p:nvPicPr>
          <p:cNvPr id="19460"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92838"/>
            <a:ext cx="20478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4096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FCE44FA4-DC3C-428A-4D08-6457DAFB6CB9}"/>
              </a:ext>
            </a:extLst>
          </p:cNvPr>
          <p:cNvSpPr>
            <a:spLocks noGrp="1" noChangeArrowheads="1"/>
          </p:cNvSpPr>
          <p:nvPr>
            <p:ph type="title" idx="4294967295"/>
          </p:nvPr>
        </p:nvSpPr>
        <p:spPr bwMode="auto">
          <a:xfrm>
            <a:off x="179512" y="115888"/>
            <a:ext cx="8964488" cy="1009650"/>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r>
              <a:rPr lang="en-GB" altLang="en-US" sz="3200" b="0" dirty="0">
                <a:latin typeface="Calibri" panose="020F0502020204030204" pitchFamily="34" charset="0"/>
                <a:cs typeface="Calibri" panose="020F0502020204030204" pitchFamily="34" charset="0"/>
              </a:rPr>
              <a:t>Therapeutic care: the significance of Secure Base caregiving for children from troubled backgrounds</a:t>
            </a:r>
          </a:p>
        </p:txBody>
      </p:sp>
      <p:sp>
        <p:nvSpPr>
          <p:cNvPr id="2" name="Rectangle 3">
            <a:extLst>
              <a:ext uri="{FF2B5EF4-FFF2-40B4-BE49-F238E27FC236}">
                <a16:creationId xmlns:a16="http://schemas.microsoft.com/office/drawing/2014/main" id="{13D1BEAD-7269-C791-A1ED-7C419E86AA77}"/>
              </a:ext>
            </a:extLst>
          </p:cNvPr>
          <p:cNvSpPr>
            <a:spLocks noGrp="1" noChangeArrowheads="1"/>
          </p:cNvSpPr>
          <p:nvPr>
            <p:ph type="body" idx="4294967295"/>
          </p:nvPr>
        </p:nvSpPr>
        <p:spPr>
          <a:xfrm>
            <a:off x="83127" y="1360449"/>
            <a:ext cx="8956963" cy="4551971"/>
          </a:xfrm>
        </p:spPr>
        <p:txBody>
          <a:bodyPr/>
          <a:lstStyle/>
          <a:p>
            <a:pPr>
              <a:spcBef>
                <a:spcPts val="0"/>
              </a:spcBef>
              <a:spcAft>
                <a:spcPts val="0"/>
              </a:spcAft>
              <a:buClr>
                <a:srgbClr val="336699"/>
              </a:buClr>
            </a:pPr>
            <a:r>
              <a:rPr lang="en-GB" altLang="en-US" sz="2400" dirty="0">
                <a:latin typeface="Calibri" panose="020F0502020204030204" pitchFamily="34" charset="0"/>
                <a:cs typeface="Calibri" panose="020F0502020204030204" pitchFamily="34" charset="0"/>
              </a:rPr>
              <a:t>Because of the impact of abuse, neglect, trauma and loss, children will need therapeutic Secure Base caregiving. </a:t>
            </a:r>
          </a:p>
          <a:p>
            <a:pPr>
              <a:spcBef>
                <a:spcPts val="0"/>
              </a:spcBef>
              <a:spcAft>
                <a:spcPts val="0"/>
              </a:spcAft>
              <a:buClr>
                <a:srgbClr val="336699"/>
              </a:buClr>
            </a:pPr>
            <a:endParaRPr lang="en-GB" altLang="en-US" sz="2400" dirty="0">
              <a:latin typeface="Calibri" panose="020F0502020204030204" pitchFamily="34" charset="0"/>
              <a:cs typeface="Calibri" panose="020F0502020204030204" pitchFamily="34" charset="0"/>
            </a:endParaRPr>
          </a:p>
          <a:p>
            <a:pPr>
              <a:spcBef>
                <a:spcPts val="0"/>
              </a:spcBef>
              <a:spcAft>
                <a:spcPts val="0"/>
              </a:spcAft>
              <a:buClr>
                <a:srgbClr val="336699"/>
              </a:buClr>
            </a:pPr>
            <a:r>
              <a:rPr lang="en-GB" altLang="en-US" sz="2400" dirty="0">
                <a:latin typeface="Calibri" panose="020F0502020204030204" pitchFamily="34" charset="0"/>
                <a:cs typeface="Calibri" panose="020F0502020204030204" pitchFamily="34" charset="0"/>
              </a:rPr>
              <a:t>Everyday interactions between caregiver and child can be therapeutic; helping the child to recover from difficult experiences in previous relationships, trust new relationships and become more secure and resilient.</a:t>
            </a:r>
          </a:p>
          <a:p>
            <a:pPr>
              <a:spcBef>
                <a:spcPts val="0"/>
              </a:spcBef>
              <a:spcAft>
                <a:spcPts val="0"/>
              </a:spcAft>
              <a:buClr>
                <a:srgbClr val="336699"/>
              </a:buClr>
            </a:pPr>
            <a:endParaRPr lang="en-GB" altLang="en-US" sz="2400" dirty="0">
              <a:latin typeface="Calibri" panose="020F0502020204030204" pitchFamily="34" charset="0"/>
              <a:cs typeface="Calibri" panose="020F0502020204030204" pitchFamily="34" charset="0"/>
            </a:endParaRPr>
          </a:p>
          <a:p>
            <a:pPr>
              <a:spcBef>
                <a:spcPts val="0"/>
              </a:spcBef>
              <a:spcAft>
                <a:spcPts val="0"/>
              </a:spcAft>
              <a:buClr>
                <a:srgbClr val="336699"/>
              </a:buClr>
            </a:pPr>
            <a:r>
              <a:rPr lang="en-GB" altLang="en-US" sz="2400" dirty="0">
                <a:latin typeface="Calibri" panose="020F0502020204030204" pitchFamily="34" charset="0"/>
                <a:cs typeface="Calibri" panose="020F0502020204030204" pitchFamily="34" charset="0"/>
              </a:rPr>
              <a:t>The child’s internal working model (their beliefs about self and others) can change from negative to positive – to become  ‘I am lovable,  I can achieve things’; ‘Other people are available, care about me, understand my needs and can be trusted’. </a:t>
            </a:r>
          </a:p>
          <a:p>
            <a:pPr>
              <a:spcBef>
                <a:spcPts val="0"/>
              </a:spcBef>
              <a:spcAft>
                <a:spcPts val="600"/>
              </a:spcAft>
              <a:buClr>
                <a:srgbClr val="336699"/>
              </a:buClr>
            </a:pPr>
            <a:endParaRPr lang="en-GB" altLang="en-US" sz="2400" dirty="0">
              <a:latin typeface="Calibri" panose="020F0502020204030204" pitchFamily="34" charset="0"/>
              <a:cs typeface="Calibri" panose="020F0502020204030204" pitchFamily="34" charset="0"/>
            </a:endParaRPr>
          </a:p>
        </p:txBody>
      </p:sp>
      <p:sp>
        <p:nvSpPr>
          <p:cNvPr id="3" name="Line 9">
            <a:extLst>
              <a:ext uri="{FF2B5EF4-FFF2-40B4-BE49-F238E27FC236}">
                <a16:creationId xmlns:a16="http://schemas.microsoft.com/office/drawing/2014/main" id="{395AC6C7-2034-845D-ADC4-C190D8DCDC6C}"/>
              </a:ext>
            </a:extLst>
          </p:cNvPr>
          <p:cNvSpPr>
            <a:spLocks noChangeShapeType="1"/>
          </p:cNvSpPr>
          <p:nvPr/>
        </p:nvSpPr>
        <p:spPr bwMode="auto">
          <a:xfrm>
            <a:off x="0" y="1198839"/>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1800">
              <a:solidFill>
                <a:srgbClr val="000000"/>
              </a:solidFill>
            </a:endParaRPr>
          </a:p>
        </p:txBody>
      </p:sp>
      <p:pic>
        <p:nvPicPr>
          <p:cNvPr id="4" name="Content Placeholder 3">
            <a:extLst>
              <a:ext uri="{FF2B5EF4-FFF2-40B4-BE49-F238E27FC236}">
                <a16:creationId xmlns:a16="http://schemas.microsoft.com/office/drawing/2014/main" id="{74BD926E-2D7D-9B67-37A6-B0923D8FBD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05642-3839-CEBE-98C9-4FBBA5C1A452}"/>
              </a:ext>
            </a:extLst>
          </p:cNvPr>
          <p:cNvSpPr>
            <a:spLocks noGrp="1"/>
          </p:cNvSpPr>
          <p:nvPr>
            <p:ph type="title"/>
          </p:nvPr>
        </p:nvSpPr>
        <p:spPr/>
        <p:txBody>
          <a:bodyPr/>
          <a:lstStyle/>
          <a:p>
            <a:r>
              <a:rPr lang="en-US" sz="3600" b="0" dirty="0">
                <a:latin typeface="Calibri" panose="020F0502020204030204" pitchFamily="34" charset="0"/>
                <a:cs typeface="Calibri" panose="020F0502020204030204" pitchFamily="34" charset="0"/>
              </a:rPr>
              <a:t>EXERCISE 1 </a:t>
            </a:r>
            <a:br>
              <a:rPr lang="en-US" sz="3600" b="0" dirty="0">
                <a:latin typeface="Calibri" panose="020F0502020204030204" pitchFamily="34" charset="0"/>
                <a:cs typeface="Calibri" panose="020F0502020204030204" pitchFamily="34" charset="0"/>
              </a:rPr>
            </a:br>
            <a:r>
              <a:rPr lang="en-US" sz="3600" b="0" dirty="0">
                <a:latin typeface="Calibri" panose="020F0502020204030204" pitchFamily="34" charset="0"/>
                <a:cs typeface="Calibri" panose="020F0502020204030204" pitchFamily="34" charset="0"/>
              </a:rPr>
              <a:t>What is a secure base?</a:t>
            </a:r>
          </a:p>
        </p:txBody>
      </p:sp>
      <p:sp>
        <p:nvSpPr>
          <p:cNvPr id="3" name="Content Placeholder 2">
            <a:extLst>
              <a:ext uri="{FF2B5EF4-FFF2-40B4-BE49-F238E27FC236}">
                <a16:creationId xmlns:a16="http://schemas.microsoft.com/office/drawing/2014/main" id="{7AD58D1B-C972-83EB-DEBA-EDDEFAAA3389}"/>
              </a:ext>
            </a:extLst>
          </p:cNvPr>
          <p:cNvSpPr>
            <a:spLocks noGrp="1"/>
          </p:cNvSpPr>
          <p:nvPr>
            <p:ph idx="1"/>
          </p:nvPr>
        </p:nvSpPr>
        <p:spPr/>
        <p:txBody>
          <a:bodyPr/>
          <a:lstStyle/>
          <a:p>
            <a:pPr>
              <a:buClr>
                <a:srgbClr val="0070C0"/>
              </a:buClr>
            </a:pPr>
            <a:r>
              <a:rPr lang="en-US" sz="2400" dirty="0">
                <a:latin typeface="Calibri" panose="020F0502020204030204" pitchFamily="34" charset="0"/>
                <a:cs typeface="Calibri" panose="020F0502020204030204" pitchFamily="34" charset="0"/>
              </a:rPr>
              <a:t>Think of a relationship that has been significant /positive/supportive /special for you in your past or current lives.</a:t>
            </a:r>
          </a:p>
          <a:p>
            <a:pPr>
              <a:buClr>
                <a:srgbClr val="0070C0"/>
              </a:buClr>
            </a:pPr>
            <a:endParaRPr lang="en-US" sz="2400" dirty="0">
              <a:latin typeface="Calibri" panose="020F0502020204030204" pitchFamily="34" charset="0"/>
              <a:cs typeface="Calibri" panose="020F0502020204030204" pitchFamily="34" charset="0"/>
            </a:endParaRPr>
          </a:p>
          <a:p>
            <a:pPr>
              <a:buClr>
                <a:srgbClr val="0070C0"/>
              </a:buClr>
            </a:pPr>
            <a:r>
              <a:rPr lang="en-US" sz="2400" dirty="0">
                <a:latin typeface="Calibri" panose="020F0502020204030204" pitchFamily="34" charset="0"/>
                <a:cs typeface="Calibri" panose="020F0502020204030204" pitchFamily="34" charset="0"/>
              </a:rPr>
              <a:t>This could be with a partner, family member, friend, colleague or team/ faith /activity group. </a:t>
            </a:r>
          </a:p>
          <a:p>
            <a:pPr>
              <a:buClr>
                <a:srgbClr val="0070C0"/>
              </a:buClr>
            </a:pPr>
            <a:endParaRPr lang="en-US" sz="2400" dirty="0">
              <a:latin typeface="Calibri" panose="020F0502020204030204" pitchFamily="34" charset="0"/>
              <a:cs typeface="Calibri" panose="020F0502020204030204" pitchFamily="34" charset="0"/>
            </a:endParaRPr>
          </a:p>
          <a:p>
            <a:pPr>
              <a:buClr>
                <a:srgbClr val="0070C0"/>
              </a:buClr>
            </a:pPr>
            <a:r>
              <a:rPr lang="en-US" sz="2400" dirty="0">
                <a:latin typeface="Calibri" panose="020F0502020204030204" pitchFamily="34" charset="0"/>
                <a:cs typeface="Calibri" panose="020F0502020204030204" pitchFamily="34" charset="0"/>
              </a:rPr>
              <a:t>Note down words to describe what made that relationship special.</a:t>
            </a:r>
          </a:p>
          <a:p>
            <a:endParaRPr lang="en-US" sz="2400" dirty="0">
              <a:latin typeface="Calibri" panose="020F0502020204030204" pitchFamily="34" charset="0"/>
              <a:cs typeface="Calibri" panose="020F0502020204030204" pitchFamily="34" charset="0"/>
            </a:endParaRPr>
          </a:p>
          <a:p>
            <a:endParaRPr lang="en-US" sz="2400" dirty="0">
              <a:latin typeface="Calibri" panose="020F0502020204030204" pitchFamily="34" charset="0"/>
              <a:cs typeface="Calibri" panose="020F0502020204030204" pitchFamily="34" charset="0"/>
            </a:endParaRPr>
          </a:p>
        </p:txBody>
      </p:sp>
      <p:pic>
        <p:nvPicPr>
          <p:cNvPr id="4" name="Content Placeholder 3">
            <a:extLst>
              <a:ext uri="{FF2B5EF4-FFF2-40B4-BE49-F238E27FC236}">
                <a16:creationId xmlns:a16="http://schemas.microsoft.com/office/drawing/2014/main" id="{D537519F-1BCA-EBCB-AB00-CA95748C478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9">
            <a:extLst>
              <a:ext uri="{FF2B5EF4-FFF2-40B4-BE49-F238E27FC236}">
                <a16:creationId xmlns:a16="http://schemas.microsoft.com/office/drawing/2014/main" id="{E2629BDF-7D13-7992-E800-5607072FE146}"/>
              </a:ext>
            </a:extLst>
          </p:cNvPr>
          <p:cNvSpPr>
            <a:spLocks noChangeShapeType="1"/>
          </p:cNvSpPr>
          <p:nvPr/>
        </p:nvSpPr>
        <p:spPr bwMode="auto">
          <a:xfrm>
            <a:off x="0" y="1434222"/>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1800">
              <a:solidFill>
                <a:srgbClr val="000000"/>
              </a:solidFill>
            </a:endParaRPr>
          </a:p>
        </p:txBody>
      </p:sp>
    </p:spTree>
    <p:extLst>
      <p:ext uri="{BB962C8B-B14F-4D97-AF65-F5344CB8AC3E}">
        <p14:creationId xmlns:p14="http://schemas.microsoft.com/office/powerpoint/2010/main" val="3089479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bwMode="auto">
          <a:xfrm>
            <a:off x="468313" y="115888"/>
            <a:ext cx="8151580" cy="104384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Secure Base caregiving dimensions that promote security and resilience</a:t>
            </a:r>
            <a:br>
              <a:rPr lang="en-GB" altLang="en-US" sz="3200" dirty="0"/>
            </a:br>
            <a:endParaRPr lang="en-GB" altLang="en-US" sz="3200" dirty="0"/>
          </a:p>
        </p:txBody>
      </p:sp>
      <p:sp>
        <p:nvSpPr>
          <p:cNvPr id="19459" name="Content Placeholder 2"/>
          <p:cNvSpPr>
            <a:spLocks noGrp="1"/>
          </p:cNvSpPr>
          <p:nvPr>
            <p:ph sz="half" idx="1"/>
          </p:nvPr>
        </p:nvSpPr>
        <p:spPr>
          <a:xfrm>
            <a:off x="628418" y="1413301"/>
            <a:ext cx="7991475" cy="4525962"/>
          </a:xfrm>
        </p:spPr>
        <p:txBody>
          <a:bodyPr/>
          <a:lstStyle/>
          <a:p>
            <a:pPr marL="0" indent="0">
              <a:lnSpc>
                <a:spcPct val="150000"/>
              </a:lnSpc>
              <a:buClr>
                <a:srgbClr val="336699"/>
              </a:buClr>
              <a:buNone/>
            </a:pPr>
            <a:endParaRPr lang="en-US" altLang="en-US" sz="2400" dirty="0"/>
          </a:p>
          <a:p>
            <a:pPr>
              <a:lnSpc>
                <a:spcPct val="150000"/>
              </a:lnSpc>
              <a:buClr>
                <a:srgbClr val="336699"/>
              </a:buClr>
            </a:pPr>
            <a:r>
              <a:rPr lang="en-GB" altLang="en-US" sz="2400" dirty="0">
                <a:latin typeface="Calibri" panose="020F0502020204030204" pitchFamily="34" charset="0"/>
                <a:cs typeface="Calibri" panose="020F0502020204030204" pitchFamily="34" charset="0"/>
              </a:rPr>
              <a:t>Availability – helping the child to trust</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Sensitivity – helping the child to manage feelings</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Acceptance – building the child’s self-esteem</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Co-operation – helping the child to feel effective</a:t>
            </a:r>
          </a:p>
          <a:p>
            <a:pPr>
              <a:lnSpc>
                <a:spcPct val="150000"/>
              </a:lnSpc>
              <a:buClr>
                <a:srgbClr val="336699"/>
              </a:buClr>
            </a:pPr>
            <a:r>
              <a:rPr lang="en-GB" altLang="en-US" sz="2400" dirty="0">
                <a:latin typeface="Calibri" panose="020F0502020204030204" pitchFamily="34" charset="0"/>
                <a:cs typeface="Calibri" panose="020F0502020204030204" pitchFamily="34" charset="0"/>
              </a:rPr>
              <a:t>Family membership – helping the child to belong</a:t>
            </a:r>
          </a:p>
          <a:p>
            <a:pPr>
              <a:lnSpc>
                <a:spcPct val="150000"/>
              </a:lnSpc>
              <a:buClr>
                <a:srgbClr val="336699"/>
              </a:buClr>
              <a:buFont typeface="Arial" panose="020B0604020202020204" pitchFamily="34" charset="0"/>
              <a:buChar char="•"/>
            </a:pPr>
            <a:endParaRPr lang="en-GB" altLang="en-US" sz="2400" dirty="0"/>
          </a:p>
        </p:txBody>
      </p:sp>
      <p:pic>
        <p:nvPicPr>
          <p:cNvPr id="19460"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563938" y="6192838"/>
            <a:ext cx="2047875"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D1DCC75-CA52-AB88-954E-08E41F666AA8}"/>
              </a:ext>
            </a:extLst>
          </p:cNvPr>
          <p:cNvSpPr txBox="1">
            <a:spLocks/>
          </p:cNvSpPr>
          <p:nvPr/>
        </p:nvSpPr>
        <p:spPr bwMode="auto">
          <a:xfrm>
            <a:off x="468313" y="115887"/>
            <a:ext cx="8151580" cy="104384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b="1">
                <a:solidFill>
                  <a:srgbClr val="336699"/>
                </a:solidFill>
                <a:latin typeface="+mj-lt"/>
                <a:ea typeface="+mj-ea"/>
                <a:cs typeface="+mj-cs"/>
              </a:defRPr>
            </a:lvl1pPr>
            <a:lvl2pPr algn="l" rtl="0" eaLnBrk="0" fontAlgn="base" hangingPunct="0">
              <a:spcBef>
                <a:spcPct val="0"/>
              </a:spcBef>
              <a:spcAft>
                <a:spcPct val="0"/>
              </a:spcAft>
              <a:defRPr b="1">
                <a:solidFill>
                  <a:srgbClr val="336699"/>
                </a:solidFill>
                <a:latin typeface="Arial" charset="0"/>
                <a:cs typeface="Arial" charset="0"/>
              </a:defRPr>
            </a:lvl2pPr>
            <a:lvl3pPr algn="l" rtl="0" eaLnBrk="0" fontAlgn="base" hangingPunct="0">
              <a:spcBef>
                <a:spcPct val="0"/>
              </a:spcBef>
              <a:spcAft>
                <a:spcPct val="0"/>
              </a:spcAft>
              <a:defRPr b="1">
                <a:solidFill>
                  <a:srgbClr val="336699"/>
                </a:solidFill>
                <a:latin typeface="Arial" charset="0"/>
                <a:cs typeface="Arial" charset="0"/>
              </a:defRPr>
            </a:lvl3pPr>
            <a:lvl4pPr algn="l" rtl="0" eaLnBrk="0" fontAlgn="base" hangingPunct="0">
              <a:spcBef>
                <a:spcPct val="0"/>
              </a:spcBef>
              <a:spcAft>
                <a:spcPct val="0"/>
              </a:spcAft>
              <a:defRPr b="1">
                <a:solidFill>
                  <a:srgbClr val="336699"/>
                </a:solidFill>
                <a:latin typeface="Arial" charset="0"/>
                <a:cs typeface="Arial" charset="0"/>
              </a:defRPr>
            </a:lvl4pPr>
            <a:lvl5pPr algn="l" rtl="0" eaLnBrk="0" fontAlgn="base" hangingPunct="0">
              <a:spcBef>
                <a:spcPct val="0"/>
              </a:spcBef>
              <a:spcAft>
                <a:spcPct val="0"/>
              </a:spcAft>
              <a:defRPr b="1">
                <a:solidFill>
                  <a:srgbClr val="336699"/>
                </a:solidFill>
                <a:latin typeface="Arial" charset="0"/>
                <a:cs typeface="Arial" charset="0"/>
              </a:defRPr>
            </a:lvl5pPr>
            <a:lvl6pPr marL="457200" algn="l" rtl="0" fontAlgn="base">
              <a:spcBef>
                <a:spcPct val="0"/>
              </a:spcBef>
              <a:spcAft>
                <a:spcPct val="0"/>
              </a:spcAft>
              <a:defRPr b="1">
                <a:solidFill>
                  <a:srgbClr val="336699"/>
                </a:solidFill>
                <a:latin typeface="Arial" charset="0"/>
                <a:cs typeface="Arial" charset="0"/>
              </a:defRPr>
            </a:lvl6pPr>
            <a:lvl7pPr marL="914400" algn="l" rtl="0" fontAlgn="base">
              <a:spcBef>
                <a:spcPct val="0"/>
              </a:spcBef>
              <a:spcAft>
                <a:spcPct val="0"/>
              </a:spcAft>
              <a:defRPr b="1">
                <a:solidFill>
                  <a:srgbClr val="336699"/>
                </a:solidFill>
                <a:latin typeface="Arial" charset="0"/>
                <a:cs typeface="Arial" charset="0"/>
              </a:defRPr>
            </a:lvl7pPr>
            <a:lvl8pPr marL="1371600" algn="l" rtl="0" fontAlgn="base">
              <a:spcBef>
                <a:spcPct val="0"/>
              </a:spcBef>
              <a:spcAft>
                <a:spcPct val="0"/>
              </a:spcAft>
              <a:defRPr b="1">
                <a:solidFill>
                  <a:srgbClr val="336699"/>
                </a:solidFill>
                <a:latin typeface="Arial" charset="0"/>
                <a:cs typeface="Arial" charset="0"/>
              </a:defRPr>
            </a:lvl8pPr>
            <a:lvl9pPr marL="1828800" algn="l" rtl="0" fontAlgn="base">
              <a:spcBef>
                <a:spcPct val="0"/>
              </a:spcBef>
              <a:spcAft>
                <a:spcPct val="0"/>
              </a:spcAft>
              <a:defRPr b="1">
                <a:solidFill>
                  <a:srgbClr val="336699"/>
                </a:solidFill>
                <a:latin typeface="Arial" charset="0"/>
                <a:cs typeface="Arial" charset="0"/>
              </a:defRPr>
            </a:lvl9pPr>
          </a:lstStyle>
          <a:p>
            <a:pPr algn="ctr"/>
            <a:r>
              <a:rPr lang="en-US" altLang="en-US" sz="3600" b="0" kern="0" dirty="0">
                <a:latin typeface="Calibri" panose="020F0502020204030204" pitchFamily="34" charset="0"/>
                <a:cs typeface="Calibri" panose="020F0502020204030204" pitchFamily="34" charset="0"/>
              </a:rPr>
              <a:t>Secure Base caregiving dimensions that promote security and resilience</a:t>
            </a:r>
            <a:br>
              <a:rPr lang="en-GB" altLang="en-US" sz="3200" kern="0" dirty="0"/>
            </a:br>
            <a:endParaRPr lang="en-GB" altLang="en-US" sz="3200" kern="0" dirty="0"/>
          </a:p>
        </p:txBody>
      </p:sp>
    </p:spTree>
    <p:extLst>
      <p:ext uri="{BB962C8B-B14F-4D97-AF65-F5344CB8AC3E}">
        <p14:creationId xmlns:p14="http://schemas.microsoft.com/office/powerpoint/2010/main" val="749332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Content Placeholder 3">
            <a:extLst>
              <a:ext uri="{FF2B5EF4-FFF2-40B4-BE49-F238E27FC236}">
                <a16:creationId xmlns:a16="http://schemas.microsoft.com/office/drawing/2014/main" id="{2A258FA7-647D-4137-C417-8DCFB74270E4}"/>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635375" y="6165850"/>
            <a:ext cx="2047875" cy="547688"/>
          </a:xfrm>
        </p:spPr>
      </p:pic>
      <p:pic>
        <p:nvPicPr>
          <p:cNvPr id="18435" name="Picture 4">
            <a:extLst>
              <a:ext uri="{FF2B5EF4-FFF2-40B4-BE49-F238E27FC236}">
                <a16:creationId xmlns:a16="http://schemas.microsoft.com/office/drawing/2014/main" id="{6019C81B-FE66-E31F-9E4E-5D066033600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398463"/>
            <a:ext cx="6453187" cy="532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576263" y="333375"/>
            <a:ext cx="8104187" cy="5199063"/>
          </a:xfrm>
        </p:spPr>
      </p:pic>
      <p:pic>
        <p:nvPicPr>
          <p:cNvPr id="20483" name="Content Placeholder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9203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CA6212-AF02-C852-53E4-488B61192D86}"/>
              </a:ext>
            </a:extLst>
          </p:cNvPr>
          <p:cNvSpPr>
            <a:spLocks noGrp="1"/>
          </p:cNvSpPr>
          <p:nvPr>
            <p:ph type="title"/>
          </p:nvPr>
        </p:nvSpPr>
        <p:spPr/>
        <p:txBody>
          <a:bodyPr/>
          <a:lstStyle/>
          <a:p>
            <a:r>
              <a:rPr lang="en-US" sz="3600" b="0" dirty="0">
                <a:latin typeface="Calibri" panose="020F0502020204030204" pitchFamily="34" charset="0"/>
                <a:cs typeface="Calibri" panose="020F0502020204030204" pitchFamily="34" charset="0"/>
              </a:rPr>
              <a:t>Therapeutic caregiving might involve </a:t>
            </a:r>
          </a:p>
        </p:txBody>
      </p:sp>
      <p:sp>
        <p:nvSpPr>
          <p:cNvPr id="5" name="Content Placeholder 4">
            <a:extLst>
              <a:ext uri="{FF2B5EF4-FFF2-40B4-BE49-F238E27FC236}">
                <a16:creationId xmlns:a16="http://schemas.microsoft.com/office/drawing/2014/main" id="{26EB599F-D652-85F7-508F-E5DEE7A21A2B}"/>
              </a:ext>
            </a:extLst>
          </p:cNvPr>
          <p:cNvSpPr>
            <a:spLocks noGrp="1"/>
          </p:cNvSpPr>
          <p:nvPr>
            <p:ph idx="1"/>
          </p:nvPr>
        </p:nvSpPr>
        <p:spPr/>
        <p:txBody>
          <a:bodyPr/>
          <a:lstStyle/>
          <a:p>
            <a:pPr>
              <a:spcAft>
                <a:spcPts val="1200"/>
              </a:spcAft>
              <a:buClr>
                <a:srgbClr val="0070C0"/>
              </a:buClr>
            </a:pPr>
            <a:r>
              <a:rPr lang="en-US" sz="2400" dirty="0">
                <a:latin typeface="Calibri" panose="020F0502020204030204" pitchFamily="34" charset="0"/>
                <a:cs typeface="Calibri" panose="020F0502020204030204" pitchFamily="34" charset="0"/>
              </a:rPr>
              <a:t>Thinking differently</a:t>
            </a:r>
          </a:p>
          <a:p>
            <a:pPr>
              <a:spcAft>
                <a:spcPts val="1200"/>
              </a:spcAft>
              <a:buClr>
                <a:srgbClr val="0070C0"/>
              </a:buClr>
            </a:pPr>
            <a:r>
              <a:rPr lang="en-US" sz="2400" dirty="0">
                <a:latin typeface="Calibri" panose="020F0502020204030204" pitchFamily="34" charset="0"/>
                <a:cs typeface="Calibri" panose="020F0502020204030204" pitchFamily="34" charset="0"/>
              </a:rPr>
              <a:t>Doing differently</a:t>
            </a:r>
          </a:p>
          <a:p>
            <a:pPr>
              <a:spcAft>
                <a:spcPts val="1200"/>
              </a:spcAft>
              <a:buClr>
                <a:srgbClr val="0070C0"/>
              </a:buClr>
            </a:pPr>
            <a:r>
              <a:rPr lang="en-US" sz="2400" dirty="0">
                <a:latin typeface="Calibri" panose="020F0502020204030204" pitchFamily="34" charset="0"/>
                <a:cs typeface="Calibri" panose="020F0502020204030204" pitchFamily="34" charset="0"/>
              </a:rPr>
              <a:t>Trying different approaches </a:t>
            </a:r>
          </a:p>
          <a:p>
            <a:pPr>
              <a:spcAft>
                <a:spcPts val="1200"/>
              </a:spcAft>
              <a:buClr>
                <a:srgbClr val="0070C0"/>
              </a:buClr>
            </a:pPr>
            <a:r>
              <a:rPr lang="en-US" sz="2400" dirty="0">
                <a:latin typeface="Calibri" panose="020F0502020204030204" pitchFamily="34" charset="0"/>
                <a:cs typeface="Calibri" panose="020F0502020204030204" pitchFamily="34" charset="0"/>
              </a:rPr>
              <a:t>Being patient </a:t>
            </a:r>
          </a:p>
          <a:p>
            <a:pPr>
              <a:spcAft>
                <a:spcPts val="1200"/>
              </a:spcAft>
              <a:buClr>
                <a:srgbClr val="0070C0"/>
              </a:buClr>
            </a:pPr>
            <a:r>
              <a:rPr lang="en-US" sz="2400" dirty="0">
                <a:latin typeface="Calibri" panose="020F0502020204030204" pitchFamily="34" charset="0"/>
                <a:cs typeface="Calibri" panose="020F0502020204030204" pitchFamily="34" charset="0"/>
              </a:rPr>
              <a:t>Needing additional support  </a:t>
            </a:r>
          </a:p>
        </p:txBody>
      </p:sp>
      <p:pic>
        <p:nvPicPr>
          <p:cNvPr id="6" name="Content Placeholder 3">
            <a:extLst>
              <a:ext uri="{FF2B5EF4-FFF2-40B4-BE49-F238E27FC236}">
                <a16:creationId xmlns:a16="http://schemas.microsoft.com/office/drawing/2014/main" id="{829159E8-89BC-5BFE-AA29-405614AA76A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9">
            <a:extLst>
              <a:ext uri="{FF2B5EF4-FFF2-40B4-BE49-F238E27FC236}">
                <a16:creationId xmlns:a16="http://schemas.microsoft.com/office/drawing/2014/main" id="{A7D5AF0D-7474-657A-CF8A-E50CEEE151F5}"/>
              </a:ext>
            </a:extLst>
          </p:cNvPr>
          <p:cNvSpPr>
            <a:spLocks noChangeShapeType="1"/>
          </p:cNvSpPr>
          <p:nvPr/>
        </p:nvSpPr>
        <p:spPr bwMode="auto">
          <a:xfrm>
            <a:off x="0" y="1198839"/>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1800">
              <a:solidFill>
                <a:srgbClr val="000000"/>
              </a:solidFill>
            </a:endParaRPr>
          </a:p>
        </p:txBody>
      </p:sp>
    </p:spTree>
    <p:extLst>
      <p:ext uri="{BB962C8B-B14F-4D97-AF65-F5344CB8AC3E}">
        <p14:creationId xmlns:p14="http://schemas.microsoft.com/office/powerpoint/2010/main" val="397750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27869F-B7D5-3A13-5962-FB950A50F15A}"/>
              </a:ext>
            </a:extLst>
          </p:cNvPr>
          <p:cNvSpPr>
            <a:spLocks noGrp="1"/>
          </p:cNvSpPr>
          <p:nvPr>
            <p:ph type="title"/>
          </p:nvPr>
        </p:nvSpPr>
        <p:spPr>
          <a:xfrm>
            <a:off x="457200" y="2676293"/>
            <a:ext cx="8229600" cy="2118731"/>
          </a:xfrm>
        </p:spPr>
        <p:txBody>
          <a:bodyPr/>
          <a:lstStyle/>
          <a:p>
            <a:pPr algn="ctr"/>
            <a:r>
              <a:rPr lang="en-GB" altLang="en-US" sz="3600" b="0" dirty="0">
                <a:latin typeface="Calibri" panose="020F0502020204030204" pitchFamily="34" charset="0"/>
                <a:cs typeface="Calibri" panose="020F0502020204030204" pitchFamily="34" charset="0"/>
              </a:rPr>
              <a:t>Availability – helping the child to trust</a:t>
            </a:r>
            <a:br>
              <a:rPr lang="en-GB" altLang="en-US" dirty="0"/>
            </a:br>
            <a:endParaRPr lang="en-US" dirty="0"/>
          </a:p>
        </p:txBody>
      </p:sp>
      <p:pic>
        <p:nvPicPr>
          <p:cNvPr id="5" name="Content Placeholder 3">
            <a:extLst>
              <a:ext uri="{FF2B5EF4-FFF2-40B4-BE49-F238E27FC236}">
                <a16:creationId xmlns:a16="http://schemas.microsoft.com/office/drawing/2014/main" id="{6CC2579F-22B3-EAEA-B118-CA6EB8D9DA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6" y="6142041"/>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1082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221" y="833289"/>
            <a:ext cx="8229600" cy="739588"/>
          </a:xfrm>
        </p:spPr>
        <p:txBody>
          <a:bodyPr/>
          <a:lstStyle/>
          <a:p>
            <a:pPr algn="ctr"/>
            <a:r>
              <a:rPr lang="en-US" sz="3600" b="0" dirty="0">
                <a:solidFill>
                  <a:srgbClr val="007DBA"/>
                </a:solidFill>
                <a:latin typeface="Calibri" panose="020F0502020204030204" pitchFamily="34" charset="0"/>
                <a:cs typeface="Calibri" panose="020F0502020204030204" pitchFamily="34" charset="0"/>
              </a:rPr>
              <a:t>The Secure Base model</a:t>
            </a:r>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71801" y="1988910"/>
            <a:ext cx="3200400" cy="3021319"/>
          </a:xfrm>
        </p:spPr>
      </p:pic>
      <p:sp>
        <p:nvSpPr>
          <p:cNvPr id="3" name="Rounded Rectangle 2"/>
          <p:cNvSpPr/>
          <p:nvPr/>
        </p:nvSpPr>
        <p:spPr>
          <a:xfrm>
            <a:off x="4041584" y="1664386"/>
            <a:ext cx="1060704" cy="557784"/>
          </a:xfrm>
          <a:prstGeom prst="roundRect">
            <a:avLst/>
          </a:prstGeom>
          <a:solidFill>
            <a:srgbClr val="FF0000"/>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AVAILABILITY</a:t>
            </a:r>
          </a:p>
          <a:p>
            <a:pPr algn="ctr"/>
            <a:r>
              <a:rPr lang="en-GB" sz="900" b="1" dirty="0"/>
              <a:t>helping the child to trust</a:t>
            </a:r>
          </a:p>
        </p:txBody>
      </p:sp>
      <p:sp>
        <p:nvSpPr>
          <p:cNvPr id="5" name="Rounded Rectangle 4"/>
          <p:cNvSpPr/>
          <p:nvPr/>
        </p:nvSpPr>
        <p:spPr>
          <a:xfrm>
            <a:off x="1825658" y="2947036"/>
            <a:ext cx="1385279" cy="57063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FAMILY MEMBERSHIP</a:t>
            </a:r>
          </a:p>
          <a:p>
            <a:pPr algn="ctr"/>
            <a:r>
              <a:rPr lang="en-GB" sz="900" b="1" dirty="0"/>
              <a:t>helping the child </a:t>
            </a:r>
            <a:br>
              <a:rPr lang="en-GB" sz="900" b="1" dirty="0"/>
            </a:br>
            <a:r>
              <a:rPr lang="en-GB" sz="900" b="1" dirty="0"/>
              <a:t>to belong</a:t>
            </a:r>
          </a:p>
        </p:txBody>
      </p:sp>
      <p:sp>
        <p:nvSpPr>
          <p:cNvPr id="6" name="Rounded Rectangle 5"/>
          <p:cNvSpPr/>
          <p:nvPr/>
        </p:nvSpPr>
        <p:spPr>
          <a:xfrm>
            <a:off x="5883507" y="2947038"/>
            <a:ext cx="1296162" cy="570628"/>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SENSITIVITY</a:t>
            </a:r>
          </a:p>
          <a:p>
            <a:pPr algn="ctr"/>
            <a:r>
              <a:rPr lang="en-GB" sz="900" b="1" dirty="0"/>
              <a:t>helping the child </a:t>
            </a:r>
            <a:br>
              <a:rPr lang="en-GB" sz="900" b="1" dirty="0"/>
            </a:br>
            <a:r>
              <a:rPr lang="en-GB" sz="900" b="1" dirty="0"/>
              <a:t>to manage feelings</a:t>
            </a:r>
          </a:p>
        </p:txBody>
      </p:sp>
      <p:sp>
        <p:nvSpPr>
          <p:cNvPr id="7" name="Rounded Rectangle 6"/>
          <p:cNvSpPr/>
          <p:nvPr/>
        </p:nvSpPr>
        <p:spPr>
          <a:xfrm>
            <a:off x="5509331" y="4724119"/>
            <a:ext cx="1310428" cy="48294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ACCEPTANCE</a:t>
            </a:r>
          </a:p>
          <a:p>
            <a:pPr algn="ctr"/>
            <a:r>
              <a:rPr lang="en-GB" sz="900" b="1" dirty="0"/>
              <a:t>building the child’s self-esteem</a:t>
            </a:r>
          </a:p>
        </p:txBody>
      </p:sp>
      <p:sp>
        <p:nvSpPr>
          <p:cNvPr id="8" name="Rounded Rectangle 7"/>
          <p:cNvSpPr/>
          <p:nvPr/>
        </p:nvSpPr>
        <p:spPr>
          <a:xfrm>
            <a:off x="2362201" y="4724118"/>
            <a:ext cx="1250353" cy="482940"/>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900" b="1" dirty="0"/>
              <a:t>CO-OPERATION</a:t>
            </a:r>
          </a:p>
          <a:p>
            <a:pPr algn="ctr"/>
            <a:r>
              <a:rPr lang="en-GB" sz="900" b="1" dirty="0"/>
              <a:t>helping the child </a:t>
            </a:r>
            <a:br>
              <a:rPr lang="en-GB" sz="900" b="1" dirty="0"/>
            </a:br>
            <a:r>
              <a:rPr lang="en-GB" sz="900" b="1" dirty="0"/>
              <a:t>to feel effective</a:t>
            </a:r>
          </a:p>
        </p:txBody>
      </p:sp>
      <p:sp>
        <p:nvSpPr>
          <p:cNvPr id="9" name="TextBox 8"/>
          <p:cNvSpPr txBox="1"/>
          <p:nvPr/>
        </p:nvSpPr>
        <p:spPr>
          <a:xfrm>
            <a:off x="3947562" y="3352801"/>
            <a:ext cx="1190918" cy="646331"/>
          </a:xfrm>
          <a:prstGeom prst="rect">
            <a:avLst/>
          </a:prstGeom>
          <a:noFill/>
        </p:spPr>
        <p:txBody>
          <a:bodyPr wrap="square" rtlCol="0">
            <a:spAutoFit/>
          </a:bodyPr>
          <a:lstStyle/>
          <a:p>
            <a:pPr algn="ctr"/>
            <a:r>
              <a:rPr lang="en-GB" b="1" dirty="0">
                <a:solidFill>
                  <a:srgbClr val="007DBA"/>
                </a:solidFill>
              </a:rPr>
              <a:t>SECURE</a:t>
            </a:r>
          </a:p>
          <a:p>
            <a:pPr algn="ctr"/>
            <a:r>
              <a:rPr lang="en-GB" b="1" dirty="0">
                <a:solidFill>
                  <a:srgbClr val="007DBA"/>
                </a:solidFill>
              </a:rPr>
              <a:t>BASE</a:t>
            </a:r>
            <a:endParaRPr lang="en-US" b="1" dirty="0">
              <a:solidFill>
                <a:srgbClr val="007DBA"/>
              </a:solidFill>
            </a:endParaRPr>
          </a:p>
        </p:txBody>
      </p:sp>
      <p:pic>
        <p:nvPicPr>
          <p:cNvPr id="10" name="Picture 4">
            <a:extLst>
              <a:ext uri="{FF2B5EF4-FFF2-40B4-BE49-F238E27FC236}">
                <a16:creationId xmlns:a16="http://schemas.microsoft.com/office/drawing/2014/main" id="{8F5B9773-945F-A090-6BDC-C1FC0604BB8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92500" y="6165850"/>
            <a:ext cx="2282825" cy="62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7207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85850"/>
            <a:ext cx="8229600" cy="739588"/>
          </a:xfrm>
        </p:spPr>
        <p:txBody>
          <a:bodyPr/>
          <a:lstStyle/>
          <a:p>
            <a:pPr algn="ctr"/>
            <a:r>
              <a:rPr lang="en-GB" sz="2400" dirty="0"/>
              <a:t>Availability</a:t>
            </a:r>
          </a:p>
        </p:txBody>
      </p:sp>
      <p:pic>
        <p:nvPicPr>
          <p:cNvPr id="4" name="Content Placeholder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9092" y="1963738"/>
            <a:ext cx="3465508" cy="2701276"/>
          </a:xfrm>
          <a:prstGeom prst="rect">
            <a:avLst/>
          </a:prstGeom>
        </p:spPr>
      </p:pic>
      <p:sp>
        <p:nvSpPr>
          <p:cNvPr id="5" name="Rounded Rectangle 4"/>
          <p:cNvSpPr/>
          <p:nvPr/>
        </p:nvSpPr>
        <p:spPr>
          <a:xfrm>
            <a:off x="3915236" y="1795516"/>
            <a:ext cx="1313531" cy="657039"/>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1200" b="1" dirty="0"/>
              <a:t>Child’s needs </a:t>
            </a:r>
            <a:br>
              <a:rPr lang="en-GB" sz="1200" b="1" dirty="0"/>
            </a:br>
            <a:r>
              <a:rPr lang="en-GB" sz="1200" b="1" dirty="0"/>
              <a:t>and behaviour</a:t>
            </a:r>
          </a:p>
        </p:txBody>
      </p:sp>
      <p:sp>
        <p:nvSpPr>
          <p:cNvPr id="6" name="Rounded Rectangle 5"/>
          <p:cNvSpPr/>
          <p:nvPr/>
        </p:nvSpPr>
        <p:spPr>
          <a:xfrm>
            <a:off x="1733053" y="2742354"/>
            <a:ext cx="1732647" cy="1210429"/>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t>I matter, I am safe</a:t>
            </a:r>
          </a:p>
          <a:p>
            <a:pPr algn="ctr">
              <a:spcAft>
                <a:spcPts val="600"/>
              </a:spcAft>
            </a:pPr>
            <a:r>
              <a:rPr lang="en-GB" sz="1200" b="1" dirty="0"/>
              <a:t>I can explore and return for help</a:t>
            </a:r>
          </a:p>
          <a:p>
            <a:pPr algn="ctr">
              <a:spcAft>
                <a:spcPts val="600"/>
              </a:spcAft>
            </a:pPr>
            <a:r>
              <a:rPr lang="en-GB" sz="1200" b="1" dirty="0"/>
              <a:t>Other people can </a:t>
            </a:r>
            <a:br>
              <a:rPr lang="en-GB" sz="1200" b="1" dirty="0"/>
            </a:br>
            <a:r>
              <a:rPr lang="en-GB" sz="1200" b="1" dirty="0"/>
              <a:t>be trusted</a:t>
            </a:r>
          </a:p>
        </p:txBody>
      </p:sp>
      <p:sp>
        <p:nvSpPr>
          <p:cNvPr id="7" name="Rounded Rectangle 6"/>
          <p:cNvSpPr/>
          <p:nvPr/>
        </p:nvSpPr>
        <p:spPr>
          <a:xfrm>
            <a:off x="5715001" y="2742354"/>
            <a:ext cx="1845605" cy="1210429"/>
          </a:xfrm>
          <a:prstGeom prst="roundRect">
            <a:avLst/>
          </a:prstGeom>
          <a:noFill/>
          <a:ln w="19050" cmpd="sng">
            <a:solidFill>
              <a:srgbClr val="007DBA"/>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solidFill>
                  <a:srgbClr val="007DBA"/>
                </a:solidFill>
              </a:rPr>
              <a:t>What does this child expect from adults?</a:t>
            </a:r>
          </a:p>
          <a:p>
            <a:pPr algn="ctr"/>
            <a:r>
              <a:rPr lang="en-GB" sz="1200" b="1" dirty="0">
                <a:solidFill>
                  <a:srgbClr val="007DBA"/>
                </a:solidFill>
              </a:rPr>
              <a:t>How can I show this child that I will not let them down?</a:t>
            </a:r>
          </a:p>
        </p:txBody>
      </p:sp>
      <p:sp>
        <p:nvSpPr>
          <p:cNvPr id="8" name="Rounded Rectangle 7"/>
          <p:cNvSpPr/>
          <p:nvPr/>
        </p:nvSpPr>
        <p:spPr>
          <a:xfrm>
            <a:off x="3803454" y="4025537"/>
            <a:ext cx="1620602" cy="1128312"/>
          </a:xfrm>
          <a:prstGeom prst="roundRect">
            <a:avLst/>
          </a:prstGeom>
          <a:noFill/>
          <a:ln w="19050" cmpd="sng">
            <a:solidFill>
              <a:srgbClr val="007DBA"/>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solidFill>
                  <a:srgbClr val="007DBA"/>
                </a:solidFill>
              </a:rPr>
              <a:t>Alert to child’s </a:t>
            </a:r>
            <a:br>
              <a:rPr lang="en-GB" sz="1200" b="1" dirty="0">
                <a:solidFill>
                  <a:srgbClr val="007DBA"/>
                </a:solidFill>
              </a:rPr>
            </a:br>
            <a:r>
              <a:rPr lang="en-GB" sz="1200" b="1" dirty="0">
                <a:solidFill>
                  <a:srgbClr val="007DBA"/>
                </a:solidFill>
              </a:rPr>
              <a:t>needs/signals</a:t>
            </a:r>
          </a:p>
          <a:p>
            <a:pPr algn="ctr">
              <a:spcAft>
                <a:spcPts val="600"/>
              </a:spcAft>
            </a:pPr>
            <a:r>
              <a:rPr lang="en-GB" sz="1200" b="1" dirty="0">
                <a:solidFill>
                  <a:srgbClr val="007DBA"/>
                </a:solidFill>
              </a:rPr>
              <a:t>Verbal and non-verbal messages of availability</a:t>
            </a:r>
          </a:p>
        </p:txBody>
      </p:sp>
      <p:sp>
        <p:nvSpPr>
          <p:cNvPr id="10" name="TextBox 9"/>
          <p:cNvSpPr txBox="1"/>
          <p:nvPr/>
        </p:nvSpPr>
        <p:spPr>
          <a:xfrm>
            <a:off x="3436985" y="2939009"/>
            <a:ext cx="2270033" cy="707886"/>
          </a:xfrm>
          <a:prstGeom prst="rect">
            <a:avLst/>
          </a:prstGeom>
          <a:noFill/>
        </p:spPr>
        <p:txBody>
          <a:bodyPr wrap="square" rtlCol="0">
            <a:spAutoFit/>
          </a:bodyPr>
          <a:lstStyle/>
          <a:p>
            <a:pPr algn="ctr"/>
            <a:r>
              <a:rPr lang="en-GB" sz="2000" b="1" dirty="0">
                <a:solidFill>
                  <a:srgbClr val="0070C0"/>
                </a:solidFill>
              </a:rPr>
              <a:t>Helping the child to trust</a:t>
            </a:r>
          </a:p>
        </p:txBody>
      </p:sp>
      <p:sp>
        <p:nvSpPr>
          <p:cNvPr id="9" name="TextBox 8"/>
          <p:cNvSpPr txBox="1"/>
          <p:nvPr/>
        </p:nvSpPr>
        <p:spPr>
          <a:xfrm>
            <a:off x="1733052" y="1921185"/>
            <a:ext cx="1359866" cy="738664"/>
          </a:xfrm>
          <a:prstGeom prst="rect">
            <a:avLst/>
          </a:prstGeom>
          <a:noFill/>
        </p:spPr>
        <p:txBody>
          <a:bodyPr wrap="square" rtlCol="0">
            <a:spAutoFit/>
          </a:bodyPr>
          <a:lstStyle/>
          <a:p>
            <a:r>
              <a:rPr lang="en-GB" sz="1400" b="1" dirty="0"/>
              <a:t>Child </a:t>
            </a:r>
          </a:p>
          <a:p>
            <a:r>
              <a:rPr lang="en-GB" sz="1400" b="1" dirty="0"/>
              <a:t>thinking/</a:t>
            </a:r>
          </a:p>
          <a:p>
            <a:r>
              <a:rPr lang="en-GB" sz="1400" b="1" dirty="0"/>
              <a:t>feeling</a:t>
            </a:r>
          </a:p>
        </p:txBody>
      </p:sp>
      <p:sp>
        <p:nvSpPr>
          <p:cNvPr id="11" name="TextBox 10"/>
          <p:cNvSpPr txBox="1"/>
          <p:nvPr/>
        </p:nvSpPr>
        <p:spPr>
          <a:xfrm>
            <a:off x="2059325" y="4681730"/>
            <a:ext cx="1599535" cy="523220"/>
          </a:xfrm>
          <a:prstGeom prst="rect">
            <a:avLst/>
          </a:prstGeom>
          <a:noFill/>
        </p:spPr>
        <p:txBody>
          <a:bodyPr wrap="square" rtlCol="0">
            <a:spAutoFit/>
          </a:bodyPr>
          <a:lstStyle/>
          <a:p>
            <a:pPr algn="r"/>
            <a:r>
              <a:rPr lang="en-GB" sz="1400" b="1" dirty="0"/>
              <a:t>Caregiving behaviour</a:t>
            </a:r>
          </a:p>
        </p:txBody>
      </p:sp>
      <p:sp>
        <p:nvSpPr>
          <p:cNvPr id="12" name="TextBox 11"/>
          <p:cNvSpPr txBox="1"/>
          <p:nvPr/>
        </p:nvSpPr>
        <p:spPr>
          <a:xfrm>
            <a:off x="6400800" y="1926063"/>
            <a:ext cx="1170802" cy="738664"/>
          </a:xfrm>
          <a:prstGeom prst="rect">
            <a:avLst/>
          </a:prstGeom>
          <a:noFill/>
        </p:spPr>
        <p:txBody>
          <a:bodyPr wrap="square" rtlCol="0">
            <a:spAutoFit/>
          </a:bodyPr>
          <a:lstStyle/>
          <a:p>
            <a:pPr algn="r"/>
            <a:r>
              <a:rPr lang="en-GB" sz="1400" b="1" dirty="0"/>
              <a:t>Caregiver</a:t>
            </a:r>
          </a:p>
          <a:p>
            <a:pPr algn="r"/>
            <a:r>
              <a:rPr lang="en-GB" sz="1400" b="1" dirty="0"/>
              <a:t>thinking/</a:t>
            </a:r>
          </a:p>
          <a:p>
            <a:pPr algn="r"/>
            <a:r>
              <a:rPr lang="en-GB" sz="1400" b="1" dirty="0"/>
              <a:t>feeling</a:t>
            </a:r>
          </a:p>
        </p:txBody>
      </p:sp>
      <p:pic>
        <p:nvPicPr>
          <p:cNvPr id="3" name="Content Placeholder 3">
            <a:extLst>
              <a:ext uri="{FF2B5EF4-FFF2-40B4-BE49-F238E27FC236}">
                <a16:creationId xmlns:a16="http://schemas.microsoft.com/office/drawing/2014/main" id="{E89331D1-9418-E992-CA0E-516E6D5CAEF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60756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a:extLst>
              <a:ext uri="{FF2B5EF4-FFF2-40B4-BE49-F238E27FC236}">
                <a16:creationId xmlns:a16="http://schemas.microsoft.com/office/drawing/2014/main" id="{B771B74D-5E1A-191E-B847-2CB0BA4164E2}"/>
              </a:ext>
            </a:extLst>
          </p:cNvPr>
          <p:cNvSpPr>
            <a:spLocks noGrp="1" noChangeArrowheads="1"/>
          </p:cNvSpPr>
          <p:nvPr>
            <p:ph type="title"/>
          </p:nvPr>
        </p:nvSpPr>
        <p:spPr bwMode="auto">
          <a:xfrm>
            <a:off x="457200" y="274638"/>
            <a:ext cx="8229600" cy="92232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n-US" sz="3600" b="0" dirty="0">
                <a:latin typeface="Calibri" panose="020F0502020204030204" pitchFamily="34" charset="0"/>
                <a:cs typeface="Calibri" panose="020F0502020204030204" pitchFamily="34" charset="0"/>
              </a:rPr>
              <a:t>Why children may lack trust</a:t>
            </a:r>
          </a:p>
        </p:txBody>
      </p:sp>
      <p:sp>
        <p:nvSpPr>
          <p:cNvPr id="43010" name="Rectangle 3">
            <a:extLst>
              <a:ext uri="{FF2B5EF4-FFF2-40B4-BE49-F238E27FC236}">
                <a16:creationId xmlns:a16="http://schemas.microsoft.com/office/drawing/2014/main" id="{3AA1AAAD-4363-0A88-21B5-03535D5671A4}"/>
              </a:ext>
            </a:extLst>
          </p:cNvPr>
          <p:cNvSpPr>
            <a:spLocks noGrp="1" noChangeArrowheads="1"/>
          </p:cNvSpPr>
          <p:nvPr>
            <p:ph type="body" idx="1"/>
          </p:nvPr>
        </p:nvSpPr>
        <p:spPr>
          <a:xfrm>
            <a:off x="187325" y="1113834"/>
            <a:ext cx="8769350" cy="4871321"/>
          </a:xfrm>
        </p:spPr>
        <p:txBody>
          <a:bodyPr/>
          <a:lstStyle/>
          <a:p>
            <a:pPr eaLnBrk="1" hangingPunct="1">
              <a:buClr>
                <a:srgbClr val="336699"/>
              </a:buClr>
            </a:pPr>
            <a:r>
              <a:rPr lang="en-GB" altLang="en-US" sz="2400" dirty="0">
                <a:latin typeface="Calibri" panose="020F0502020204030204" pitchFamily="34" charset="0"/>
                <a:cs typeface="Calibri" panose="020F0502020204030204" pitchFamily="34" charset="0"/>
              </a:rPr>
              <a:t>Troubled children have often lacked consistent care and protection from reliable caregivers.</a:t>
            </a:r>
          </a:p>
          <a:p>
            <a:pPr eaLnBrk="1" hangingPunct="1">
              <a:buClr>
                <a:srgbClr val="336699"/>
              </a:buClr>
            </a:pPr>
            <a:r>
              <a:rPr lang="en-GB" altLang="en-US" sz="2400" dirty="0">
                <a:latin typeface="Calibri" panose="020F0502020204030204" pitchFamily="34" charset="0"/>
                <a:cs typeface="Calibri" panose="020F0502020204030204" pitchFamily="34" charset="0"/>
              </a:rPr>
              <a:t>Previous caregivers may have been unavailable through domestic abuse, misuse of drugs, mental health difficulties, learning disability, abuse in their own childhood. </a:t>
            </a:r>
          </a:p>
          <a:p>
            <a:pPr eaLnBrk="1" hangingPunct="1">
              <a:buClr>
                <a:srgbClr val="336699"/>
              </a:buClr>
            </a:pPr>
            <a:r>
              <a:rPr lang="en-GB" altLang="en-US" sz="2400" dirty="0">
                <a:latin typeface="Calibri" panose="020F0502020204030204" pitchFamily="34" charset="0"/>
                <a:cs typeface="Calibri" panose="020F0502020204030204" pitchFamily="34" charset="0"/>
              </a:rPr>
              <a:t>Caregivers may have </a:t>
            </a:r>
          </a:p>
          <a:p>
            <a:pPr lvl="1" eaLnBrk="1" hangingPunct="1">
              <a:buClr>
                <a:srgbClr val="336699"/>
              </a:buClr>
            </a:pPr>
            <a:r>
              <a:rPr lang="en-GB" altLang="en-US" sz="2400" dirty="0">
                <a:latin typeface="Calibri" panose="020F0502020204030204" pitchFamily="34" charset="0"/>
                <a:cs typeface="Calibri" panose="020F0502020204030204" pitchFamily="34" charset="0"/>
              </a:rPr>
              <a:t>rejected the child’s emotional demands</a:t>
            </a:r>
          </a:p>
          <a:p>
            <a:pPr lvl="1" eaLnBrk="1" hangingPunct="1">
              <a:buClr>
                <a:srgbClr val="336699"/>
              </a:buClr>
            </a:pPr>
            <a:r>
              <a:rPr lang="en-GB" altLang="en-US" sz="2400" dirty="0">
                <a:latin typeface="Calibri" panose="020F0502020204030204" pitchFamily="34" charset="0"/>
                <a:cs typeface="Calibri" panose="020F0502020204030204" pitchFamily="34" charset="0"/>
              </a:rPr>
              <a:t>responded unpredictably </a:t>
            </a:r>
          </a:p>
          <a:p>
            <a:pPr lvl="1" eaLnBrk="1" hangingPunct="1">
              <a:buClr>
                <a:srgbClr val="336699"/>
              </a:buClr>
            </a:pPr>
            <a:r>
              <a:rPr lang="en-GB" altLang="en-US" sz="2400" dirty="0">
                <a:latin typeface="Calibri" panose="020F0502020204030204" pitchFamily="34" charset="0"/>
                <a:cs typeface="Calibri" panose="020F0502020204030204" pitchFamily="34" charset="0"/>
              </a:rPr>
              <a:t>been frightening or frightened </a:t>
            </a:r>
          </a:p>
          <a:p>
            <a:pPr eaLnBrk="1" hangingPunct="1">
              <a:buClr>
                <a:srgbClr val="336699"/>
              </a:buClr>
            </a:pPr>
            <a:r>
              <a:rPr lang="en-GB" altLang="en-US" sz="2400" dirty="0">
                <a:latin typeface="Calibri" panose="020F0502020204030204" pitchFamily="34" charset="0"/>
                <a:cs typeface="Calibri" panose="020F0502020204030204" pitchFamily="34" charset="0"/>
              </a:rPr>
              <a:t>Insecure children will have developed patterns of behaviour to cope with this lack of trust e.g. shutting down on feelings; being excessively demanding; becoming chaotic or controlling.</a:t>
            </a:r>
          </a:p>
        </p:txBody>
      </p:sp>
      <p:sp>
        <p:nvSpPr>
          <p:cNvPr id="39940" name="Rectangle 4">
            <a:extLst>
              <a:ext uri="{FF2B5EF4-FFF2-40B4-BE49-F238E27FC236}">
                <a16:creationId xmlns:a16="http://schemas.microsoft.com/office/drawing/2014/main" id="{FF66B9F3-C2CC-31C8-74B7-D75AA7DF1B10}"/>
              </a:ext>
            </a:extLst>
          </p:cNvPr>
          <p:cNvSpPr>
            <a:spLocks noChangeArrowheads="1"/>
          </p:cNvSpPr>
          <p:nvPr/>
        </p:nvSpPr>
        <p:spPr bwMode="auto">
          <a:xfrm>
            <a:off x="468313" y="260350"/>
            <a:ext cx="8228012" cy="1141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0000" tIns="46800" rIns="90000" bIns="46800" anchor="ctr"/>
          <a:lstStyle>
            <a:lvl1pPr>
              <a:spcBef>
                <a:spcPct val="20000"/>
              </a:spcBef>
              <a:buFont typeface="Wingdings" pitchFamily="2" charset="2"/>
              <a:buChar char="§"/>
              <a:defRPr sz="16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cs typeface="Arial" panose="020B0604020202020204" pitchFamily="34" charset="0"/>
              </a:defRPr>
            </a:lvl2pPr>
            <a:lvl3pPr marL="1143000" indent="-228600">
              <a:spcBef>
                <a:spcPct val="20000"/>
              </a:spcBef>
              <a:buChar char="o"/>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9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en-US" altLang="en-US" sz="3600">
              <a:solidFill>
                <a:srgbClr val="000000"/>
              </a:solidFill>
            </a:endParaRPr>
          </a:p>
        </p:txBody>
      </p:sp>
      <p:sp>
        <p:nvSpPr>
          <p:cNvPr id="39941" name="Line 5">
            <a:extLst>
              <a:ext uri="{FF2B5EF4-FFF2-40B4-BE49-F238E27FC236}">
                <a16:creationId xmlns:a16="http://schemas.microsoft.com/office/drawing/2014/main" id="{728A2CA0-340F-21D8-8D7D-DAB67C8A463C}"/>
              </a:ext>
            </a:extLst>
          </p:cNvPr>
          <p:cNvSpPr>
            <a:spLocks noChangeShapeType="1"/>
          </p:cNvSpPr>
          <p:nvPr/>
        </p:nvSpPr>
        <p:spPr bwMode="auto">
          <a:xfrm>
            <a:off x="0" y="1020329"/>
            <a:ext cx="9144000" cy="0"/>
          </a:xfrm>
          <a:prstGeom prst="line">
            <a:avLst/>
          </a:prstGeom>
          <a:noFill/>
          <a:ln w="3175">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Arial" charset="0"/>
              <a:cs typeface="Arial" charset="0"/>
            </a:endParaRPr>
          </a:p>
        </p:txBody>
      </p:sp>
      <p:pic>
        <p:nvPicPr>
          <p:cNvPr id="2" name="Content Placeholder 3">
            <a:extLst>
              <a:ext uri="{FF2B5EF4-FFF2-40B4-BE49-F238E27FC236}">
                <a16:creationId xmlns:a16="http://schemas.microsoft.com/office/drawing/2014/main" id="{C2542E21-EBA3-926F-2812-3CD828AC85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bwMode="auto">
          <a:xfrm>
            <a:off x="323528" y="166687"/>
            <a:ext cx="8229600" cy="105996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EXERCISE 2 </a:t>
            </a:r>
            <a:br>
              <a:rPr lang="en-US" altLang="en-US" sz="3600" b="0" dirty="0">
                <a:latin typeface="Calibri" panose="020F0502020204030204" pitchFamily="34" charset="0"/>
                <a:cs typeface="Calibri" panose="020F0502020204030204" pitchFamily="34" charset="0"/>
              </a:rPr>
            </a:br>
            <a:r>
              <a:rPr lang="en-US" altLang="en-US" sz="3600" b="0" dirty="0">
                <a:latin typeface="Calibri" panose="020F0502020204030204" pitchFamily="34" charset="0"/>
                <a:cs typeface="Calibri" panose="020F0502020204030204" pitchFamily="34" charset="0"/>
              </a:rPr>
              <a:t>Lack of trust in children of different ages</a:t>
            </a:r>
            <a:br>
              <a:rPr lang="en-GB" altLang="en-US" sz="3200" dirty="0"/>
            </a:br>
            <a:endParaRPr lang="en-GB" altLang="en-US" sz="3200" dirty="0"/>
          </a:p>
        </p:txBody>
      </p:sp>
      <p:sp>
        <p:nvSpPr>
          <p:cNvPr id="24579" name="Content Placeholder 2"/>
          <p:cNvSpPr>
            <a:spLocks noGrp="1"/>
          </p:cNvSpPr>
          <p:nvPr>
            <p:ph sz="half" idx="1"/>
          </p:nvPr>
        </p:nvSpPr>
        <p:spPr>
          <a:xfrm>
            <a:off x="457200" y="1468989"/>
            <a:ext cx="8229600" cy="4525963"/>
          </a:xfrm>
        </p:spPr>
        <p:txBody>
          <a:bodyPr/>
          <a:lstStyle/>
          <a:p>
            <a:pPr>
              <a:spcBef>
                <a:spcPts val="0"/>
              </a:spcBef>
              <a:buClr>
                <a:srgbClr val="336699"/>
              </a:buClr>
            </a:pPr>
            <a:r>
              <a:rPr lang="en-US" altLang="en-US" sz="2400" dirty="0">
                <a:latin typeface="Calibri" panose="020F0502020204030204" pitchFamily="34" charset="0"/>
                <a:cs typeface="Calibri" panose="020F0502020204030204" pitchFamily="34" charset="0"/>
              </a:rPr>
              <a:t>Think about examples of behaviour that might suggest a child’s lack of trust  - in one of these age groups. </a:t>
            </a:r>
          </a:p>
          <a:p>
            <a:pPr marL="0" indent="0">
              <a:spcBef>
                <a:spcPts val="0"/>
              </a:spcBef>
              <a:buClr>
                <a:srgbClr val="336699"/>
              </a:buClr>
              <a:buNone/>
            </a:pPr>
            <a:endParaRPr lang="en-US" altLang="en-US" sz="2400" dirty="0">
              <a:latin typeface="Calibri" panose="020F0502020204030204" pitchFamily="34" charset="0"/>
              <a:cs typeface="Calibri" panose="020F0502020204030204" pitchFamily="34" charset="0"/>
            </a:endParaRPr>
          </a:p>
          <a:p>
            <a:pPr lvl="1">
              <a:spcBef>
                <a:spcPts val="0"/>
              </a:spcBef>
              <a:buClr>
                <a:srgbClr val="336699"/>
              </a:buClr>
            </a:pPr>
            <a:r>
              <a:rPr lang="en-US" altLang="en-US" dirty="0">
                <a:latin typeface="Calibri" panose="020F0502020204030204" pitchFamily="34" charset="0"/>
                <a:cs typeface="Calibri" panose="020F0502020204030204" pitchFamily="34" charset="0"/>
              </a:rPr>
              <a:t>Infants (0 – 18 months)</a:t>
            </a:r>
            <a:endParaRPr lang="en-GB" altLang="en-US" dirty="0">
              <a:latin typeface="Calibri" panose="020F0502020204030204" pitchFamily="34" charset="0"/>
              <a:cs typeface="Calibri" panose="020F0502020204030204" pitchFamily="34" charset="0"/>
            </a:endParaRPr>
          </a:p>
          <a:p>
            <a:pPr lvl="1">
              <a:lnSpc>
                <a:spcPct val="150000"/>
              </a:lnSpc>
              <a:buClr>
                <a:srgbClr val="336699"/>
              </a:buClr>
            </a:pPr>
            <a:r>
              <a:rPr lang="en-US" altLang="en-US" dirty="0">
                <a:latin typeface="Calibri" panose="020F0502020204030204" pitchFamily="34" charset="0"/>
                <a:cs typeface="Calibri" panose="020F0502020204030204" pitchFamily="34" charset="0"/>
              </a:rPr>
              <a:t>Early childhood (18 months – 4 years)</a:t>
            </a:r>
            <a:endParaRPr lang="en-GB" altLang="en-US" dirty="0">
              <a:latin typeface="Calibri" panose="020F0502020204030204" pitchFamily="34" charset="0"/>
              <a:cs typeface="Calibri" panose="020F0502020204030204" pitchFamily="34" charset="0"/>
            </a:endParaRPr>
          </a:p>
          <a:p>
            <a:pPr lvl="1">
              <a:lnSpc>
                <a:spcPct val="150000"/>
              </a:lnSpc>
              <a:buClr>
                <a:srgbClr val="336699"/>
              </a:buClr>
            </a:pPr>
            <a:r>
              <a:rPr lang="en-US" altLang="en-US" dirty="0">
                <a:latin typeface="Calibri" panose="020F0502020204030204" pitchFamily="34" charset="0"/>
                <a:cs typeface="Calibri" panose="020F0502020204030204" pitchFamily="34" charset="0"/>
              </a:rPr>
              <a:t>Middle childhood (5 – 10 years)</a:t>
            </a:r>
            <a:endParaRPr lang="en-GB" altLang="en-US" dirty="0">
              <a:latin typeface="Calibri" panose="020F0502020204030204" pitchFamily="34" charset="0"/>
              <a:cs typeface="Calibri" panose="020F0502020204030204" pitchFamily="34" charset="0"/>
            </a:endParaRPr>
          </a:p>
          <a:p>
            <a:pPr lvl="1">
              <a:lnSpc>
                <a:spcPct val="150000"/>
              </a:lnSpc>
              <a:buClr>
                <a:srgbClr val="336699"/>
              </a:buClr>
            </a:pPr>
            <a:r>
              <a:rPr lang="en-US" altLang="en-US" dirty="0">
                <a:latin typeface="Calibri" panose="020F0502020204030204" pitchFamily="34" charset="0"/>
                <a:cs typeface="Calibri" panose="020F0502020204030204" pitchFamily="34" charset="0"/>
              </a:rPr>
              <a:t>Adolescence (11 – 18 years) </a:t>
            </a:r>
          </a:p>
        </p:txBody>
      </p:sp>
      <p:pic>
        <p:nvPicPr>
          <p:cNvPr id="24580"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1240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1">
            <a:extLst>
              <a:ext uri="{FF2B5EF4-FFF2-40B4-BE49-F238E27FC236}">
                <a16:creationId xmlns:a16="http://schemas.microsoft.com/office/drawing/2014/main" id="{C23D343F-C187-D5D1-B5E8-0F33F6650CCD}"/>
              </a:ext>
            </a:extLst>
          </p:cNvPr>
          <p:cNvSpPr txBox="1">
            <a:spLocks noChangeArrowheads="1"/>
          </p:cNvSpPr>
          <p:nvPr/>
        </p:nvSpPr>
        <p:spPr bwMode="auto">
          <a:xfrm>
            <a:off x="2159794" y="2420888"/>
            <a:ext cx="482441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Wingdings" pitchFamily="2" charset="2"/>
              <a:buChar char="§"/>
              <a:defRPr sz="16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1400">
                <a:solidFill>
                  <a:schemeClr val="tx1"/>
                </a:solidFill>
                <a:latin typeface="Arial" panose="020B0604020202020204" pitchFamily="34" charset="0"/>
                <a:cs typeface="Arial" panose="020B0604020202020204" pitchFamily="34" charset="0"/>
              </a:defRPr>
            </a:lvl2pPr>
            <a:lvl3pPr marL="1143000" indent="-228600">
              <a:spcBef>
                <a:spcPct val="20000"/>
              </a:spcBef>
              <a:buChar char="o"/>
              <a:defRPr sz="12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9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9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en-GB" altLang="en-US" sz="3600" dirty="0">
                <a:solidFill>
                  <a:srgbClr val="336699"/>
                </a:solidFill>
                <a:latin typeface="Calibri" panose="020F0502020204030204" pitchFamily="34" charset="0"/>
                <a:cs typeface="Calibri" panose="020F0502020204030204" pitchFamily="34" charset="0"/>
              </a:rPr>
              <a:t>Refreshment break</a:t>
            </a:r>
          </a:p>
        </p:txBody>
      </p:sp>
      <p:pic>
        <p:nvPicPr>
          <p:cNvPr id="26627" name="Content Placeholder 3">
            <a:extLst>
              <a:ext uri="{FF2B5EF4-FFF2-40B4-BE49-F238E27FC236}">
                <a16:creationId xmlns:a16="http://schemas.microsoft.com/office/drawing/2014/main" id="{D2F657A8-FF6C-14AF-1219-7C6CC3A7173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bwMode="auto">
          <a:xfrm>
            <a:off x="323850" y="166688"/>
            <a:ext cx="8496300" cy="95261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GB" altLang="en-US" sz="3600" b="0" dirty="0">
                <a:latin typeface="Calibri" panose="020F0502020204030204" pitchFamily="34" charset="0"/>
                <a:cs typeface="Calibri" panose="020F0502020204030204" pitchFamily="34" charset="0"/>
              </a:rPr>
              <a:t>Availability-</a:t>
            </a:r>
            <a:r>
              <a:rPr lang="en-US" sz="3600" b="0" dirty="0">
                <a:latin typeface="Calibri" panose="020F0502020204030204" pitchFamily="34" charset="0"/>
                <a:cs typeface="Calibri" panose="020F0502020204030204" pitchFamily="34" charset="0"/>
              </a:rPr>
              <a:t>helping the child to trust</a:t>
            </a:r>
            <a:r>
              <a:rPr lang="en-US" altLang="en-US" sz="3600" b="0" dirty="0"/>
              <a:t>: </a:t>
            </a:r>
            <a:br>
              <a:rPr lang="en-US" altLang="en-US" sz="3600" b="0" dirty="0"/>
            </a:br>
            <a:r>
              <a:rPr lang="en-US" altLang="en-US" sz="3600" b="0" dirty="0">
                <a:latin typeface="Calibri" panose="020F0502020204030204" pitchFamily="34" charset="0"/>
                <a:cs typeface="Calibri" panose="020F0502020204030204" pitchFamily="34" charset="0"/>
              </a:rPr>
              <a:t>caregiver thinking and feeling</a:t>
            </a:r>
            <a:br>
              <a:rPr lang="en-GB" altLang="en-US" dirty="0"/>
            </a:br>
            <a:endParaRPr lang="en-GB" altLang="en-US" dirty="0"/>
          </a:p>
        </p:txBody>
      </p:sp>
      <p:sp>
        <p:nvSpPr>
          <p:cNvPr id="28675" name="Content Placeholder 2"/>
          <p:cNvSpPr>
            <a:spLocks noGrp="1"/>
          </p:cNvSpPr>
          <p:nvPr>
            <p:ph sz="half" idx="1"/>
          </p:nvPr>
        </p:nvSpPr>
        <p:spPr>
          <a:xfrm>
            <a:off x="323850" y="1908291"/>
            <a:ext cx="8496300" cy="3578108"/>
          </a:xfrm>
        </p:spPr>
        <p:txBody>
          <a:bodyPr/>
          <a:lstStyle/>
          <a:p>
            <a:pPr>
              <a:lnSpc>
                <a:spcPct val="150000"/>
              </a:lnSpc>
              <a:buClr>
                <a:srgbClr val="0070C0"/>
              </a:buClr>
            </a:pPr>
            <a:r>
              <a:rPr lang="en-US" altLang="en-US" sz="2400" dirty="0">
                <a:latin typeface="Calibri" panose="020F0502020204030204" pitchFamily="34" charset="0"/>
                <a:cs typeface="Calibri" panose="020F0502020204030204" pitchFamily="34" charset="0"/>
              </a:rPr>
              <a:t>What does this child expect from adults?</a:t>
            </a:r>
            <a:endParaRPr lang="en-GB" altLang="en-US" sz="2400" dirty="0">
              <a:latin typeface="Calibri" panose="020F0502020204030204" pitchFamily="34" charset="0"/>
              <a:cs typeface="Calibri" panose="020F0502020204030204" pitchFamily="34" charset="0"/>
            </a:endParaRPr>
          </a:p>
          <a:p>
            <a:pPr>
              <a:lnSpc>
                <a:spcPct val="150000"/>
              </a:lnSpc>
              <a:buClr>
                <a:srgbClr val="0070C0"/>
              </a:buClr>
            </a:pPr>
            <a:r>
              <a:rPr lang="en-US" altLang="en-US" sz="2400" dirty="0">
                <a:latin typeface="Calibri" panose="020F0502020204030204" pitchFamily="34" charset="0"/>
                <a:cs typeface="Calibri" panose="020F0502020204030204" pitchFamily="34" charset="0"/>
              </a:rPr>
              <a:t>How can I show this child that I will not let them down?</a:t>
            </a:r>
            <a:endParaRPr lang="en-GB" altLang="en-US" sz="2400" dirty="0">
              <a:latin typeface="Calibri" panose="020F0502020204030204" pitchFamily="34" charset="0"/>
              <a:cs typeface="Calibri" panose="020F0502020204030204" pitchFamily="34" charset="0"/>
            </a:endParaRPr>
          </a:p>
        </p:txBody>
      </p:sp>
      <p:pic>
        <p:nvPicPr>
          <p:cNvPr id="28676"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289519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a:extLst>
              <a:ext uri="{FF2B5EF4-FFF2-40B4-BE49-F238E27FC236}">
                <a16:creationId xmlns:a16="http://schemas.microsoft.com/office/drawing/2014/main" id="{39605B94-13BF-C655-203B-CEF1E286EC0D}"/>
              </a:ext>
            </a:extLst>
          </p:cNvPr>
          <p:cNvSpPr>
            <a:spLocks noGrp="1" noChangeArrowheads="1"/>
          </p:cNvSpPr>
          <p:nvPr>
            <p:ph type="title"/>
          </p:nvPr>
        </p:nvSpPr>
        <p:spPr bwMode="auto">
          <a:xfrm>
            <a:off x="457200" y="93519"/>
            <a:ext cx="8228013" cy="1153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eaLnBrk="1" hangingPunct="1"/>
            <a:r>
              <a:rPr lang="en-GB" altLang="en-US" sz="3600" b="0" dirty="0">
                <a:latin typeface="Calibri" panose="020F0502020204030204" pitchFamily="34" charset="0"/>
                <a:cs typeface="Calibri" panose="020F0502020204030204" pitchFamily="34" charset="0"/>
              </a:rPr>
              <a:t>Availability-</a:t>
            </a:r>
            <a:r>
              <a:rPr lang="en-US" sz="3600" b="0" dirty="0">
                <a:latin typeface="Calibri" panose="020F0502020204030204" pitchFamily="34" charset="0"/>
                <a:cs typeface="Calibri" panose="020F0502020204030204" pitchFamily="34" charset="0"/>
              </a:rPr>
              <a:t>helping the child to trust:</a:t>
            </a:r>
            <a:br>
              <a:rPr lang="en-US" sz="3600" b="0" dirty="0">
                <a:latin typeface="Calibri" panose="020F0502020204030204" pitchFamily="34" charset="0"/>
                <a:cs typeface="Calibri" panose="020F0502020204030204" pitchFamily="34" charset="0"/>
              </a:rPr>
            </a:br>
            <a:r>
              <a:rPr lang="en-US" altLang="en-US" sz="3600" b="0" dirty="0">
                <a:latin typeface="Calibri" panose="020F0502020204030204" pitchFamily="34" charset="0"/>
                <a:cs typeface="Calibri" panose="020F0502020204030204" pitchFamily="34" charset="0"/>
              </a:rPr>
              <a:t>caregiver behaviour</a:t>
            </a:r>
            <a:endParaRPr lang="en-GB" altLang="en-US" sz="3600" b="0" dirty="0">
              <a:latin typeface="Calibri" panose="020F0502020204030204" pitchFamily="34" charset="0"/>
              <a:cs typeface="Calibri" panose="020F0502020204030204" pitchFamily="34" charset="0"/>
            </a:endParaRPr>
          </a:p>
        </p:txBody>
      </p:sp>
      <p:sp>
        <p:nvSpPr>
          <p:cNvPr id="45058" name="Rectangle 3">
            <a:extLst>
              <a:ext uri="{FF2B5EF4-FFF2-40B4-BE49-F238E27FC236}">
                <a16:creationId xmlns:a16="http://schemas.microsoft.com/office/drawing/2014/main" id="{5D105237-C99A-C4A2-0001-2720517D0C14}"/>
              </a:ext>
            </a:extLst>
          </p:cNvPr>
          <p:cNvSpPr>
            <a:spLocks noGrp="1" noChangeArrowheads="1"/>
          </p:cNvSpPr>
          <p:nvPr>
            <p:ph type="body" idx="1"/>
          </p:nvPr>
        </p:nvSpPr>
        <p:spPr>
          <a:xfrm>
            <a:off x="279469" y="1341785"/>
            <a:ext cx="8405743" cy="4424568"/>
          </a:xfrm>
        </p:spPr>
        <p:txBody>
          <a:bodyPr/>
          <a:lstStyle/>
          <a:p>
            <a:pPr marL="0" indent="0" eaLnBrk="1" hangingPunct="1">
              <a:spcBef>
                <a:spcPts val="0"/>
              </a:spcBef>
              <a:spcAft>
                <a:spcPts val="1200"/>
              </a:spcAft>
              <a:buClr>
                <a:srgbClr val="336699"/>
              </a:buClr>
              <a:buNone/>
            </a:pPr>
            <a:endParaRPr lang="en-GB" altLang="en-US" sz="2400" dirty="0"/>
          </a:p>
          <a:p>
            <a:pPr eaLnBrk="1" hangingPunct="1">
              <a:spcBef>
                <a:spcPts val="0"/>
              </a:spcBef>
              <a:spcAft>
                <a:spcPts val="1200"/>
              </a:spcAft>
              <a:buClr>
                <a:srgbClr val="336699"/>
              </a:buClr>
            </a:pPr>
            <a:r>
              <a:rPr lang="en-GB" altLang="en-US" sz="2400" dirty="0">
                <a:latin typeface="Calibri" panose="020F0502020204030204" pitchFamily="34" charset="0"/>
                <a:cs typeface="Calibri" panose="020F0502020204030204" pitchFamily="34" charset="0"/>
              </a:rPr>
              <a:t>Being alert to the child’s needs and signals </a:t>
            </a:r>
          </a:p>
          <a:p>
            <a:pPr eaLnBrk="1" hangingPunct="1">
              <a:spcBef>
                <a:spcPts val="0"/>
              </a:spcBef>
              <a:spcAft>
                <a:spcPts val="1200"/>
              </a:spcAft>
              <a:buClr>
                <a:srgbClr val="336699"/>
              </a:buClr>
            </a:pPr>
            <a:r>
              <a:rPr lang="en-GB" altLang="en-US" sz="2400" dirty="0">
                <a:latin typeface="Calibri" panose="020F0502020204030204" pitchFamily="34" charset="0"/>
                <a:cs typeface="Calibri" panose="020F0502020204030204" pitchFamily="34" charset="0"/>
              </a:rPr>
              <a:t>Being available physically and emotionally, when together and apart </a:t>
            </a:r>
          </a:p>
          <a:p>
            <a:pPr eaLnBrk="1" hangingPunct="1">
              <a:spcBef>
                <a:spcPts val="0"/>
              </a:spcBef>
              <a:spcAft>
                <a:spcPts val="1200"/>
              </a:spcAft>
              <a:buClr>
                <a:srgbClr val="336699"/>
              </a:buClr>
            </a:pPr>
            <a:r>
              <a:rPr lang="en-GB" altLang="en-US" sz="2400" dirty="0">
                <a:latin typeface="Calibri" panose="020F0502020204030204" pitchFamily="34" charset="0"/>
                <a:cs typeface="Calibri" panose="020F0502020204030204" pitchFamily="34" charset="0"/>
              </a:rPr>
              <a:t>Signalling availability verbally and non-verbally in age-appropriate ways</a:t>
            </a:r>
          </a:p>
          <a:p>
            <a:pPr eaLnBrk="1" hangingPunct="1">
              <a:spcBef>
                <a:spcPts val="0"/>
              </a:spcBef>
              <a:spcAft>
                <a:spcPts val="1200"/>
              </a:spcAft>
              <a:buClr>
                <a:srgbClr val="336699"/>
              </a:buClr>
            </a:pPr>
            <a:r>
              <a:rPr lang="en-GB" altLang="en-US" sz="2400" dirty="0">
                <a:latin typeface="Calibri" panose="020F0502020204030204" pitchFamily="34" charset="0"/>
                <a:cs typeface="Calibri" panose="020F0502020204030204" pitchFamily="34" charset="0"/>
              </a:rPr>
              <a:t>Timing the relationship interactions at the pace of the child</a:t>
            </a:r>
          </a:p>
          <a:p>
            <a:pPr eaLnBrk="1" hangingPunct="1">
              <a:lnSpc>
                <a:spcPct val="80000"/>
              </a:lnSpc>
              <a:spcBef>
                <a:spcPct val="30000"/>
              </a:spcBef>
              <a:buClr>
                <a:srgbClr val="0066CC"/>
              </a:buClr>
            </a:pPr>
            <a:endParaRPr lang="en-GB" altLang="en-US" sz="2400" dirty="0"/>
          </a:p>
          <a:p>
            <a:pPr eaLnBrk="1" hangingPunct="1">
              <a:lnSpc>
                <a:spcPct val="80000"/>
              </a:lnSpc>
              <a:buClr>
                <a:srgbClr val="C00000"/>
              </a:buClr>
            </a:pPr>
            <a:endParaRPr lang="en-GB" altLang="en-US" dirty="0"/>
          </a:p>
        </p:txBody>
      </p:sp>
      <p:sp>
        <p:nvSpPr>
          <p:cNvPr id="41988" name="Line 6">
            <a:extLst>
              <a:ext uri="{FF2B5EF4-FFF2-40B4-BE49-F238E27FC236}">
                <a16:creationId xmlns:a16="http://schemas.microsoft.com/office/drawing/2014/main" id="{2A6261D2-3C75-93A2-A419-FBDB4BA4FA8C}"/>
              </a:ext>
            </a:extLst>
          </p:cNvPr>
          <p:cNvSpPr>
            <a:spLocks noChangeShapeType="1"/>
          </p:cNvSpPr>
          <p:nvPr/>
        </p:nvSpPr>
        <p:spPr bwMode="auto">
          <a:xfrm>
            <a:off x="0" y="1341785"/>
            <a:ext cx="9144000" cy="0"/>
          </a:xfrm>
          <a:prstGeom prst="line">
            <a:avLst/>
          </a:prstGeom>
          <a:noFill/>
          <a:ln w="15875">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Arial" charset="0"/>
              <a:cs typeface="Arial" charset="0"/>
            </a:endParaRPr>
          </a:p>
        </p:txBody>
      </p:sp>
      <p:pic>
        <p:nvPicPr>
          <p:cNvPr id="2" name="Content Placeholder 3">
            <a:extLst>
              <a:ext uri="{FF2B5EF4-FFF2-40B4-BE49-F238E27FC236}">
                <a16:creationId xmlns:a16="http://schemas.microsoft.com/office/drawing/2014/main" id="{E1026F4B-6650-176F-CCDD-B610295B1B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bwMode="auto">
          <a:xfrm>
            <a:off x="323850" y="115888"/>
            <a:ext cx="8362950" cy="1152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600" b="0" dirty="0">
                <a:latin typeface="Calibri" panose="020F0502020204030204" pitchFamily="34" charset="0"/>
                <a:cs typeface="Calibri" panose="020F0502020204030204" pitchFamily="34" charset="0"/>
              </a:rPr>
              <a:t>Being alert and responding to the needs and signals of a small baby</a:t>
            </a:r>
            <a:br>
              <a:rPr lang="en-GB" altLang="en-US" sz="3200" dirty="0">
                <a:latin typeface="Calibri" panose="020F0502020204030204" pitchFamily="34" charset="0"/>
                <a:cs typeface="Calibri" panose="020F0502020204030204" pitchFamily="34" charset="0"/>
              </a:rPr>
            </a:br>
            <a:endParaRPr lang="en-GB" altLang="en-US" sz="3200" dirty="0">
              <a:latin typeface="Calibri" panose="020F0502020204030204" pitchFamily="34" charset="0"/>
              <a:cs typeface="Calibri" panose="020F0502020204030204" pitchFamily="34" charset="0"/>
            </a:endParaRPr>
          </a:p>
        </p:txBody>
      </p:sp>
      <p:sp>
        <p:nvSpPr>
          <p:cNvPr id="30723" name="Content Placeholder 2"/>
          <p:cNvSpPr>
            <a:spLocks noGrp="1"/>
          </p:cNvSpPr>
          <p:nvPr>
            <p:ph sz="half" idx="1"/>
          </p:nvPr>
        </p:nvSpPr>
        <p:spPr>
          <a:xfrm>
            <a:off x="323850" y="1585913"/>
            <a:ext cx="8229600" cy="4238625"/>
          </a:xfrm>
        </p:spPr>
        <p:txBody>
          <a:bodyPr/>
          <a:lstStyle/>
          <a:p>
            <a:pPr marL="0" indent="0">
              <a:buNone/>
            </a:pPr>
            <a:r>
              <a:rPr lang="en-US" altLang="en-US" sz="2400" dirty="0">
                <a:latin typeface="Calibri" panose="020F0502020204030204" pitchFamily="34" charset="0"/>
                <a:cs typeface="Calibri" panose="020F0502020204030204" pitchFamily="34" charset="0"/>
              </a:rPr>
              <a:t>‘When Jennie came to me at 12 weeks old, she was completely unresponsive, not waking for feeds, not responding to me, not showing any emotion.   She had just switched off.   I had to stay close to her and respond to even the slightest sound or facial movement and keep talking to her and touching her.  It took time to replace those first weeks, but gradually she started to show different feelings and become  more responsive.’</a:t>
            </a:r>
            <a:r>
              <a:rPr lang="fr-FR" altLang="en-US" sz="2400" dirty="0">
                <a:latin typeface="Calibri" panose="020F0502020204030204" pitchFamily="34" charset="0"/>
                <a:cs typeface="Calibri" panose="020F0502020204030204" pitchFamily="34" charset="0"/>
              </a:rPr>
              <a:t> </a:t>
            </a:r>
            <a:r>
              <a:rPr lang="en-US" altLang="en-US" sz="2400" dirty="0">
                <a:latin typeface="Calibri" panose="020F0502020204030204" pitchFamily="34" charset="0"/>
                <a:cs typeface="Calibri" panose="020F0502020204030204" pitchFamily="34" charset="0"/>
              </a:rPr>
              <a:t>(Caregiver)</a:t>
            </a:r>
            <a:endParaRPr lang="en-GB" altLang="en-US" sz="2400" dirty="0">
              <a:latin typeface="Calibri" panose="020F0502020204030204" pitchFamily="34" charset="0"/>
              <a:cs typeface="Calibri" panose="020F0502020204030204" pitchFamily="34" charset="0"/>
            </a:endParaRPr>
          </a:p>
          <a:p>
            <a:pPr marL="0" indent="0">
              <a:buFont typeface="Wingdings" panose="05000000000000000000" pitchFamily="2" charset="2"/>
              <a:buNone/>
            </a:pPr>
            <a:endParaRPr lang="en-GB" altLang="en-US" sz="2400" dirty="0">
              <a:latin typeface="Calibri" panose="020F0502020204030204" pitchFamily="34" charset="0"/>
              <a:cs typeface="Calibri" panose="020F0502020204030204" pitchFamily="34" charset="0"/>
            </a:endParaRPr>
          </a:p>
        </p:txBody>
      </p:sp>
      <p:pic>
        <p:nvPicPr>
          <p:cNvPr id="30724" name="Content Placeholder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11853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a:extLst>
              <a:ext uri="{FF2B5EF4-FFF2-40B4-BE49-F238E27FC236}">
                <a16:creationId xmlns:a16="http://schemas.microsoft.com/office/drawing/2014/main" id="{A5445F16-8DF5-F8CA-FD08-51DA680029AB}"/>
              </a:ext>
            </a:extLst>
          </p:cNvPr>
          <p:cNvSpPr>
            <a:spLocks noGrp="1"/>
          </p:cNvSpPr>
          <p:nvPr>
            <p:ph type="title"/>
          </p:nvPr>
        </p:nvSpPr>
        <p:spPr bwMode="auto">
          <a:xfrm>
            <a:off x="395288" y="144463"/>
            <a:ext cx="8158162" cy="10525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200" b="0" dirty="0">
                <a:latin typeface="Calibri" panose="020F0502020204030204" pitchFamily="34" charset="0"/>
                <a:cs typeface="Calibri" panose="020F0502020204030204" pitchFamily="34" charset="0"/>
              </a:rPr>
              <a:t>Helping a child to trust in the caregiver’s availability when they are apart</a:t>
            </a:r>
            <a:br>
              <a:rPr lang="en-GB" altLang="en-US" sz="3200" dirty="0"/>
            </a:br>
            <a:r>
              <a:rPr lang="en-GB" altLang="en-US" sz="3200" dirty="0"/>
              <a:t>	</a:t>
            </a:r>
          </a:p>
        </p:txBody>
      </p:sp>
      <p:sp>
        <p:nvSpPr>
          <p:cNvPr id="32771" name="Content Placeholder 2">
            <a:extLst>
              <a:ext uri="{FF2B5EF4-FFF2-40B4-BE49-F238E27FC236}">
                <a16:creationId xmlns:a16="http://schemas.microsoft.com/office/drawing/2014/main" id="{F5A54E42-1A0E-9345-D1A6-BEE7D39B055B}"/>
              </a:ext>
            </a:extLst>
          </p:cNvPr>
          <p:cNvSpPr>
            <a:spLocks noGrp="1"/>
          </p:cNvSpPr>
          <p:nvPr>
            <p:ph sz="half" idx="1"/>
          </p:nvPr>
        </p:nvSpPr>
        <p:spPr>
          <a:xfrm>
            <a:off x="468313" y="1557338"/>
            <a:ext cx="8218487" cy="4525962"/>
          </a:xfrm>
        </p:spPr>
        <p:txBody>
          <a:bodyPr/>
          <a:lstStyle/>
          <a:p>
            <a:pPr marL="0" indent="0">
              <a:buFont typeface="Wingdings" pitchFamily="2" charset="2"/>
              <a:buNone/>
              <a:defRPr/>
            </a:pPr>
            <a:endParaRPr lang="en-US" altLang="en-US" sz="2400" dirty="0"/>
          </a:p>
          <a:p>
            <a:pPr marL="0" indent="0">
              <a:buFont typeface="Wingdings" pitchFamily="2" charset="2"/>
              <a:buNone/>
              <a:defRPr/>
            </a:pPr>
            <a:r>
              <a:rPr lang="en-US" altLang="en-US" sz="2400" dirty="0">
                <a:latin typeface="Calibri" panose="020F0502020204030204" pitchFamily="34" charset="0"/>
                <a:cs typeface="Calibri" panose="020F0502020204030204" pitchFamily="34" charset="0"/>
              </a:rPr>
              <a:t>When Aiden (4) had contact with his father he was always very anxious about what might happen and whether he would come back to me and I would be here for him. On one occasion I gave him a small cushion to take with him so that he had something to hold onto, but also so that he would know he would be coming home.</a:t>
            </a:r>
            <a:r>
              <a:rPr lang="en-GB" altLang="en-US" sz="2400" dirty="0">
                <a:latin typeface="Calibri" panose="020F0502020204030204" pitchFamily="34" charset="0"/>
                <a:cs typeface="Calibri" panose="020F0502020204030204" pitchFamily="34" charset="0"/>
              </a:rPr>
              <a:t> (Caregiver)</a:t>
            </a:r>
          </a:p>
          <a:p>
            <a:pPr>
              <a:defRPr/>
            </a:pPr>
            <a:endParaRPr lang="en-GB" altLang="en-US" sz="2400" dirty="0"/>
          </a:p>
        </p:txBody>
      </p:sp>
      <p:pic>
        <p:nvPicPr>
          <p:cNvPr id="31748" name="Content Placeholder 3">
            <a:extLst>
              <a:ext uri="{FF2B5EF4-FFF2-40B4-BE49-F238E27FC236}">
                <a16:creationId xmlns:a16="http://schemas.microsoft.com/office/drawing/2014/main" id="{A96D523D-7C09-2D39-B345-6D7BF41CF59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a:extLst>
              <a:ext uri="{FF2B5EF4-FFF2-40B4-BE49-F238E27FC236}">
                <a16:creationId xmlns:a16="http://schemas.microsoft.com/office/drawing/2014/main" id="{DA05CDA2-9657-0772-7EBD-00D5BCC93303}"/>
              </a:ext>
            </a:extLst>
          </p:cNvPr>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Demonstrating availability to teenagers</a:t>
            </a:r>
            <a:endParaRPr lang="en-GB" altLang="en-US" sz="3600" b="0" dirty="0">
              <a:latin typeface="Calibri" panose="020F0502020204030204" pitchFamily="34" charset="0"/>
              <a:cs typeface="Calibri" panose="020F0502020204030204" pitchFamily="34" charset="0"/>
            </a:endParaRPr>
          </a:p>
        </p:txBody>
      </p:sp>
      <p:sp>
        <p:nvSpPr>
          <p:cNvPr id="33795" name="Content Placeholder 2">
            <a:extLst>
              <a:ext uri="{FF2B5EF4-FFF2-40B4-BE49-F238E27FC236}">
                <a16:creationId xmlns:a16="http://schemas.microsoft.com/office/drawing/2014/main" id="{59AFF443-FB05-8C08-2C36-892E67EBA2DF}"/>
              </a:ext>
            </a:extLst>
          </p:cNvPr>
          <p:cNvSpPr>
            <a:spLocks noGrp="1"/>
          </p:cNvSpPr>
          <p:nvPr>
            <p:ph sz="half" idx="1"/>
          </p:nvPr>
        </p:nvSpPr>
        <p:spPr>
          <a:xfrm>
            <a:off x="468313" y="1557338"/>
            <a:ext cx="8218487" cy="4525962"/>
          </a:xfrm>
        </p:spPr>
        <p:txBody>
          <a:bodyPr/>
          <a:lstStyle/>
          <a:p>
            <a:pPr marL="0" indent="0">
              <a:buFont typeface="Wingdings" pitchFamily="2" charset="2"/>
              <a:buNone/>
              <a:defRPr/>
            </a:pPr>
            <a:endParaRPr lang="en-US" altLang="en-US" sz="2400" dirty="0"/>
          </a:p>
          <a:p>
            <a:pPr marL="0" indent="0">
              <a:buFont typeface="Wingdings" pitchFamily="2" charset="2"/>
              <a:buNone/>
              <a:defRPr/>
            </a:pPr>
            <a:r>
              <a:rPr lang="en-US" altLang="en-US" sz="2400" dirty="0">
                <a:latin typeface="Calibri" panose="020F0502020204030204" pitchFamily="34" charset="0"/>
                <a:cs typeface="Calibri" panose="020F0502020204030204" pitchFamily="34" charset="0"/>
              </a:rPr>
              <a:t>I try, if they talk to me, to stop what I’m doing.  Because there’s a lot of young people in the house, I feel it’s important because otherwise, opportunities disappear.  With Liam (13) in particular, I might take the long road home if I sensed he wanted to talk about something. (Caregiver)</a:t>
            </a:r>
            <a:endParaRPr lang="en-GB" altLang="en-US" sz="2400" dirty="0">
              <a:latin typeface="Calibri" panose="020F0502020204030204" pitchFamily="34" charset="0"/>
              <a:cs typeface="Calibri" panose="020F0502020204030204" pitchFamily="34" charset="0"/>
            </a:endParaRPr>
          </a:p>
          <a:p>
            <a:pPr>
              <a:defRPr/>
            </a:pPr>
            <a:endParaRPr lang="en-GB" altLang="en-US" sz="2400" dirty="0"/>
          </a:p>
        </p:txBody>
      </p:sp>
      <p:pic>
        <p:nvPicPr>
          <p:cNvPr id="32772" name="Content Placeholder 3">
            <a:extLst>
              <a:ext uri="{FF2B5EF4-FFF2-40B4-BE49-F238E27FC236}">
                <a16:creationId xmlns:a16="http://schemas.microsoft.com/office/drawing/2014/main" id="{24660101-B104-844C-F462-BBDECB42EEA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F5AE4-1109-DDA6-1C57-F3307B4E2149}"/>
            </a:ext>
          </a:extLst>
        </p:cNvPr>
        <p:cNvGrpSpPr/>
        <p:nvPr/>
      </p:nvGrpSpPr>
      <p:grpSpPr>
        <a:xfrm>
          <a:off x="0" y="0"/>
          <a:ext cx="0" cy="0"/>
          <a:chOff x="0" y="0"/>
          <a:chExt cx="0" cy="0"/>
        </a:xfrm>
      </p:grpSpPr>
      <p:sp>
        <p:nvSpPr>
          <p:cNvPr id="24578" name="Title 1">
            <a:extLst>
              <a:ext uri="{FF2B5EF4-FFF2-40B4-BE49-F238E27FC236}">
                <a16:creationId xmlns:a16="http://schemas.microsoft.com/office/drawing/2014/main" id="{7FE9A949-7573-F51A-598F-C0E8721653FB}"/>
              </a:ext>
            </a:extLst>
          </p:cNvPr>
          <p:cNvSpPr>
            <a:spLocks noGrp="1"/>
          </p:cNvSpPr>
          <p:nvPr>
            <p:ph type="title"/>
          </p:nvPr>
        </p:nvSpPr>
        <p:spPr bwMode="auto">
          <a:xfrm>
            <a:off x="468313" y="166687"/>
            <a:ext cx="8229600" cy="1192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600" b="0" dirty="0">
                <a:latin typeface="Calibri" panose="020F0502020204030204" pitchFamily="34" charset="0"/>
                <a:cs typeface="Calibri" panose="020F0502020204030204" pitchFamily="34" charset="0"/>
              </a:rPr>
              <a:t>EXERCISE 3 Availability- building trust: caregiver behaviour </a:t>
            </a:r>
            <a:br>
              <a:rPr lang="en-GB" altLang="en-US" sz="3200" dirty="0"/>
            </a:br>
            <a:endParaRPr lang="en-GB" altLang="en-US" sz="3200" dirty="0"/>
          </a:p>
        </p:txBody>
      </p:sp>
      <p:sp>
        <p:nvSpPr>
          <p:cNvPr id="2" name="Content Placeholder 1">
            <a:extLst>
              <a:ext uri="{FF2B5EF4-FFF2-40B4-BE49-F238E27FC236}">
                <a16:creationId xmlns:a16="http://schemas.microsoft.com/office/drawing/2014/main" id="{207E7D09-220C-984E-8827-51AEE3B80DAD}"/>
              </a:ext>
            </a:extLst>
          </p:cNvPr>
          <p:cNvSpPr>
            <a:spLocks noGrp="1"/>
          </p:cNvSpPr>
          <p:nvPr>
            <p:ph idx="1"/>
          </p:nvPr>
        </p:nvSpPr>
        <p:spPr/>
        <p:txBody>
          <a:bodyPr/>
          <a:lstStyle/>
          <a:p>
            <a:pPr marL="0" indent="0">
              <a:buNone/>
            </a:pPr>
            <a:r>
              <a:rPr lang="en-US" sz="2400" dirty="0">
                <a:latin typeface="Calibri" panose="020F0502020204030204" pitchFamily="34" charset="0"/>
                <a:cs typeface="Calibri" panose="020F0502020204030204" pitchFamily="34" charset="0"/>
              </a:rPr>
              <a:t>Discuss one of the case examples on the following slide.</a:t>
            </a:r>
          </a:p>
          <a:p>
            <a:pPr marL="0" indent="0">
              <a:buNone/>
            </a:pPr>
            <a:endParaRPr lang="en-US" sz="2400" dirty="0">
              <a:latin typeface="Calibri" panose="020F0502020204030204" pitchFamily="34" charset="0"/>
              <a:cs typeface="Calibri" panose="020F0502020204030204" pitchFamily="34" charset="0"/>
            </a:endParaRPr>
          </a:p>
          <a:p>
            <a:pPr>
              <a:buClr>
                <a:srgbClr val="0070C0"/>
              </a:buClr>
            </a:pPr>
            <a:r>
              <a:rPr lang="en-US" sz="2400" dirty="0">
                <a:latin typeface="Calibri" panose="020F0502020204030204" pitchFamily="34" charset="0"/>
                <a:cs typeface="Calibri" panose="020F0502020204030204" pitchFamily="34" charset="0"/>
              </a:rPr>
              <a:t>What does this child expect from adults?</a:t>
            </a:r>
          </a:p>
          <a:p>
            <a:pPr>
              <a:buClr>
                <a:srgbClr val="0070C0"/>
              </a:buClr>
            </a:pPr>
            <a:r>
              <a:rPr lang="en-US" sz="2400" dirty="0">
                <a:latin typeface="Calibri" panose="020F0502020204030204" pitchFamily="34" charset="0"/>
                <a:cs typeface="Calibri" panose="020F0502020204030204" pitchFamily="34" charset="0"/>
              </a:rPr>
              <a:t>How might caregivers show this child that they are available and help them to build trust?</a:t>
            </a:r>
          </a:p>
          <a:p>
            <a:pPr>
              <a:buClr>
                <a:srgbClr val="0070C0"/>
              </a:buClr>
            </a:pPr>
            <a:r>
              <a:rPr lang="en-US" sz="2400" dirty="0">
                <a:latin typeface="Calibri" panose="020F0502020204030204" pitchFamily="34" charset="0"/>
                <a:cs typeface="Calibri" panose="020F0502020204030204" pitchFamily="34" charset="0"/>
              </a:rPr>
              <a:t>What might we look for as signs of progress?</a:t>
            </a:r>
          </a:p>
          <a:p>
            <a:pPr>
              <a:buClr>
                <a:srgbClr val="0070C0"/>
              </a:buClr>
            </a:pPr>
            <a:endParaRPr lang="en-US" sz="2400" dirty="0">
              <a:latin typeface="Calibri" panose="020F0502020204030204" pitchFamily="34" charset="0"/>
              <a:cs typeface="Calibri" panose="020F0502020204030204" pitchFamily="34" charset="0"/>
            </a:endParaRPr>
          </a:p>
          <a:p>
            <a:pPr>
              <a:buClr>
                <a:srgbClr val="0070C0"/>
              </a:buClr>
            </a:pPr>
            <a:endParaRPr lang="en-US" sz="2400" dirty="0"/>
          </a:p>
        </p:txBody>
      </p:sp>
      <p:pic>
        <p:nvPicPr>
          <p:cNvPr id="24580" name="Content Placeholder 3">
            <a:extLst>
              <a:ext uri="{FF2B5EF4-FFF2-40B4-BE49-F238E27FC236}">
                <a16:creationId xmlns:a16="http://schemas.microsoft.com/office/drawing/2014/main" id="{2B6966A6-F64C-59A8-975B-3E95B94594B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Line 6">
            <a:extLst>
              <a:ext uri="{FF2B5EF4-FFF2-40B4-BE49-F238E27FC236}">
                <a16:creationId xmlns:a16="http://schemas.microsoft.com/office/drawing/2014/main" id="{DBF55C71-697A-E8F6-8215-EB22F7E41DD7}"/>
              </a:ext>
            </a:extLst>
          </p:cNvPr>
          <p:cNvSpPr>
            <a:spLocks noChangeShapeType="1"/>
          </p:cNvSpPr>
          <p:nvPr/>
        </p:nvSpPr>
        <p:spPr bwMode="auto">
          <a:xfrm>
            <a:off x="0" y="1417638"/>
            <a:ext cx="9144000" cy="0"/>
          </a:xfrm>
          <a:prstGeom prst="line">
            <a:avLst/>
          </a:prstGeom>
          <a:noFill/>
          <a:ln w="15875">
            <a:solidFill>
              <a:srgbClr val="3366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Arial" charset="0"/>
              <a:ea typeface="Arial" charset="0"/>
              <a:cs typeface="Arial" charset="0"/>
            </a:endParaRPr>
          </a:p>
        </p:txBody>
      </p:sp>
    </p:spTree>
    <p:extLst>
      <p:ext uri="{BB962C8B-B14F-4D97-AF65-F5344CB8AC3E}">
        <p14:creationId xmlns:p14="http://schemas.microsoft.com/office/powerpoint/2010/main" val="329359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52872-5C1F-3FBE-CA2C-6E3BADB5C75F}"/>
            </a:ext>
          </a:extLst>
        </p:cNvPr>
        <p:cNvGrpSpPr/>
        <p:nvPr/>
      </p:nvGrpSpPr>
      <p:grpSpPr>
        <a:xfrm>
          <a:off x="0" y="0"/>
          <a:ext cx="0" cy="0"/>
          <a:chOff x="0" y="0"/>
          <a:chExt cx="0" cy="0"/>
        </a:xfrm>
      </p:grpSpPr>
      <p:sp>
        <p:nvSpPr>
          <p:cNvPr id="24578" name="Title 1">
            <a:extLst>
              <a:ext uri="{FF2B5EF4-FFF2-40B4-BE49-F238E27FC236}">
                <a16:creationId xmlns:a16="http://schemas.microsoft.com/office/drawing/2014/main" id="{AFC32F99-9D1B-0213-2478-B6E5FC3E4D78}"/>
              </a:ext>
            </a:extLst>
          </p:cNvPr>
          <p:cNvSpPr>
            <a:spLocks noGrp="1"/>
          </p:cNvSpPr>
          <p:nvPr>
            <p:ph type="title"/>
          </p:nvPr>
        </p:nvSpPr>
        <p:spPr bwMode="auto">
          <a:xfrm>
            <a:off x="100584" y="0"/>
            <a:ext cx="8814122" cy="119675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sz="2000" b="0" dirty="0">
                <a:solidFill>
                  <a:srgbClr val="0070C0"/>
                </a:solidFill>
                <a:latin typeface="Calibri" panose="020F0502020204030204" pitchFamily="34" charset="0"/>
                <a:cs typeface="Calibri" panose="020F0502020204030204" pitchFamily="34" charset="0"/>
              </a:rPr>
              <a:t> </a:t>
            </a:r>
            <a:r>
              <a:rPr lang="en-US" sz="2400" b="0" dirty="0">
                <a:solidFill>
                  <a:srgbClr val="0070C0"/>
                </a:solidFill>
                <a:latin typeface="Calibri" panose="020F0502020204030204" pitchFamily="34" charset="0"/>
                <a:cs typeface="Calibri" panose="020F0502020204030204" pitchFamily="34" charset="0"/>
              </a:rPr>
              <a:t>EXERCISE 3  </a:t>
            </a:r>
            <a:r>
              <a:rPr lang="en-US" sz="2400" b="0" dirty="0">
                <a:solidFill>
                  <a:schemeClr val="tx1"/>
                </a:solidFill>
                <a:latin typeface="Calibri" panose="020F0502020204030204" pitchFamily="34" charset="0"/>
                <a:cs typeface="Calibri" panose="020F0502020204030204" pitchFamily="34" charset="0"/>
              </a:rPr>
              <a:t>What does this child expect from adults? How might current caregivers show this child that they are available and help them to build trust?  What might we look for as signs of progress?</a:t>
            </a:r>
            <a:br>
              <a:rPr lang="en-US" sz="2400" b="0" dirty="0">
                <a:latin typeface="Calibri" panose="020F0502020204030204" pitchFamily="34" charset="0"/>
                <a:cs typeface="Calibri" panose="020F0502020204030204" pitchFamily="34" charset="0"/>
              </a:rPr>
            </a:br>
            <a:br>
              <a:rPr lang="en-US" sz="3200" dirty="0">
                <a:latin typeface="Calibri" panose="020F0502020204030204" pitchFamily="34" charset="0"/>
                <a:cs typeface="Calibri" panose="020F0502020204030204" pitchFamily="34" charset="0"/>
              </a:rPr>
            </a:br>
            <a:br>
              <a:rPr lang="en-GB" altLang="en-US" sz="3200" dirty="0"/>
            </a:br>
            <a:endParaRPr lang="en-GB" altLang="en-US" sz="3200" dirty="0"/>
          </a:p>
        </p:txBody>
      </p:sp>
      <p:sp>
        <p:nvSpPr>
          <p:cNvPr id="24579" name="Content Placeholder 2">
            <a:extLst>
              <a:ext uri="{FF2B5EF4-FFF2-40B4-BE49-F238E27FC236}">
                <a16:creationId xmlns:a16="http://schemas.microsoft.com/office/drawing/2014/main" id="{BB15E5FE-C578-5791-B960-A32D16FFB6A9}"/>
              </a:ext>
            </a:extLst>
          </p:cNvPr>
          <p:cNvSpPr>
            <a:spLocks noGrp="1"/>
          </p:cNvSpPr>
          <p:nvPr>
            <p:ph sz="half" idx="1"/>
          </p:nvPr>
        </p:nvSpPr>
        <p:spPr>
          <a:xfrm>
            <a:off x="100584" y="1340768"/>
            <a:ext cx="4255393" cy="4742532"/>
          </a:xfrm>
        </p:spPr>
        <p:txBody>
          <a:bodyPr/>
          <a:lstStyle/>
          <a:p>
            <a:pPr marL="0" indent="0">
              <a:spcBef>
                <a:spcPts val="0"/>
              </a:spcBef>
              <a:buClr>
                <a:srgbClr val="336699"/>
              </a:buClr>
              <a:buNone/>
            </a:pPr>
            <a:r>
              <a:rPr lang="en-US" altLang="en-US" sz="2400" dirty="0">
                <a:solidFill>
                  <a:srgbClr val="0070C0"/>
                </a:solidFill>
                <a:latin typeface="Calibri" panose="020F0502020204030204" pitchFamily="34" charset="0"/>
                <a:cs typeface="Calibri" panose="020F0502020204030204" pitchFamily="34" charset="0"/>
              </a:rPr>
              <a:t>Jamie (9 months) </a:t>
            </a:r>
          </a:p>
          <a:p>
            <a:pPr marL="0" indent="0">
              <a:spcBef>
                <a:spcPts val="0"/>
              </a:spcBef>
              <a:buClr>
                <a:srgbClr val="336699"/>
              </a:buClr>
              <a:buNone/>
            </a:pPr>
            <a:r>
              <a:rPr lang="en-US" altLang="en-US" sz="2000" b="1" dirty="0">
                <a:latin typeface="Calibri" panose="020F0502020204030204" pitchFamily="34" charset="0"/>
                <a:cs typeface="Calibri" panose="020F0502020204030204" pitchFamily="34" charset="0"/>
              </a:rPr>
              <a:t>Early life</a:t>
            </a:r>
            <a:r>
              <a:rPr lang="en-US" altLang="en-US" sz="2000" dirty="0">
                <a:latin typeface="Calibri" panose="020F0502020204030204" pitchFamily="34" charset="0"/>
                <a:cs typeface="Calibri" panose="020F0502020204030204" pitchFamily="34" charset="0"/>
              </a:rPr>
              <a:t>:  Parents misused drugs; domestic violence; multiple caregivers </a:t>
            </a:r>
          </a:p>
          <a:p>
            <a:pPr marL="0" indent="0">
              <a:spcBef>
                <a:spcPts val="0"/>
              </a:spcBef>
              <a:buClr>
                <a:srgbClr val="336699"/>
              </a:buClr>
              <a:buNone/>
            </a:pPr>
            <a:r>
              <a:rPr lang="en-US" altLang="en-US" sz="2000" b="1" dirty="0">
                <a:latin typeface="Calibri" panose="020F0502020204030204" pitchFamily="34" charset="0"/>
                <a:cs typeface="Calibri" panose="020F0502020204030204" pitchFamily="34" charset="0"/>
              </a:rPr>
              <a:t>Current difficulties</a:t>
            </a:r>
            <a:r>
              <a:rPr lang="en-US" altLang="en-US" sz="2000" dirty="0">
                <a:latin typeface="Calibri" panose="020F0502020204030204" pitchFamily="34" charset="0"/>
                <a:cs typeface="Calibri" panose="020F0502020204030204" pitchFamily="34" charset="0"/>
              </a:rPr>
              <a:t>: Cries almost constantly; fretful when held and fed; rejects affection </a:t>
            </a:r>
          </a:p>
          <a:p>
            <a:pPr marL="0" indent="0">
              <a:spcBef>
                <a:spcPts val="0"/>
              </a:spcBef>
              <a:buClr>
                <a:srgbClr val="336699"/>
              </a:buClr>
              <a:buNone/>
            </a:pPr>
            <a:endParaRPr lang="en-US" altLang="en-US" sz="2000" dirty="0">
              <a:latin typeface="Calibri" panose="020F0502020204030204" pitchFamily="34" charset="0"/>
              <a:cs typeface="Calibri" panose="020F0502020204030204" pitchFamily="34" charset="0"/>
            </a:endParaRPr>
          </a:p>
          <a:p>
            <a:pPr marL="0" indent="0">
              <a:spcBef>
                <a:spcPts val="0"/>
              </a:spcBef>
              <a:buClr>
                <a:srgbClr val="336699"/>
              </a:buClr>
              <a:buNone/>
            </a:pPr>
            <a:r>
              <a:rPr lang="en-US" altLang="en-US" sz="2400" dirty="0">
                <a:solidFill>
                  <a:srgbClr val="0070C0"/>
                </a:solidFill>
                <a:latin typeface="Calibri" panose="020F0502020204030204" pitchFamily="34" charset="0"/>
                <a:cs typeface="Calibri" panose="020F0502020204030204" pitchFamily="34" charset="0"/>
              </a:rPr>
              <a:t>Seb (3)</a:t>
            </a:r>
          </a:p>
          <a:p>
            <a:pPr marL="0" indent="0">
              <a:spcBef>
                <a:spcPts val="0"/>
              </a:spcBef>
              <a:buClr>
                <a:srgbClr val="336699"/>
              </a:buClr>
              <a:buNone/>
            </a:pPr>
            <a:r>
              <a:rPr lang="en-US" altLang="en-US" sz="2000" b="1" dirty="0">
                <a:latin typeface="Calibri" panose="020F0502020204030204" pitchFamily="34" charset="0"/>
                <a:cs typeface="Calibri" panose="020F0502020204030204" pitchFamily="34" charset="0"/>
              </a:rPr>
              <a:t>Early life</a:t>
            </a:r>
            <a:r>
              <a:rPr lang="en-US" altLang="en-US" sz="2000" dirty="0">
                <a:latin typeface="Calibri" panose="020F0502020204030204" pitchFamily="34" charset="0"/>
                <a:cs typeface="Calibri" panose="020F0502020204030204" pitchFamily="34" charset="0"/>
              </a:rPr>
              <a:t>: Parents had mental health problems; believed food was poisoned; </a:t>
            </a:r>
          </a:p>
          <a:p>
            <a:pPr marL="0" indent="0">
              <a:spcBef>
                <a:spcPts val="0"/>
              </a:spcBef>
              <a:buClr>
                <a:srgbClr val="336699"/>
              </a:buClr>
              <a:buNone/>
            </a:pPr>
            <a:r>
              <a:rPr lang="en-US" altLang="en-US" sz="2000" dirty="0">
                <a:latin typeface="Calibri" panose="020F0502020204030204" pitchFamily="34" charset="0"/>
                <a:cs typeface="Calibri" panose="020F0502020204030204" pitchFamily="34" charset="0"/>
              </a:rPr>
              <a:t>provided a lot of physical affection </a:t>
            </a:r>
          </a:p>
          <a:p>
            <a:pPr marL="0" indent="0">
              <a:spcBef>
                <a:spcPts val="0"/>
              </a:spcBef>
              <a:buClr>
                <a:srgbClr val="336699"/>
              </a:buClr>
              <a:buNone/>
            </a:pPr>
            <a:r>
              <a:rPr lang="en-US" altLang="en-US" sz="2000" b="1" dirty="0">
                <a:latin typeface="Calibri" panose="020F0502020204030204" pitchFamily="34" charset="0"/>
                <a:cs typeface="Calibri" panose="020F0502020204030204" pitchFamily="34" charset="0"/>
              </a:rPr>
              <a:t>Current difficulties</a:t>
            </a:r>
            <a:r>
              <a:rPr lang="en-US" altLang="en-US" sz="2000" dirty="0">
                <a:latin typeface="Calibri" panose="020F0502020204030204" pitchFamily="34" charset="0"/>
                <a:cs typeface="Calibri" panose="020F0502020204030204" pitchFamily="34" charset="0"/>
              </a:rPr>
              <a:t>: Cannot settle to play or activities; won’t sit at the table for meals, runs around </a:t>
            </a:r>
          </a:p>
          <a:p>
            <a:pPr marL="0" indent="0">
              <a:spcBef>
                <a:spcPts val="0"/>
              </a:spcBef>
              <a:buClr>
                <a:srgbClr val="336699"/>
              </a:buClr>
              <a:buNone/>
            </a:pPr>
            <a:endParaRPr lang="en-US" altLang="en-US" sz="2000" dirty="0">
              <a:solidFill>
                <a:srgbClr val="0070C0"/>
              </a:solidFill>
              <a:latin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9046BDC-8AA3-7796-C7BF-A08908DF52D8}"/>
              </a:ext>
            </a:extLst>
          </p:cNvPr>
          <p:cNvSpPr>
            <a:spLocks noGrp="1"/>
          </p:cNvSpPr>
          <p:nvPr>
            <p:ph sz="half" idx="2"/>
          </p:nvPr>
        </p:nvSpPr>
        <p:spPr>
          <a:xfrm>
            <a:off x="4355978" y="1255490"/>
            <a:ext cx="4558728" cy="4827810"/>
          </a:xfrm>
        </p:spPr>
        <p:txBody>
          <a:bodyPr/>
          <a:lstStyle/>
          <a:p>
            <a:pPr marL="0" indent="0">
              <a:buNone/>
            </a:pPr>
            <a:r>
              <a:rPr lang="en-US" sz="2400" dirty="0">
                <a:solidFill>
                  <a:srgbClr val="0070C0"/>
                </a:solidFill>
                <a:latin typeface="Calibri" panose="020F0502020204030204" pitchFamily="34" charset="0"/>
                <a:cs typeface="Calibri" panose="020F0502020204030204" pitchFamily="34" charset="0"/>
              </a:rPr>
              <a:t>Emily (7) </a:t>
            </a:r>
          </a:p>
          <a:p>
            <a:pPr marL="0" indent="0">
              <a:spcBef>
                <a:spcPts val="0"/>
              </a:spcBef>
              <a:buClr>
                <a:srgbClr val="336699"/>
              </a:buClr>
              <a:buNone/>
            </a:pPr>
            <a:r>
              <a:rPr lang="en-US" altLang="en-US" sz="2000" b="1" dirty="0">
                <a:latin typeface="Calibri" panose="020F0502020204030204" pitchFamily="34" charset="0"/>
                <a:cs typeface="Calibri" panose="020F0502020204030204" pitchFamily="34" charset="0"/>
              </a:rPr>
              <a:t>Early life</a:t>
            </a:r>
            <a:r>
              <a:rPr lang="en-US" altLang="en-US" sz="2000" dirty="0">
                <a:latin typeface="Calibri" panose="020F0502020204030204" pitchFamily="34" charset="0"/>
                <a:cs typeface="Calibri" panose="020F0502020204030204" pitchFamily="34" charset="0"/>
              </a:rPr>
              <a:t>: Single mother severely depressed; cared for her mother and younger sister; stole food from shop</a:t>
            </a:r>
          </a:p>
          <a:p>
            <a:pPr marL="0" indent="0">
              <a:spcBef>
                <a:spcPts val="0"/>
              </a:spcBef>
              <a:buClr>
                <a:srgbClr val="336699"/>
              </a:buClr>
              <a:buNone/>
            </a:pPr>
            <a:r>
              <a:rPr lang="en-US" altLang="en-US" sz="2000" b="1" dirty="0">
                <a:latin typeface="Calibri" panose="020F0502020204030204" pitchFamily="34" charset="0"/>
                <a:cs typeface="Calibri" panose="020F0502020204030204" pitchFamily="34" charset="0"/>
              </a:rPr>
              <a:t>Current difficulties</a:t>
            </a:r>
            <a:r>
              <a:rPr lang="en-US" altLang="en-US" sz="2000" dirty="0">
                <a:latin typeface="Calibri" panose="020F0502020204030204" pitchFamily="34" charset="0"/>
                <a:cs typeface="Calibri" panose="020F0502020204030204" pitchFamily="34" charset="0"/>
              </a:rPr>
              <a:t>: behaves like older child; self-reliant, doesn’t seem to want carers to get close; takes herself to bed </a:t>
            </a:r>
          </a:p>
          <a:p>
            <a:pPr marL="0" indent="0">
              <a:spcBef>
                <a:spcPts val="0"/>
              </a:spcBef>
              <a:buClr>
                <a:srgbClr val="336699"/>
              </a:buClr>
              <a:buNone/>
            </a:pPr>
            <a:endParaRPr lang="en-US" sz="2400" dirty="0">
              <a:solidFill>
                <a:srgbClr val="0070C0"/>
              </a:solidFill>
              <a:latin typeface="Calibri" panose="020F0502020204030204" pitchFamily="34" charset="0"/>
              <a:cs typeface="Calibri" panose="020F0502020204030204" pitchFamily="34" charset="0"/>
            </a:endParaRPr>
          </a:p>
          <a:p>
            <a:pPr marL="0" indent="0">
              <a:spcBef>
                <a:spcPts val="0"/>
              </a:spcBef>
              <a:buClr>
                <a:srgbClr val="336699"/>
              </a:buClr>
              <a:buNone/>
            </a:pPr>
            <a:r>
              <a:rPr lang="en-US" sz="2400" dirty="0">
                <a:solidFill>
                  <a:srgbClr val="0070C0"/>
                </a:solidFill>
                <a:latin typeface="Calibri" panose="020F0502020204030204" pitchFamily="34" charset="0"/>
                <a:cs typeface="Calibri" panose="020F0502020204030204" pitchFamily="34" charset="0"/>
              </a:rPr>
              <a:t>Marcia (14)</a:t>
            </a:r>
          </a:p>
          <a:p>
            <a:pPr marL="0" indent="0">
              <a:spcBef>
                <a:spcPts val="0"/>
              </a:spcBef>
              <a:buClr>
                <a:srgbClr val="336699"/>
              </a:buClr>
              <a:buNone/>
            </a:pPr>
            <a:r>
              <a:rPr lang="en-US" altLang="en-US" sz="2000" b="1" dirty="0">
                <a:latin typeface="Calibri" panose="020F0502020204030204" pitchFamily="34" charset="0"/>
                <a:cs typeface="Calibri" panose="020F0502020204030204" pitchFamily="34" charset="0"/>
              </a:rPr>
              <a:t>Early life</a:t>
            </a:r>
            <a:r>
              <a:rPr lang="en-US" altLang="en-US" sz="2000" dirty="0">
                <a:latin typeface="Calibri" panose="020F0502020204030204" pitchFamily="34" charset="0"/>
                <a:cs typeface="Calibri" panose="020F0502020204030204" pitchFamily="34" charset="0"/>
              </a:rPr>
              <a:t>: Mother died, was severely neglected by Aunt; socially isolated.</a:t>
            </a:r>
          </a:p>
          <a:p>
            <a:pPr marL="0" indent="0">
              <a:spcBef>
                <a:spcPts val="0"/>
              </a:spcBef>
              <a:buClr>
                <a:srgbClr val="336699"/>
              </a:buClr>
              <a:buNone/>
            </a:pPr>
            <a:r>
              <a:rPr lang="en-US" altLang="en-US" sz="2000" b="1" dirty="0">
                <a:latin typeface="Calibri" panose="020F0502020204030204" pitchFamily="34" charset="0"/>
                <a:cs typeface="Calibri" panose="020F0502020204030204" pitchFamily="34" charset="0"/>
              </a:rPr>
              <a:t>Current difficulties</a:t>
            </a:r>
            <a:r>
              <a:rPr lang="en-US" altLang="en-US" sz="2000" dirty="0">
                <a:latin typeface="Calibri" panose="020F0502020204030204" pitchFamily="34" charset="0"/>
                <a:cs typeface="Calibri" panose="020F0502020204030204" pitchFamily="34" charset="0"/>
              </a:rPr>
              <a:t>: Fearful of new situations; low self-esteem; has panic attacks at school- only feels safe in foster home</a:t>
            </a:r>
          </a:p>
          <a:p>
            <a:pPr marL="0" indent="0">
              <a:buNone/>
            </a:pPr>
            <a:endParaRPr lang="en-US" sz="2400" dirty="0">
              <a:solidFill>
                <a:srgbClr val="0070C0"/>
              </a:solidFill>
            </a:endParaRPr>
          </a:p>
        </p:txBody>
      </p:sp>
      <p:pic>
        <p:nvPicPr>
          <p:cNvPr id="24580" name="Content Placeholder 3">
            <a:extLst>
              <a:ext uri="{FF2B5EF4-FFF2-40B4-BE49-F238E27FC236}">
                <a16:creationId xmlns:a16="http://schemas.microsoft.com/office/drawing/2014/main" id="{2964E69D-BBE9-3ABA-BCDF-9651572BD43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97681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a:extLst>
              <a:ext uri="{FF2B5EF4-FFF2-40B4-BE49-F238E27FC236}">
                <a16:creationId xmlns:a16="http://schemas.microsoft.com/office/drawing/2014/main" id="{5C7E8FF5-BF20-C487-223D-F3A05ACBE62D}"/>
              </a:ext>
            </a:extLst>
          </p:cNvPr>
          <p:cNvSpPr>
            <a:spLocks noGrp="1"/>
          </p:cNvSpPr>
          <p:nvPr>
            <p:ph type="title"/>
          </p:nvPr>
        </p:nvSpPr>
        <p:spPr bwMode="auto">
          <a:xfrm>
            <a:off x="457200" y="274638"/>
            <a:ext cx="8291264"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200" b="0" dirty="0"/>
              <a:t>Availability: additional support needs for caregivers</a:t>
            </a:r>
            <a:endParaRPr lang="en-GB" altLang="en-US" sz="3200" b="0" dirty="0"/>
          </a:p>
        </p:txBody>
      </p:sp>
      <p:sp>
        <p:nvSpPr>
          <p:cNvPr id="3" name="Content Placeholder 2">
            <a:extLst>
              <a:ext uri="{FF2B5EF4-FFF2-40B4-BE49-F238E27FC236}">
                <a16:creationId xmlns:a16="http://schemas.microsoft.com/office/drawing/2014/main" id="{4BF52AC9-6077-B8D9-F64D-CF787D9EC873}"/>
              </a:ext>
            </a:extLst>
          </p:cNvPr>
          <p:cNvSpPr>
            <a:spLocks noGrp="1"/>
          </p:cNvSpPr>
          <p:nvPr>
            <p:ph sz="half" idx="1"/>
          </p:nvPr>
        </p:nvSpPr>
        <p:spPr>
          <a:xfrm>
            <a:off x="468313" y="1557338"/>
            <a:ext cx="8218487" cy="4525962"/>
          </a:xfrm>
        </p:spPr>
        <p:txBody>
          <a:bodyPr/>
          <a:lstStyle/>
          <a:p>
            <a:pPr marL="0" indent="0">
              <a:buFont typeface="Wingdings" pitchFamily="2" charset="2"/>
              <a:buNone/>
              <a:defRPr/>
            </a:pPr>
            <a:r>
              <a:rPr lang="en-US" sz="2400" b="1" dirty="0"/>
              <a:t>				</a:t>
            </a:r>
            <a:endParaRPr lang="en-GB" sz="2400" dirty="0"/>
          </a:p>
          <a:p>
            <a:pPr>
              <a:lnSpc>
                <a:spcPct val="150000"/>
              </a:lnSpc>
              <a:buClr>
                <a:srgbClr val="336699"/>
              </a:buClr>
              <a:defRPr/>
            </a:pPr>
            <a:r>
              <a:rPr lang="en-US" sz="2400" dirty="0"/>
              <a:t>Time and energy depleted by needy child</a:t>
            </a:r>
            <a:endParaRPr lang="en-GB" sz="2400" dirty="0"/>
          </a:p>
          <a:p>
            <a:pPr>
              <a:lnSpc>
                <a:spcPct val="150000"/>
              </a:lnSpc>
              <a:buClr>
                <a:srgbClr val="336699"/>
              </a:buClr>
              <a:defRPr/>
            </a:pPr>
            <a:r>
              <a:rPr lang="en-GB" sz="2400" dirty="0"/>
              <a:t>Child</a:t>
            </a:r>
            <a:r>
              <a:rPr lang="fr-FR" sz="2400" dirty="0"/>
              <a:t>’</a:t>
            </a:r>
            <a:r>
              <a:rPr lang="nl-NL" sz="2400" dirty="0"/>
              <a:t>s needs trigger difficult memories/feelings</a:t>
            </a:r>
            <a:endParaRPr lang="en-GB" sz="2400" dirty="0"/>
          </a:p>
          <a:p>
            <a:pPr>
              <a:lnSpc>
                <a:spcPct val="150000"/>
              </a:lnSpc>
              <a:buClr>
                <a:srgbClr val="336699"/>
              </a:buClr>
              <a:defRPr/>
            </a:pPr>
            <a:r>
              <a:rPr lang="en-US" sz="2400" dirty="0"/>
              <a:t>Child rejects availability</a:t>
            </a:r>
            <a:endParaRPr lang="en-GB" sz="2400" dirty="0"/>
          </a:p>
          <a:p>
            <a:pPr>
              <a:buClr>
                <a:srgbClr val="336699"/>
              </a:buClr>
              <a:buFont typeface="Arial" panose="020B0604020202020204" pitchFamily="34" charset="0"/>
              <a:buChar char="•"/>
              <a:defRPr/>
            </a:pPr>
            <a:endParaRPr lang="en-GB" sz="2400" dirty="0"/>
          </a:p>
        </p:txBody>
      </p:sp>
      <p:pic>
        <p:nvPicPr>
          <p:cNvPr id="34820" name="Content Placeholder 3">
            <a:extLst>
              <a:ext uri="{FF2B5EF4-FFF2-40B4-BE49-F238E27FC236}">
                <a16:creationId xmlns:a16="http://schemas.microsoft.com/office/drawing/2014/main" id="{2E8E74B4-DBAB-ADC7-4FDF-08466C3F330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a:extLst>
              <a:ext uri="{FF2B5EF4-FFF2-40B4-BE49-F238E27FC236}">
                <a16:creationId xmlns:a16="http://schemas.microsoft.com/office/drawing/2014/main" id="{078100E9-FF95-99BE-E3D8-6CCA66B7823C}"/>
              </a:ext>
            </a:extLst>
          </p:cNvPr>
          <p:cNvSpPr>
            <a:spLocks noGrp="1"/>
          </p:cNvSpPr>
          <p:nvPr>
            <p:ph type="title"/>
          </p:nvPr>
        </p:nvSpPr>
        <p:spPr bwMode="auto">
          <a:xfrm>
            <a:off x="385762" y="166687"/>
            <a:ext cx="8229600" cy="10302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r>
              <a:rPr lang="en-US" altLang="en-US" sz="3200" b="0" dirty="0"/>
              <a:t>EXERCISE 4 </a:t>
            </a:r>
            <a:br>
              <a:rPr lang="en-US" altLang="en-US" sz="3200" b="0" dirty="0"/>
            </a:br>
            <a:r>
              <a:rPr lang="en-US" altLang="en-US" sz="3200" b="0" dirty="0"/>
              <a:t>Supporting availability to build trust</a:t>
            </a:r>
            <a:br>
              <a:rPr lang="en-GB" altLang="en-US" sz="3200" dirty="0"/>
            </a:br>
            <a:r>
              <a:rPr lang="en-GB" altLang="en-US" sz="3200" dirty="0"/>
              <a:t>		</a:t>
            </a:r>
          </a:p>
        </p:txBody>
      </p:sp>
      <p:sp>
        <p:nvSpPr>
          <p:cNvPr id="35843" name="Content Placeholder 2">
            <a:extLst>
              <a:ext uri="{FF2B5EF4-FFF2-40B4-BE49-F238E27FC236}">
                <a16:creationId xmlns:a16="http://schemas.microsoft.com/office/drawing/2014/main" id="{EAE287BD-FD14-B366-4A40-025A10579356}"/>
              </a:ext>
            </a:extLst>
          </p:cNvPr>
          <p:cNvSpPr>
            <a:spLocks noGrp="1" noChangeArrowheads="1"/>
          </p:cNvSpPr>
          <p:nvPr>
            <p:ph sz="half" idx="1"/>
          </p:nvPr>
        </p:nvSpPr>
        <p:spPr>
          <a:xfrm>
            <a:off x="179387" y="1406525"/>
            <a:ext cx="8785225" cy="4525963"/>
          </a:xfrm>
        </p:spPr>
        <p:txBody>
          <a:bodyPr/>
          <a:lstStyle/>
          <a:p>
            <a:pPr marL="0" indent="0">
              <a:spcBef>
                <a:spcPts val="600"/>
              </a:spcBef>
              <a:spcAft>
                <a:spcPts val="600"/>
              </a:spcAft>
              <a:buClr>
                <a:srgbClr val="336699"/>
              </a:buClr>
              <a:buNone/>
            </a:pPr>
            <a:r>
              <a:rPr lang="en-US" altLang="en-US" sz="2400" dirty="0">
                <a:latin typeface="Calibri" panose="020F0502020204030204" pitchFamily="34" charset="0"/>
                <a:cs typeface="Calibri" panose="020F0502020204030204" pitchFamily="34" charset="0"/>
              </a:rPr>
              <a:t>What might a supervising or child’s social worker say and do to help Ann and Steve to be available/build Ellie</a:t>
            </a:r>
            <a:r>
              <a:rPr lang="fr-FR" altLang="en-US" sz="2400" dirty="0">
                <a:latin typeface="Calibri" panose="020F0502020204030204" pitchFamily="34" charset="0"/>
                <a:cs typeface="Calibri" panose="020F0502020204030204" pitchFamily="34" charset="0"/>
              </a:rPr>
              <a:t>’</a:t>
            </a:r>
            <a:r>
              <a:rPr lang="en-GB" altLang="en-US" sz="2400" dirty="0">
                <a:latin typeface="Calibri" panose="020F0502020204030204" pitchFamily="34" charset="0"/>
                <a:cs typeface="Calibri" panose="020F0502020204030204" pitchFamily="34" charset="0"/>
              </a:rPr>
              <a:t>s trust? </a:t>
            </a:r>
          </a:p>
          <a:p>
            <a:pPr>
              <a:spcBef>
                <a:spcPts val="600"/>
              </a:spcBef>
              <a:spcAft>
                <a:spcPts val="600"/>
              </a:spcAft>
              <a:buClr>
                <a:srgbClr val="336699"/>
              </a:buClr>
            </a:pPr>
            <a:r>
              <a:rPr lang="en-US" altLang="en-US" sz="2400" dirty="0">
                <a:latin typeface="Calibri" panose="020F0502020204030204" pitchFamily="34" charset="0"/>
                <a:cs typeface="Calibri" panose="020F0502020204030204" pitchFamily="34" charset="0"/>
              </a:rPr>
              <a:t>Ann, foster carer, is feeling increasingly distant from Ellie (8).  Ellie seems suspicious of Ann.  She smiles in a </a:t>
            </a:r>
            <a:r>
              <a:rPr lang="en-GB" altLang="en-US" sz="2400" dirty="0">
                <a:latin typeface="Calibri" panose="020F0502020204030204" pitchFamily="34" charset="0"/>
                <a:cs typeface="Calibri" panose="020F0502020204030204" pitchFamily="34" charset="0"/>
              </a:rPr>
              <a:t>‘</a:t>
            </a:r>
            <a:r>
              <a:rPr lang="da-DK" altLang="en-US" sz="2400" dirty="0">
                <a:latin typeface="Calibri" panose="020F0502020204030204" pitchFamily="34" charset="0"/>
                <a:cs typeface="Calibri" panose="020F0502020204030204" pitchFamily="34" charset="0"/>
              </a:rPr>
              <a:t>false’ </a:t>
            </a:r>
            <a:r>
              <a:rPr lang="en-US" altLang="en-US" sz="2400" dirty="0">
                <a:latin typeface="Calibri" panose="020F0502020204030204" pitchFamily="34" charset="0"/>
                <a:cs typeface="Calibri" panose="020F0502020204030204" pitchFamily="34" charset="0"/>
              </a:rPr>
              <a:t>way and frequently lies to Ann.   She rejects cuddles from Ann, but wants them from Steve, her foster father.</a:t>
            </a:r>
            <a:endParaRPr lang="en-GB" altLang="en-US" sz="2400" dirty="0">
              <a:latin typeface="Calibri" panose="020F0502020204030204" pitchFamily="34" charset="0"/>
              <a:cs typeface="Calibri" panose="020F0502020204030204" pitchFamily="34" charset="0"/>
            </a:endParaRPr>
          </a:p>
          <a:p>
            <a:pPr>
              <a:spcBef>
                <a:spcPts val="600"/>
              </a:spcBef>
              <a:spcAft>
                <a:spcPts val="600"/>
              </a:spcAft>
              <a:buClr>
                <a:srgbClr val="336699"/>
              </a:buClr>
            </a:pPr>
            <a:r>
              <a:rPr lang="en-US" altLang="en-US" sz="2400" dirty="0">
                <a:latin typeface="Calibri" panose="020F0502020204030204" pitchFamily="34" charset="0"/>
                <a:cs typeface="Calibri" panose="020F0502020204030204" pitchFamily="34" charset="0"/>
              </a:rPr>
              <a:t>Ann feels that Ellie </a:t>
            </a:r>
            <a:r>
              <a:rPr lang="en-US" altLang="en-US" sz="2400" dirty="0" err="1">
                <a:latin typeface="Calibri" panose="020F0502020204030204" pitchFamily="34" charset="0"/>
                <a:cs typeface="Calibri" panose="020F0502020204030204" pitchFamily="34" charset="0"/>
              </a:rPr>
              <a:t>doesn</a:t>
            </a:r>
            <a:r>
              <a:rPr lang="fr-FR" altLang="en-US" sz="2400" dirty="0">
                <a:latin typeface="Calibri" panose="020F0502020204030204" pitchFamily="34" charset="0"/>
                <a:cs typeface="Calibri" panose="020F0502020204030204" pitchFamily="34" charset="0"/>
              </a:rPr>
              <a:t>’</a:t>
            </a:r>
            <a:r>
              <a:rPr lang="en-US" altLang="en-US" sz="2400" dirty="0">
                <a:latin typeface="Calibri" panose="020F0502020204030204" pitchFamily="34" charset="0"/>
                <a:cs typeface="Calibri" panose="020F0502020204030204" pitchFamily="34" charset="0"/>
              </a:rPr>
              <a:t>t like her and that she might do better in another foster family.  Steve </a:t>
            </a:r>
            <a:r>
              <a:rPr lang="en-US" altLang="en-US" sz="2400" dirty="0" err="1">
                <a:latin typeface="Calibri" panose="020F0502020204030204" pitchFamily="34" charset="0"/>
                <a:cs typeface="Calibri" panose="020F0502020204030204" pitchFamily="34" charset="0"/>
              </a:rPr>
              <a:t>recognises</a:t>
            </a:r>
            <a:r>
              <a:rPr lang="en-US" altLang="en-US" sz="2400" dirty="0">
                <a:latin typeface="Calibri" panose="020F0502020204030204" pitchFamily="34" charset="0"/>
                <a:cs typeface="Calibri" panose="020F0502020204030204" pitchFamily="34" charset="0"/>
              </a:rPr>
              <a:t> the problems, but feels they should keep trying with Ellie.  Ann is allowing Ellie to spend more and more time in her bedroom or playing computer games as she feels stressed when Ellie is near her.</a:t>
            </a:r>
          </a:p>
          <a:p>
            <a:pPr>
              <a:spcBef>
                <a:spcPts val="600"/>
              </a:spcBef>
              <a:buClr>
                <a:srgbClr val="336699"/>
              </a:buClr>
            </a:pPr>
            <a:endParaRPr lang="en-GB" altLang="en-US" sz="2000" dirty="0">
              <a:latin typeface="Calibri" panose="020F0502020204030204" pitchFamily="34" charset="0"/>
              <a:cs typeface="Calibri" panose="020F0502020204030204" pitchFamily="34" charset="0"/>
            </a:endParaRPr>
          </a:p>
          <a:p>
            <a:endParaRPr lang="en-GB" altLang="en-US" sz="2400" dirty="0"/>
          </a:p>
        </p:txBody>
      </p:sp>
      <p:pic>
        <p:nvPicPr>
          <p:cNvPr id="35844" name="Content Placeholder 3">
            <a:extLst>
              <a:ext uri="{FF2B5EF4-FFF2-40B4-BE49-F238E27FC236}">
                <a16:creationId xmlns:a16="http://schemas.microsoft.com/office/drawing/2014/main" id="{661B6B4B-A9DA-4ECF-739B-E9FA0E75063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BDC4D-D071-E75D-2DCF-AFF38D7814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47BC84-C141-A6B6-F0E8-3260CEE0EC0D}"/>
              </a:ext>
            </a:extLst>
          </p:cNvPr>
          <p:cNvSpPr>
            <a:spLocks noGrp="1"/>
          </p:cNvSpPr>
          <p:nvPr>
            <p:ph type="title"/>
          </p:nvPr>
        </p:nvSpPr>
        <p:spPr>
          <a:xfrm>
            <a:off x="457200" y="1085850"/>
            <a:ext cx="8229600" cy="739588"/>
          </a:xfrm>
        </p:spPr>
        <p:txBody>
          <a:bodyPr/>
          <a:lstStyle/>
          <a:p>
            <a:pPr algn="ctr"/>
            <a:r>
              <a:rPr lang="en-GB" sz="2400" dirty="0"/>
              <a:t>Availability</a:t>
            </a:r>
          </a:p>
        </p:txBody>
      </p:sp>
      <p:pic>
        <p:nvPicPr>
          <p:cNvPr id="4" name="Content Placeholder 3">
            <a:extLst>
              <a:ext uri="{FF2B5EF4-FFF2-40B4-BE49-F238E27FC236}">
                <a16:creationId xmlns:a16="http://schemas.microsoft.com/office/drawing/2014/main" id="{F555D286-8897-8750-4C1E-A3343EAE51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9092" y="1963738"/>
            <a:ext cx="3465508" cy="2701276"/>
          </a:xfrm>
          <a:prstGeom prst="rect">
            <a:avLst/>
          </a:prstGeom>
        </p:spPr>
      </p:pic>
      <p:sp>
        <p:nvSpPr>
          <p:cNvPr id="5" name="Rounded Rectangle 4">
            <a:extLst>
              <a:ext uri="{FF2B5EF4-FFF2-40B4-BE49-F238E27FC236}">
                <a16:creationId xmlns:a16="http://schemas.microsoft.com/office/drawing/2014/main" id="{AC9A955A-8E8A-8C45-3995-2D5DEC2F97F7}"/>
              </a:ext>
            </a:extLst>
          </p:cNvPr>
          <p:cNvSpPr/>
          <p:nvPr/>
        </p:nvSpPr>
        <p:spPr>
          <a:xfrm>
            <a:off x="3915236" y="1795516"/>
            <a:ext cx="1313531" cy="657039"/>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r>
              <a:rPr lang="en-GB" sz="1200" b="1" dirty="0"/>
              <a:t>Child’s needs </a:t>
            </a:r>
            <a:br>
              <a:rPr lang="en-GB" sz="1200" b="1" dirty="0"/>
            </a:br>
            <a:r>
              <a:rPr lang="en-GB" sz="1200" b="1" dirty="0"/>
              <a:t>and behaviour</a:t>
            </a:r>
          </a:p>
        </p:txBody>
      </p:sp>
      <p:sp>
        <p:nvSpPr>
          <p:cNvPr id="6" name="Rounded Rectangle 5">
            <a:extLst>
              <a:ext uri="{FF2B5EF4-FFF2-40B4-BE49-F238E27FC236}">
                <a16:creationId xmlns:a16="http://schemas.microsoft.com/office/drawing/2014/main" id="{14F25C79-2BD6-C058-377C-943A00A90E43}"/>
              </a:ext>
            </a:extLst>
          </p:cNvPr>
          <p:cNvSpPr/>
          <p:nvPr/>
        </p:nvSpPr>
        <p:spPr>
          <a:xfrm>
            <a:off x="1733053" y="2742354"/>
            <a:ext cx="1732647" cy="1210429"/>
          </a:xfrm>
          <a:prstGeom prst="roundRect">
            <a:avLst/>
          </a:prstGeom>
          <a:solidFill>
            <a:srgbClr val="007DBA"/>
          </a:solidFill>
          <a:ln w="12700" cmpd="sng">
            <a:solidFill>
              <a:srgbClr val="297EC8"/>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t>I matter, I am safe</a:t>
            </a:r>
          </a:p>
          <a:p>
            <a:pPr algn="ctr">
              <a:spcAft>
                <a:spcPts val="600"/>
              </a:spcAft>
            </a:pPr>
            <a:r>
              <a:rPr lang="en-GB" sz="1200" b="1" dirty="0"/>
              <a:t>I can explore and return for help</a:t>
            </a:r>
          </a:p>
          <a:p>
            <a:pPr algn="ctr">
              <a:spcAft>
                <a:spcPts val="600"/>
              </a:spcAft>
            </a:pPr>
            <a:r>
              <a:rPr lang="en-GB" sz="1200" b="1" dirty="0"/>
              <a:t>Other people can </a:t>
            </a:r>
            <a:br>
              <a:rPr lang="en-GB" sz="1200" b="1" dirty="0"/>
            </a:br>
            <a:r>
              <a:rPr lang="en-GB" sz="1200" b="1" dirty="0"/>
              <a:t>be trusted</a:t>
            </a:r>
          </a:p>
        </p:txBody>
      </p:sp>
      <p:sp>
        <p:nvSpPr>
          <p:cNvPr id="7" name="Rounded Rectangle 6">
            <a:extLst>
              <a:ext uri="{FF2B5EF4-FFF2-40B4-BE49-F238E27FC236}">
                <a16:creationId xmlns:a16="http://schemas.microsoft.com/office/drawing/2014/main" id="{06B194C1-38F3-3584-7AED-E1D7D327B078}"/>
              </a:ext>
            </a:extLst>
          </p:cNvPr>
          <p:cNvSpPr/>
          <p:nvPr/>
        </p:nvSpPr>
        <p:spPr>
          <a:xfrm>
            <a:off x="5715001" y="2742354"/>
            <a:ext cx="1845605" cy="1210429"/>
          </a:xfrm>
          <a:prstGeom prst="roundRect">
            <a:avLst/>
          </a:prstGeom>
          <a:noFill/>
          <a:ln w="19050" cmpd="sng">
            <a:solidFill>
              <a:srgbClr val="007DBA"/>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solidFill>
                  <a:srgbClr val="007DBA"/>
                </a:solidFill>
              </a:rPr>
              <a:t>What does this child expect from adults?</a:t>
            </a:r>
          </a:p>
          <a:p>
            <a:pPr algn="ctr"/>
            <a:r>
              <a:rPr lang="en-GB" sz="1200" b="1" dirty="0">
                <a:solidFill>
                  <a:srgbClr val="007DBA"/>
                </a:solidFill>
              </a:rPr>
              <a:t>How can I show this child that I will not let them down?</a:t>
            </a:r>
          </a:p>
        </p:txBody>
      </p:sp>
      <p:sp>
        <p:nvSpPr>
          <p:cNvPr id="8" name="Rounded Rectangle 7">
            <a:extLst>
              <a:ext uri="{FF2B5EF4-FFF2-40B4-BE49-F238E27FC236}">
                <a16:creationId xmlns:a16="http://schemas.microsoft.com/office/drawing/2014/main" id="{93B73D69-9D61-375D-8A3A-5259367E0AC1}"/>
              </a:ext>
            </a:extLst>
          </p:cNvPr>
          <p:cNvSpPr/>
          <p:nvPr/>
        </p:nvSpPr>
        <p:spPr>
          <a:xfrm>
            <a:off x="3803454" y="4025537"/>
            <a:ext cx="1620602" cy="1128312"/>
          </a:xfrm>
          <a:prstGeom prst="roundRect">
            <a:avLst/>
          </a:prstGeom>
          <a:noFill/>
          <a:ln w="19050" cmpd="sng">
            <a:solidFill>
              <a:srgbClr val="007DBA"/>
            </a:solidFill>
          </a:ln>
          <a:effectLst/>
        </p:spPr>
        <p:style>
          <a:lnRef idx="1">
            <a:schemeClr val="accent1"/>
          </a:lnRef>
          <a:fillRef idx="3">
            <a:schemeClr val="accent1"/>
          </a:fillRef>
          <a:effectRef idx="2">
            <a:schemeClr val="accent1"/>
          </a:effectRef>
          <a:fontRef idx="minor">
            <a:schemeClr val="lt1"/>
          </a:fontRef>
        </p:style>
        <p:txBody>
          <a:bodyPr tIns="91440" bIns="91440" rtlCol="0" anchor="ctr"/>
          <a:lstStyle/>
          <a:p>
            <a:pPr algn="ctr">
              <a:spcAft>
                <a:spcPts val="600"/>
              </a:spcAft>
            </a:pPr>
            <a:r>
              <a:rPr lang="en-GB" sz="1200" b="1" dirty="0">
                <a:solidFill>
                  <a:srgbClr val="007DBA"/>
                </a:solidFill>
              </a:rPr>
              <a:t>Alert to child’s </a:t>
            </a:r>
            <a:br>
              <a:rPr lang="en-GB" sz="1200" b="1" dirty="0">
                <a:solidFill>
                  <a:srgbClr val="007DBA"/>
                </a:solidFill>
              </a:rPr>
            </a:br>
            <a:r>
              <a:rPr lang="en-GB" sz="1200" b="1" dirty="0">
                <a:solidFill>
                  <a:srgbClr val="007DBA"/>
                </a:solidFill>
              </a:rPr>
              <a:t>needs/signals</a:t>
            </a:r>
          </a:p>
          <a:p>
            <a:pPr algn="ctr">
              <a:spcAft>
                <a:spcPts val="600"/>
              </a:spcAft>
            </a:pPr>
            <a:r>
              <a:rPr lang="en-GB" sz="1200" b="1" dirty="0">
                <a:solidFill>
                  <a:srgbClr val="007DBA"/>
                </a:solidFill>
              </a:rPr>
              <a:t>Verbal and non-verbal messages of availability</a:t>
            </a:r>
          </a:p>
        </p:txBody>
      </p:sp>
      <p:sp>
        <p:nvSpPr>
          <p:cNvPr id="10" name="TextBox 9">
            <a:extLst>
              <a:ext uri="{FF2B5EF4-FFF2-40B4-BE49-F238E27FC236}">
                <a16:creationId xmlns:a16="http://schemas.microsoft.com/office/drawing/2014/main" id="{E8705A75-6E94-EB08-E3DF-B8A6C866A28F}"/>
              </a:ext>
            </a:extLst>
          </p:cNvPr>
          <p:cNvSpPr txBox="1"/>
          <p:nvPr/>
        </p:nvSpPr>
        <p:spPr>
          <a:xfrm>
            <a:off x="3436985" y="2939009"/>
            <a:ext cx="2270033" cy="707886"/>
          </a:xfrm>
          <a:prstGeom prst="rect">
            <a:avLst/>
          </a:prstGeom>
          <a:noFill/>
        </p:spPr>
        <p:txBody>
          <a:bodyPr wrap="square" rtlCol="0">
            <a:spAutoFit/>
          </a:bodyPr>
          <a:lstStyle/>
          <a:p>
            <a:pPr algn="ctr"/>
            <a:r>
              <a:rPr lang="en-GB" sz="2000" b="1" dirty="0">
                <a:solidFill>
                  <a:srgbClr val="0070C0"/>
                </a:solidFill>
              </a:rPr>
              <a:t>Helping the child to trust</a:t>
            </a:r>
          </a:p>
        </p:txBody>
      </p:sp>
      <p:sp>
        <p:nvSpPr>
          <p:cNvPr id="9" name="TextBox 8">
            <a:extLst>
              <a:ext uri="{FF2B5EF4-FFF2-40B4-BE49-F238E27FC236}">
                <a16:creationId xmlns:a16="http://schemas.microsoft.com/office/drawing/2014/main" id="{F427FE03-F056-F70F-569B-B71DB48D6CD0}"/>
              </a:ext>
            </a:extLst>
          </p:cNvPr>
          <p:cNvSpPr txBox="1"/>
          <p:nvPr/>
        </p:nvSpPr>
        <p:spPr>
          <a:xfrm>
            <a:off x="1733052" y="1921185"/>
            <a:ext cx="1359866" cy="738664"/>
          </a:xfrm>
          <a:prstGeom prst="rect">
            <a:avLst/>
          </a:prstGeom>
          <a:noFill/>
        </p:spPr>
        <p:txBody>
          <a:bodyPr wrap="square" rtlCol="0">
            <a:spAutoFit/>
          </a:bodyPr>
          <a:lstStyle/>
          <a:p>
            <a:r>
              <a:rPr lang="en-GB" sz="1400" b="1" dirty="0"/>
              <a:t>Child </a:t>
            </a:r>
          </a:p>
          <a:p>
            <a:r>
              <a:rPr lang="en-GB" sz="1400" b="1" dirty="0"/>
              <a:t>thinking/</a:t>
            </a:r>
          </a:p>
          <a:p>
            <a:r>
              <a:rPr lang="en-GB" sz="1400" b="1" dirty="0"/>
              <a:t>feeling</a:t>
            </a:r>
          </a:p>
        </p:txBody>
      </p:sp>
      <p:sp>
        <p:nvSpPr>
          <p:cNvPr id="11" name="TextBox 10">
            <a:extLst>
              <a:ext uri="{FF2B5EF4-FFF2-40B4-BE49-F238E27FC236}">
                <a16:creationId xmlns:a16="http://schemas.microsoft.com/office/drawing/2014/main" id="{84168D23-4BB8-097C-370A-543EDA745210}"/>
              </a:ext>
            </a:extLst>
          </p:cNvPr>
          <p:cNvSpPr txBox="1"/>
          <p:nvPr/>
        </p:nvSpPr>
        <p:spPr>
          <a:xfrm>
            <a:off x="2059325" y="4681730"/>
            <a:ext cx="1599535" cy="523220"/>
          </a:xfrm>
          <a:prstGeom prst="rect">
            <a:avLst/>
          </a:prstGeom>
          <a:noFill/>
        </p:spPr>
        <p:txBody>
          <a:bodyPr wrap="square" rtlCol="0">
            <a:spAutoFit/>
          </a:bodyPr>
          <a:lstStyle/>
          <a:p>
            <a:pPr algn="r"/>
            <a:r>
              <a:rPr lang="en-GB" sz="1400" b="1" dirty="0"/>
              <a:t>Caregiving behaviour</a:t>
            </a:r>
          </a:p>
        </p:txBody>
      </p:sp>
      <p:sp>
        <p:nvSpPr>
          <p:cNvPr id="12" name="TextBox 11">
            <a:extLst>
              <a:ext uri="{FF2B5EF4-FFF2-40B4-BE49-F238E27FC236}">
                <a16:creationId xmlns:a16="http://schemas.microsoft.com/office/drawing/2014/main" id="{B839B75E-2543-31D0-3E40-AC8D9B7CB96E}"/>
              </a:ext>
            </a:extLst>
          </p:cNvPr>
          <p:cNvSpPr txBox="1"/>
          <p:nvPr/>
        </p:nvSpPr>
        <p:spPr>
          <a:xfrm>
            <a:off x="6400800" y="1926063"/>
            <a:ext cx="1170802" cy="738664"/>
          </a:xfrm>
          <a:prstGeom prst="rect">
            <a:avLst/>
          </a:prstGeom>
          <a:noFill/>
        </p:spPr>
        <p:txBody>
          <a:bodyPr wrap="square" rtlCol="0">
            <a:spAutoFit/>
          </a:bodyPr>
          <a:lstStyle/>
          <a:p>
            <a:pPr algn="r"/>
            <a:r>
              <a:rPr lang="en-GB" sz="1400" b="1" dirty="0"/>
              <a:t>Caregiver</a:t>
            </a:r>
          </a:p>
          <a:p>
            <a:pPr algn="r"/>
            <a:r>
              <a:rPr lang="en-GB" sz="1400" b="1" dirty="0"/>
              <a:t>thinking/</a:t>
            </a:r>
          </a:p>
          <a:p>
            <a:pPr algn="r"/>
            <a:r>
              <a:rPr lang="en-GB" sz="1400" b="1" dirty="0"/>
              <a:t>feeling</a:t>
            </a:r>
          </a:p>
        </p:txBody>
      </p:sp>
      <p:pic>
        <p:nvPicPr>
          <p:cNvPr id="3" name="Content Placeholder 3">
            <a:extLst>
              <a:ext uri="{FF2B5EF4-FFF2-40B4-BE49-F238E27FC236}">
                <a16:creationId xmlns:a16="http://schemas.microsoft.com/office/drawing/2014/main" id="{F2EAC39C-086C-5C7A-CF81-56E130BDB08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69465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a:extLst>
              <a:ext uri="{FF2B5EF4-FFF2-40B4-BE49-F238E27FC236}">
                <a16:creationId xmlns:a16="http://schemas.microsoft.com/office/drawing/2014/main" id="{35C1914B-D3D0-2731-F65C-45F63C789951}"/>
              </a:ext>
            </a:extLst>
          </p:cNvPr>
          <p:cNvSpPr>
            <a:spLocks noGrp="1"/>
          </p:cNvSpPr>
          <p:nvPr>
            <p:ph type="title"/>
          </p:nvPr>
        </p:nvSpPr>
        <p:spPr bwMode="auto">
          <a:xfrm>
            <a:off x="457200" y="274638"/>
            <a:ext cx="8229600" cy="9223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ctr"/>
            <a:r>
              <a:rPr lang="en-US" altLang="en-US" sz="3200" b="0" dirty="0"/>
              <a:t>Availability: child thinking and feeling</a:t>
            </a:r>
            <a:br>
              <a:rPr lang="en-GB" altLang="en-US" sz="3200" dirty="0"/>
            </a:br>
            <a:endParaRPr lang="en-GB" altLang="en-US" sz="3200" dirty="0"/>
          </a:p>
        </p:txBody>
      </p:sp>
      <p:sp>
        <p:nvSpPr>
          <p:cNvPr id="37891" name="Content Placeholder 2">
            <a:extLst>
              <a:ext uri="{FF2B5EF4-FFF2-40B4-BE49-F238E27FC236}">
                <a16:creationId xmlns:a16="http://schemas.microsoft.com/office/drawing/2014/main" id="{6307F9C7-A12C-D929-D4CC-2ED3DDCB0959}"/>
              </a:ext>
            </a:extLst>
          </p:cNvPr>
          <p:cNvSpPr>
            <a:spLocks noGrp="1" noChangeArrowheads="1"/>
          </p:cNvSpPr>
          <p:nvPr>
            <p:ph sz="half" idx="1"/>
          </p:nvPr>
        </p:nvSpPr>
        <p:spPr>
          <a:xfrm>
            <a:off x="611188" y="2163763"/>
            <a:ext cx="6983412" cy="4525962"/>
          </a:xfrm>
        </p:spPr>
        <p:txBody>
          <a:bodyPr/>
          <a:lstStyle/>
          <a:p>
            <a:pPr>
              <a:lnSpc>
                <a:spcPct val="150000"/>
              </a:lnSpc>
              <a:buClr>
                <a:srgbClr val="336699"/>
              </a:buClr>
              <a:buFont typeface="Arial" panose="020B0604020202020204" pitchFamily="34" charset="0"/>
              <a:buChar char="•"/>
            </a:pPr>
            <a:r>
              <a:rPr lang="en-US" altLang="en-US" sz="2400"/>
              <a:t>I </a:t>
            </a:r>
            <a:r>
              <a:rPr lang="en-GB" altLang="en-US" sz="2400"/>
              <a:t>matter, I am safe</a:t>
            </a:r>
          </a:p>
          <a:p>
            <a:pPr>
              <a:lnSpc>
                <a:spcPct val="150000"/>
              </a:lnSpc>
              <a:buClr>
                <a:srgbClr val="336699"/>
              </a:buClr>
              <a:buFont typeface="Arial" panose="020B0604020202020204" pitchFamily="34" charset="0"/>
              <a:buChar char="•"/>
            </a:pPr>
            <a:r>
              <a:rPr lang="en-US" altLang="en-US" sz="2400"/>
              <a:t>I </a:t>
            </a:r>
            <a:r>
              <a:rPr lang="en-GB" altLang="en-US" sz="2400"/>
              <a:t>can explore and return for help</a:t>
            </a:r>
          </a:p>
          <a:p>
            <a:pPr>
              <a:lnSpc>
                <a:spcPct val="150000"/>
              </a:lnSpc>
              <a:buClr>
                <a:srgbClr val="336699"/>
              </a:buClr>
              <a:buFont typeface="Arial" panose="020B0604020202020204" pitchFamily="34" charset="0"/>
              <a:buChar char="•"/>
            </a:pPr>
            <a:r>
              <a:rPr lang="en-GB" altLang="en-US" sz="2400"/>
              <a:t>Other people can be trusted</a:t>
            </a:r>
          </a:p>
          <a:p>
            <a:pPr>
              <a:lnSpc>
                <a:spcPct val="150000"/>
              </a:lnSpc>
              <a:buClr>
                <a:srgbClr val="336699"/>
              </a:buClr>
              <a:buFont typeface="Arial" panose="020B0604020202020204" pitchFamily="34" charset="0"/>
              <a:buChar char="•"/>
            </a:pPr>
            <a:endParaRPr lang="en-GB" altLang="en-US" sz="2400"/>
          </a:p>
        </p:txBody>
      </p:sp>
      <p:pic>
        <p:nvPicPr>
          <p:cNvPr id="37892" name="Content Placeholder 3">
            <a:extLst>
              <a:ext uri="{FF2B5EF4-FFF2-40B4-BE49-F238E27FC236}">
                <a16:creationId xmlns:a16="http://schemas.microsoft.com/office/drawing/2014/main" id="{788C6DDF-AE94-9247-B6D9-CEB378A0C3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05213" y="6142038"/>
            <a:ext cx="2046287"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B01DF-372E-995F-6B9F-FCFE2B52F409}"/>
              </a:ext>
            </a:extLst>
          </p:cNvPr>
          <p:cNvSpPr>
            <a:spLocks noGrp="1"/>
          </p:cNvSpPr>
          <p:nvPr>
            <p:ph type="title"/>
          </p:nvPr>
        </p:nvSpPr>
        <p:spPr>
          <a:xfrm>
            <a:off x="323528" y="188640"/>
            <a:ext cx="8640960" cy="1010193"/>
          </a:xfrm>
        </p:spPr>
        <p:txBody>
          <a:bodyPr/>
          <a:lstStyle/>
          <a:p>
            <a:r>
              <a:rPr lang="en-US" sz="3200" b="0" dirty="0"/>
              <a:t>Availability- helping the child to trust: reflections task</a:t>
            </a:r>
          </a:p>
        </p:txBody>
      </p:sp>
      <p:sp>
        <p:nvSpPr>
          <p:cNvPr id="3" name="Content Placeholder 2">
            <a:extLst>
              <a:ext uri="{FF2B5EF4-FFF2-40B4-BE49-F238E27FC236}">
                <a16:creationId xmlns:a16="http://schemas.microsoft.com/office/drawing/2014/main" id="{15E508D6-DF04-956D-44CC-D6844FCDC0E3}"/>
              </a:ext>
            </a:extLst>
          </p:cNvPr>
          <p:cNvSpPr>
            <a:spLocks noGrp="1"/>
          </p:cNvSpPr>
          <p:nvPr>
            <p:ph idx="1"/>
          </p:nvPr>
        </p:nvSpPr>
        <p:spPr>
          <a:xfrm>
            <a:off x="251520" y="1409599"/>
            <a:ext cx="8229600" cy="4525962"/>
          </a:xfrm>
        </p:spPr>
        <p:txBody>
          <a:bodyPr/>
          <a:lstStyle/>
          <a:p>
            <a:pPr>
              <a:buClr>
                <a:srgbClr val="0070C0"/>
              </a:buClr>
            </a:pPr>
            <a:r>
              <a:rPr lang="en-US" sz="2400" dirty="0">
                <a:latin typeface="Calibri" panose="020F0502020204030204" pitchFamily="34" charset="0"/>
                <a:cs typeface="Calibri" panose="020F0502020204030204" pitchFamily="34" charset="0"/>
              </a:rPr>
              <a:t>Before the next session, think about the learning from this session and this dimension in relation to children in families you work with or children in your care. </a:t>
            </a:r>
          </a:p>
          <a:p>
            <a:pPr>
              <a:buClr>
                <a:srgbClr val="0070C0"/>
              </a:buClr>
            </a:pPr>
            <a:r>
              <a:rPr lang="en-US" sz="2400" dirty="0">
                <a:latin typeface="Calibri" panose="020F0502020204030204" pitchFamily="34" charset="0"/>
                <a:cs typeface="Calibri" panose="020F0502020204030204" pitchFamily="34" charset="0"/>
              </a:rPr>
              <a:t>Are there particular children who you can see have gained trust and feel more secure because of the availability of a caregiver? </a:t>
            </a:r>
          </a:p>
          <a:p>
            <a:pPr>
              <a:buClr>
                <a:srgbClr val="0070C0"/>
              </a:buClr>
            </a:pPr>
            <a:r>
              <a:rPr lang="en-US" sz="2400" dirty="0">
                <a:latin typeface="Calibri" panose="020F0502020204030204" pitchFamily="34" charset="0"/>
                <a:cs typeface="Calibri" panose="020F0502020204030204" pitchFamily="34" charset="0"/>
              </a:rPr>
              <a:t>Are there particular children who you think may be able to gain trust and feel more secure because of the availability of a caregiver?</a:t>
            </a:r>
          </a:p>
          <a:p>
            <a:pPr>
              <a:buClr>
                <a:srgbClr val="0070C0"/>
              </a:buClr>
            </a:pPr>
            <a:r>
              <a:rPr lang="en-US" sz="2400" dirty="0">
                <a:latin typeface="Calibri" panose="020F0502020204030204" pitchFamily="34" charset="0"/>
                <a:cs typeface="Calibri" panose="020F0502020204030204" pitchFamily="34" charset="0"/>
              </a:rPr>
              <a:t>What are the benefits and challenges of offering availability to a range of children who lack trust? </a:t>
            </a:r>
          </a:p>
          <a:p>
            <a:endParaRPr lang="en-US" dirty="0"/>
          </a:p>
        </p:txBody>
      </p:sp>
      <p:sp>
        <p:nvSpPr>
          <p:cNvPr id="4" name="Line 9">
            <a:extLst>
              <a:ext uri="{FF2B5EF4-FFF2-40B4-BE49-F238E27FC236}">
                <a16:creationId xmlns:a16="http://schemas.microsoft.com/office/drawing/2014/main" id="{25697104-63E5-045B-D14D-7E97CA0BB90E}"/>
              </a:ext>
            </a:extLst>
          </p:cNvPr>
          <p:cNvSpPr>
            <a:spLocks noChangeShapeType="1"/>
          </p:cNvSpPr>
          <p:nvPr/>
        </p:nvSpPr>
        <p:spPr bwMode="auto">
          <a:xfrm>
            <a:off x="0" y="1198839"/>
            <a:ext cx="9144000" cy="0"/>
          </a:xfrm>
          <a:prstGeom prst="line">
            <a:avLst/>
          </a:prstGeom>
          <a:noFill/>
          <a:ln w="12700">
            <a:solidFill>
              <a:srgbClr val="336699"/>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GB" sz="1800">
              <a:solidFill>
                <a:srgbClr val="000000"/>
              </a:solidFill>
            </a:endParaRPr>
          </a:p>
        </p:txBody>
      </p:sp>
    </p:spTree>
    <p:extLst>
      <p:ext uri="{BB962C8B-B14F-4D97-AF65-F5344CB8AC3E}">
        <p14:creationId xmlns:p14="http://schemas.microsoft.com/office/powerpoint/2010/main" val="3140524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D9FC17-ABD8-F04B-221B-B460AA900498}"/>
            </a:ext>
          </a:extLst>
        </p:cNvPr>
        <p:cNvGrpSpPr/>
        <p:nvPr/>
      </p:nvGrpSpPr>
      <p:grpSpPr>
        <a:xfrm>
          <a:off x="0" y="0"/>
          <a:ext cx="0" cy="0"/>
          <a:chOff x="0" y="0"/>
          <a:chExt cx="0" cy="0"/>
        </a:xfrm>
      </p:grpSpPr>
      <p:pic>
        <p:nvPicPr>
          <p:cNvPr id="18434" name="Content Placeholder 3">
            <a:extLst>
              <a:ext uri="{FF2B5EF4-FFF2-40B4-BE49-F238E27FC236}">
                <a16:creationId xmlns:a16="http://schemas.microsoft.com/office/drawing/2014/main" id="{D88FF925-E2EE-6E5C-FF2E-0A3E07D05BA5}"/>
              </a:ext>
            </a:extLst>
          </p:cNvPr>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3635375" y="6165850"/>
            <a:ext cx="2047875" cy="547688"/>
          </a:xfrm>
        </p:spPr>
      </p:pic>
      <p:pic>
        <p:nvPicPr>
          <p:cNvPr id="18435" name="Picture 4">
            <a:extLst>
              <a:ext uri="{FF2B5EF4-FFF2-40B4-BE49-F238E27FC236}">
                <a16:creationId xmlns:a16="http://schemas.microsoft.com/office/drawing/2014/main" id="{A7C31AC4-6BEE-D787-2F66-CA9D358DE67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31913" y="398463"/>
            <a:ext cx="6453187" cy="532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16085513"/>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67746FDAABC9A42A959AEB2CAA35F75" ma:contentTypeVersion="16" ma:contentTypeDescription="Create a new document." ma:contentTypeScope="" ma:versionID="0983ef635d324ddd3615649bf639b340">
  <xsd:schema xmlns:xsd="http://www.w3.org/2001/XMLSchema" xmlns:xs="http://www.w3.org/2001/XMLSchema" xmlns:p="http://schemas.microsoft.com/office/2006/metadata/properties" xmlns:ns2="4ce13a26-6e13-43c6-9634-b3e5a0dea785" xmlns:ns3="b2efb3ea-bd43-4b46-a2a4-84dc77b62e3e" targetNamespace="http://schemas.microsoft.com/office/2006/metadata/properties" ma:root="true" ma:fieldsID="7ec0344befdea7421fa76bd3d97aae15" ns2:_="" ns3:_="">
    <xsd:import namespace="4ce13a26-6e13-43c6-9634-b3e5a0dea785"/>
    <xsd:import namespace="b2efb3ea-bd43-4b46-a2a4-84dc77b62e3e"/>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e13a26-6e13-43c6-9634-b3e5a0dea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b527b111-6301-4708-b04d-ee8721e22ca7"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2efb3ea-bd43-4b46-a2a4-84dc77b62e3e"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df98c51c-b861-4490-880b-ff37d32237ae}" ma:internalName="TaxCatchAll" ma:showField="CatchAllData" ma:web="b2efb3ea-bd43-4b46-a2a4-84dc77b62e3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b2efb3ea-bd43-4b46-a2a4-84dc77b62e3e" xsi:nil="true"/>
    <lcf76f155ced4ddcb4097134ff3c332f xmlns="4ce13a26-6e13-43c6-9634-b3e5a0dea78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747E9E2-8062-4834-86A8-309155E6A46F}">
  <ds:schemaRefs>
    <ds:schemaRef ds:uri="http://schemas.microsoft.com/sharepoint/v3/contenttype/forms"/>
  </ds:schemaRefs>
</ds:datastoreItem>
</file>

<file path=customXml/itemProps2.xml><?xml version="1.0" encoding="utf-8"?>
<ds:datastoreItem xmlns:ds="http://schemas.openxmlformats.org/officeDocument/2006/customXml" ds:itemID="{486E0B29-9DFE-4C63-B1A1-CE738C9085D7}"/>
</file>

<file path=customXml/itemProps3.xml><?xml version="1.0" encoding="utf-8"?>
<ds:datastoreItem xmlns:ds="http://schemas.openxmlformats.org/officeDocument/2006/customXml" ds:itemID="{B6841B53-2BC7-40C9-9750-7DCDD35BE3CD}"/>
</file>

<file path=docProps/app.xml><?xml version="1.0" encoding="utf-8"?>
<Properties xmlns="http://schemas.openxmlformats.org/officeDocument/2006/extended-properties" xmlns:vt="http://schemas.openxmlformats.org/officeDocument/2006/docPropsVTypes">
  <TotalTime>16417</TotalTime>
  <Words>5615</Words>
  <Application>Microsoft Macintosh PowerPoint</Application>
  <PresentationFormat>On-screen Show (4:3)</PresentationFormat>
  <Paragraphs>360</Paragraphs>
  <Slides>31</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Aptos</vt:lpstr>
      <vt:lpstr>Arial</vt:lpstr>
      <vt:lpstr>Calibri</vt:lpstr>
      <vt:lpstr>Times New Roman</vt:lpstr>
      <vt:lpstr>Wingdings</vt:lpstr>
      <vt:lpstr>Default Design</vt:lpstr>
      <vt:lpstr>The Secure Base model: promoting attachment and resilience</vt:lpstr>
      <vt:lpstr>Aims of the programme</vt:lpstr>
      <vt:lpstr>Guidelines for the programme </vt:lpstr>
      <vt:lpstr>What is the Secure Base model?</vt:lpstr>
      <vt:lpstr>Who can use the Secure Base model? </vt:lpstr>
      <vt:lpstr>What is Secure Base caregiving?</vt:lpstr>
      <vt:lpstr>Therapeutic care: the significance of Secure Base caregiving for children from troubled backgrounds</vt:lpstr>
      <vt:lpstr>EXERCISE 1  What is a secure base?</vt:lpstr>
      <vt:lpstr>Secure Base caregiving dimensions that promote security and resilience </vt:lpstr>
      <vt:lpstr>PowerPoint Presentation</vt:lpstr>
      <vt:lpstr>PowerPoint Presentation</vt:lpstr>
      <vt:lpstr>Therapeutic caregiving might involve </vt:lpstr>
      <vt:lpstr>Availability – helping the child to trust </vt:lpstr>
      <vt:lpstr>The Secure Base model</vt:lpstr>
      <vt:lpstr>Availability</vt:lpstr>
      <vt:lpstr>Why children may lack trust</vt:lpstr>
      <vt:lpstr>EXERCISE 2  Lack of trust in children of different ages </vt:lpstr>
      <vt:lpstr>PowerPoint Presentation</vt:lpstr>
      <vt:lpstr>Availability-helping the child to trust:  caregiver thinking and feeling </vt:lpstr>
      <vt:lpstr>Availability-helping the child to trust: caregiver behaviour</vt:lpstr>
      <vt:lpstr>Being alert and responding to the needs and signals of a small baby </vt:lpstr>
      <vt:lpstr>Helping a child to trust in the caregiver’s availability when they are apart  </vt:lpstr>
      <vt:lpstr>Demonstrating availability to teenagers</vt:lpstr>
      <vt:lpstr>EXERCISE 3 Availability- building trust: caregiver behaviour  </vt:lpstr>
      <vt:lpstr> EXERCISE 3  What does this child expect from adults? How might current caregivers show this child that they are available and help them to build trust?  What might we look for as signs of progress?   </vt:lpstr>
      <vt:lpstr>Availability: additional support needs for caregivers</vt:lpstr>
      <vt:lpstr>EXERCISE 4  Supporting availability to build trust   </vt:lpstr>
      <vt:lpstr>Availability</vt:lpstr>
      <vt:lpstr>Availability: child thinking and feeling </vt:lpstr>
      <vt:lpstr>Availability- helping the child to trust: reflections task</vt:lpstr>
      <vt:lpstr>PowerPoint Presentation</vt:lpstr>
    </vt:vector>
  </TitlesOfParts>
  <Company>University of East Anglia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GEZ09RMU</dc:creator>
  <cp:lastModifiedBy>Gillian Schofield (SWK - Staff)</cp:lastModifiedBy>
  <cp:revision>138</cp:revision>
  <cp:lastPrinted>2026-05-12T08:52:26Z</cp:lastPrinted>
  <dcterms:created xsi:type="dcterms:W3CDTF">2010-02-09T11:24:44Z</dcterms:created>
  <dcterms:modified xsi:type="dcterms:W3CDTF">2026-08-05T10:40:08Z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0x010100067746FDAABC9A42A959AEB2CAA35F75</vt:lpwstr>
  </property>
</Properties>
</file>