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2"/>
  </p:notesMasterIdLst>
  <p:handoutMasterIdLst>
    <p:handoutMasterId r:id="rId23"/>
  </p:handoutMasterIdLst>
  <p:sldIdLst>
    <p:sldId id="402" r:id="rId4"/>
    <p:sldId id="628" r:id="rId5"/>
    <p:sldId id="679" r:id="rId6"/>
    <p:sldId id="384" r:id="rId7"/>
    <p:sldId id="629" r:id="rId8"/>
    <p:sldId id="387" r:id="rId9"/>
    <p:sldId id="663" r:id="rId10"/>
    <p:sldId id="390" r:id="rId11"/>
    <p:sldId id="400" r:id="rId12"/>
    <p:sldId id="630" r:id="rId13"/>
    <p:sldId id="631" r:id="rId14"/>
    <p:sldId id="632" r:id="rId15"/>
    <p:sldId id="653" r:id="rId16"/>
    <p:sldId id="395" r:id="rId17"/>
    <p:sldId id="396" r:id="rId18"/>
    <p:sldId id="654" r:id="rId19"/>
    <p:sldId id="678" r:id="rId20"/>
    <p:sldId id="676" r:id="rId21"/>
  </p:sldIdLst>
  <p:sldSz cx="9144000" cy="6858000" type="screen4x3"/>
  <p:notesSz cx="6834188" cy="99790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8401" autoAdjust="0"/>
    <p:restoredTop sz="94660"/>
  </p:normalViewPr>
  <p:slideViewPr>
    <p:cSldViewPr>
      <p:cViewPr varScale="1">
        <p:scale>
          <a:sx n="127" d="100"/>
          <a:sy n="127" d="100"/>
        </p:scale>
        <p:origin x="1560"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p:scale>
          <a:sx n="200" d="100"/>
          <a:sy n="200" d="100"/>
        </p:scale>
        <p:origin x="2096" y="-47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19F832C-0C18-D454-3E87-A9A0E0925302}"/>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5" name="Rectangle 3">
            <a:extLst>
              <a:ext uri="{FF2B5EF4-FFF2-40B4-BE49-F238E27FC236}">
                <a16:creationId xmlns:a16="http://schemas.microsoft.com/office/drawing/2014/main" id="{8EC0D69D-0AE9-E1D8-AF70-1558D5219FC3}"/>
              </a:ext>
            </a:extLst>
          </p:cNvPr>
          <p:cNvSpPr>
            <a:spLocks noGrp="1" noChangeArrowheads="1"/>
          </p:cNvSpPr>
          <p:nvPr>
            <p:ph type="dt" sz="quarter"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05476" name="Rectangle 4">
            <a:extLst>
              <a:ext uri="{FF2B5EF4-FFF2-40B4-BE49-F238E27FC236}">
                <a16:creationId xmlns:a16="http://schemas.microsoft.com/office/drawing/2014/main" id="{A1D1AAB7-43DA-66E7-50AF-3BAABE6E38BD}"/>
              </a:ext>
            </a:extLst>
          </p:cNvPr>
          <p:cNvSpPr>
            <a:spLocks noGrp="1" noChangeArrowheads="1"/>
          </p:cNvSpPr>
          <p:nvPr>
            <p:ph type="ftr" sz="quarter" idx="2"/>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7" name="Rectangle 5">
            <a:extLst>
              <a:ext uri="{FF2B5EF4-FFF2-40B4-BE49-F238E27FC236}">
                <a16:creationId xmlns:a16="http://schemas.microsoft.com/office/drawing/2014/main" id="{D8AA6049-C89C-D5FE-C9AF-63A81B73B2CA}"/>
              </a:ext>
            </a:extLst>
          </p:cNvPr>
          <p:cNvSpPr>
            <a:spLocks noGrp="1" noChangeArrowheads="1"/>
          </p:cNvSpPr>
          <p:nvPr>
            <p:ph type="sldNum" sz="quarter" idx="3"/>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252E18FE-5809-3548-8293-B4471CC7596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7D7D4FA-142E-D511-67E3-A4B4E01F7B91}"/>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5" name="Rectangle 3">
            <a:extLst>
              <a:ext uri="{FF2B5EF4-FFF2-40B4-BE49-F238E27FC236}">
                <a16:creationId xmlns:a16="http://schemas.microsoft.com/office/drawing/2014/main" id="{DF7B02EE-4E1F-E9FE-45FD-C39B77BF2535}"/>
              </a:ext>
            </a:extLst>
          </p:cNvPr>
          <p:cNvSpPr>
            <a:spLocks noGrp="1" noChangeArrowheads="1"/>
          </p:cNvSpPr>
          <p:nvPr>
            <p:ph type="dt"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E4CCC9D9-80C5-8686-DD5D-771BB7D95E3F}"/>
              </a:ext>
            </a:extLst>
          </p:cNvPr>
          <p:cNvSpPr>
            <a:spLocks noGrp="1" noRot="1" noChangeAspect="1" noChangeArrowheads="1" noTextEdit="1"/>
          </p:cNvSpPr>
          <p:nvPr>
            <p:ph type="sldImg" idx="2"/>
          </p:nvPr>
        </p:nvSpPr>
        <p:spPr bwMode="auto">
          <a:xfrm>
            <a:off x="922338" y="747713"/>
            <a:ext cx="4991100" cy="3743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CBCEC2D4-1F89-71A8-D89A-31A11D8CDE04}"/>
              </a:ext>
            </a:extLst>
          </p:cNvPr>
          <p:cNvSpPr>
            <a:spLocks noGrp="1" noChangeArrowheads="1"/>
          </p:cNvSpPr>
          <p:nvPr>
            <p:ph type="body" sz="quarter" idx="3"/>
          </p:nvPr>
        </p:nvSpPr>
        <p:spPr bwMode="auto">
          <a:xfrm>
            <a:off x="684213" y="4740275"/>
            <a:ext cx="5467350" cy="4491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a:extLst>
              <a:ext uri="{FF2B5EF4-FFF2-40B4-BE49-F238E27FC236}">
                <a16:creationId xmlns:a16="http://schemas.microsoft.com/office/drawing/2014/main" id="{101087B4-B580-FC11-B5B6-17B71D37EFD8}"/>
              </a:ext>
            </a:extLst>
          </p:cNvPr>
          <p:cNvSpPr>
            <a:spLocks noGrp="1" noChangeArrowheads="1"/>
          </p:cNvSpPr>
          <p:nvPr>
            <p:ph type="ftr" sz="quarter" idx="4"/>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9" name="Rectangle 7">
            <a:extLst>
              <a:ext uri="{FF2B5EF4-FFF2-40B4-BE49-F238E27FC236}">
                <a16:creationId xmlns:a16="http://schemas.microsoft.com/office/drawing/2014/main" id="{337DB792-EFF9-F180-3829-5AE182292850}"/>
              </a:ext>
            </a:extLst>
          </p:cNvPr>
          <p:cNvSpPr>
            <a:spLocks noGrp="1" noChangeArrowheads="1"/>
          </p:cNvSpPr>
          <p:nvPr>
            <p:ph type="sldNum" sz="quarter" idx="5"/>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CF0632F-4590-1C46-8C38-C61C464164A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Welcome to the fourth session- Co-operation –helping the child to feel effective.</a:t>
            </a:r>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1</a:t>
            </a:fld>
            <a:endParaRPr lang="en-GB" altLang="en-US"/>
          </a:p>
        </p:txBody>
      </p:sp>
    </p:spTree>
    <p:extLst>
      <p:ext uri="{BB962C8B-B14F-4D97-AF65-F5344CB8AC3E}">
        <p14:creationId xmlns:p14="http://schemas.microsoft.com/office/powerpoint/2010/main" val="204897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fourth Secure Base dimension again builds on the previous dimensions. Enabling children to feel effective requires caregiver availability / building trust, sensitivity/promoting the capacity to manage feelings and acceptance/building self-esteem.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Before we move on to look at this fourth dimension, in more detail, we will start with feedback and discussion on the reflection task on acceptance and self-esteem from last session -  the child's self-esteem is very much linked to their capacity to exercise choice /agency and to enjoy co-operation. </a:t>
            </a:r>
            <a:endParaRPr lang="en-US" dirty="0"/>
          </a:p>
          <a:p>
            <a:pPr marL="171450" indent="-171450">
              <a:buClr>
                <a:srgbClr val="336699"/>
              </a:buClr>
              <a:buFont typeface="Wingdings" pitchFamily="2" charset="2"/>
              <a:buChar char="§"/>
            </a:pPr>
            <a:endParaRPr lang="en-US" dirty="0">
              <a:latin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endParaRPr lang="en-US" dirty="0">
              <a:latin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2</a:t>
            </a:fld>
            <a:endParaRPr lang="en-US"/>
          </a:p>
        </p:txBody>
      </p:sp>
    </p:spTree>
    <p:extLst>
      <p:ext uri="{BB962C8B-B14F-4D97-AF65-F5344CB8AC3E}">
        <p14:creationId xmlns:p14="http://schemas.microsoft.com/office/powerpoint/2010/main" val="4078586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t>This slide is a reminder of the reflections task suggested at the end of the last session-acceptance- building the child’s self-esteem. </a:t>
            </a:r>
          </a:p>
          <a:p>
            <a:pPr marL="171450" indent="-171450">
              <a:buClr>
                <a:srgbClr val="0070C0"/>
              </a:buClr>
              <a:buFont typeface="Wingdings" pitchFamily="2" charset="2"/>
              <a:buChar char="§"/>
            </a:pPr>
            <a:r>
              <a:rPr lang="en-US" dirty="0"/>
              <a:t>Encourage feedback and discussion as a full group. Time needed will depend on how many participants have undertaken this task  / feel able to share their  ideas- but max 10-15 minutes. </a:t>
            </a:r>
          </a:p>
          <a:p>
            <a:pPr marL="171450" indent="-171450">
              <a:buClr>
                <a:srgbClr val="0070C0"/>
              </a:buClr>
              <a:buFont typeface="Wingdings" pitchFamily="2" charset="2"/>
              <a:buChar char="§"/>
            </a:pPr>
            <a:r>
              <a:rPr lang="en-US" dirty="0"/>
              <a:t>Prompt questions could focus on the last bullet point and include - since the last session, have you found the concept of acceptance - building the child’s self-esteem helpful in thinking about enabling a child to feel more secure? </a:t>
            </a:r>
            <a:endParaRPr lang="en-US" b="1" dirty="0"/>
          </a:p>
          <a:p>
            <a:pPr>
              <a:buClr>
                <a:srgbClr val="0070C0"/>
              </a:buClr>
            </a:pPr>
            <a:r>
              <a:rPr lang="en-US" dirty="0">
                <a:latin typeface="Calibri" panose="020F0502020204030204" pitchFamily="34" charset="0"/>
                <a:cs typeface="Calibri" panose="020F0502020204030204" pitchFamily="34" charset="0"/>
              </a:rPr>
              <a:t> </a:t>
            </a:r>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3</a:t>
            </a:fld>
            <a:endParaRPr lang="en-GB" altLang="en-US"/>
          </a:p>
        </p:txBody>
      </p:sp>
    </p:spTree>
    <p:extLst>
      <p:ext uri="{BB962C8B-B14F-4D97-AF65-F5344CB8AC3E}">
        <p14:creationId xmlns:p14="http://schemas.microsoft.com/office/powerpoint/2010/main" val="1696365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n-lt"/>
              </a:rPr>
              <a:t>Notes</a:t>
            </a:r>
          </a:p>
          <a:p>
            <a:pPr marL="171450" indent="-171450">
              <a:buClr>
                <a:srgbClr val="0070C0"/>
              </a:buClr>
              <a:buFont typeface="Wingdings" pitchFamily="2" charset="2"/>
              <a:buChar char="§"/>
            </a:pPr>
            <a:r>
              <a:rPr lang="en-US" b="1" dirty="0">
                <a:latin typeface="+mn-lt"/>
              </a:rPr>
              <a:t>Read</a:t>
            </a:r>
            <a:r>
              <a:rPr lang="en-US" dirty="0">
                <a:latin typeface="+mn-lt"/>
              </a:rPr>
              <a:t> round the cycle</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Co-operation means caregivers setting appropriate boundaries, but also enabling the child to have agency and choice within them. </a:t>
            </a:r>
          </a:p>
          <a:p>
            <a:pPr marL="171450" indent="-171450">
              <a:buClr>
                <a:srgbClr val="0070C0"/>
              </a:buClr>
              <a:buFont typeface="Wingdings" pitchFamily="2" charset="2"/>
              <a:buChar char="§"/>
            </a:pPr>
            <a:r>
              <a:rPr lang="en-GB" dirty="0">
                <a:latin typeface="+mn-lt"/>
              </a:rPr>
              <a:t>For children and young people, feeling effective means feeling competent and able to have some choice and control over </a:t>
            </a:r>
            <a:r>
              <a:rPr lang="en-GB" dirty="0">
                <a:latin typeface="Calibri" panose="020F0502020204030204" pitchFamily="34" charset="0"/>
                <a:cs typeface="Calibri" panose="020F0502020204030204" pitchFamily="34" charset="0"/>
              </a:rPr>
              <a:t>events that affect them.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Feeling effective will increase a child's capacity to co-operate and negotiate - a quality that enables relationships to become mutually rewarding but can be difficult for many troubled children, as we will explore in this session.   </a:t>
            </a:r>
            <a:endParaRPr lang="en-GB"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This dimension can have particular challenges for some caregivers, especially if they have previously found it difficult to care for anxious children who feel the need to control caregivers and their environment.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It is understandable for caregivers to then feel that they have to prioritise taking control and this may lead to battles that make day-to-day interactions with the child feel negative.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It is important to emphasise with caregivers that co-operation does not imply a lack of boundaries or structure to keep the child safe but that working together to help the child to feel appropriately effective will reduce conflict and build a more positive relationship.</a:t>
            </a:r>
          </a:p>
          <a:p>
            <a:pPr marL="171450" indent="-171450">
              <a:buClr>
                <a:srgbClr val="0070C0"/>
              </a:buClr>
              <a:buFont typeface="Wingdings" pitchFamily="2" charset="2"/>
              <a:buChar char="§"/>
            </a:pPr>
            <a:endParaRPr lang="en-GB"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4</a:t>
            </a:fld>
            <a:endParaRPr lang="en-GB" altLang="en-US"/>
          </a:p>
        </p:txBody>
      </p:sp>
    </p:spTree>
    <p:extLst>
      <p:ext uri="{BB962C8B-B14F-4D97-AF65-F5344CB8AC3E}">
        <p14:creationId xmlns:p14="http://schemas.microsoft.com/office/powerpoint/2010/main" val="425478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91038"/>
            <a:ext cx="5486400" cy="3910840"/>
          </a:xfrm>
        </p:spPr>
        <p:txBody>
          <a:bodyPr/>
          <a:lstStyle/>
          <a:p>
            <a:pPr>
              <a:buClr>
                <a:srgbClr val="336699"/>
              </a:buClr>
            </a:pPr>
            <a:r>
              <a:rPr lang="en-GB" b="1" dirty="0">
                <a:latin typeface="Calibri" panose="020F0502020204030204" pitchFamily="34" charset="0"/>
                <a:cs typeface="Calibri" panose="020F0502020204030204" pitchFamily="34" charset="0"/>
              </a:rPr>
              <a:t>Notes</a:t>
            </a:r>
          </a:p>
          <a:p>
            <a:pPr>
              <a:buClr>
                <a:srgbClr val="336699"/>
              </a:buClr>
            </a:pPr>
            <a:r>
              <a:rPr lang="en-GB"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Children may lack confidence in getting their needs met.  Many children who enter the care system have rarely experienced co-operative caregiving where they were able to ask for what they needed and get a positive response. Their caregivers, perhaps because of their own histories or current circumstances, may have been at times either too controlling and not giving children choices </a:t>
            </a:r>
            <a:r>
              <a:rPr lang="en-GB" i="1" dirty="0">
                <a:latin typeface="Calibri" panose="020F0502020204030204" pitchFamily="34" charset="0"/>
                <a:cs typeface="Calibri" panose="020F0502020204030204" pitchFamily="34" charset="0"/>
              </a:rPr>
              <a:t>or</a:t>
            </a:r>
            <a:r>
              <a:rPr lang="en-GB" dirty="0">
                <a:latin typeface="Calibri" panose="020F0502020204030204" pitchFamily="34" charset="0"/>
                <a:cs typeface="Calibri" panose="020F0502020204030204" pitchFamily="34" charset="0"/>
              </a:rPr>
              <a:t> neglectful and ineffective or inconsistent. Boundaries may have been harsh and rigid or weak and uncertain.</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Children may feel powerless when they are moved within families, placed into care or moved within the care system. They may have had little preparation for some moves, have little understanding of the reasons for </a:t>
            </a:r>
            <a:r>
              <a:rPr lang="en-GB" dirty="0" err="1">
                <a:latin typeface="Calibri" panose="020F0502020204030204" pitchFamily="34" charset="0"/>
                <a:cs typeface="Calibri" panose="020F0502020204030204" pitchFamily="34" charset="0"/>
              </a:rPr>
              <a:t>mooving</a:t>
            </a:r>
            <a:r>
              <a:rPr lang="en-GB" dirty="0">
                <a:latin typeface="Calibri" panose="020F0502020204030204" pitchFamily="34" charset="0"/>
                <a:cs typeface="Calibri" panose="020F0502020204030204" pitchFamily="34" charset="0"/>
              </a:rPr>
              <a:t> and been left feeling that they do not have a say in what happens to them.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As a result, some children may become over-compliant, passive, unable to assert their views and wishes – and be vulnerable. In contrast, some anxious, insecure children may feel too powerful and out of control - perhaps being so challenging that they cause placements to break down They may feel they need to control adults they don’t trust, both at home and at school, so find it hard to co-operate and small issues become battles. They may also be controlling with peers and become unpopular at school.</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 For all these reasons, this is an important but complex dimension of children's development to think about. </a:t>
            </a:r>
          </a:p>
        </p:txBody>
      </p:sp>
      <p:sp>
        <p:nvSpPr>
          <p:cNvPr id="4" name="Slide Number Placeholder 3"/>
          <p:cNvSpPr>
            <a:spLocks noGrp="1"/>
          </p:cNvSpPr>
          <p:nvPr>
            <p:ph type="sldNum" sz="quarter" idx="5"/>
          </p:nvPr>
        </p:nvSpPr>
        <p:spPr/>
        <p:txBody>
          <a:bodyPr/>
          <a:lstStyle/>
          <a:p>
            <a:fld id="{C58EB948-F276-FD49-9FBF-089A9410267B}" type="slidenum">
              <a:rPr lang="en-US" smtClean="0"/>
              <a:t>5</a:t>
            </a:fld>
            <a:endParaRPr lang="en-US" dirty="0"/>
          </a:p>
        </p:txBody>
      </p:sp>
    </p:spTree>
    <p:extLst>
      <p:ext uri="{BB962C8B-B14F-4D97-AF65-F5344CB8AC3E}">
        <p14:creationId xmlns:p14="http://schemas.microsoft.com/office/powerpoint/2010/main" val="3827882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a:t>
            </a:r>
          </a:p>
          <a:p>
            <a:r>
              <a:rPr lang="en-GB" b="1" dirty="0"/>
              <a:t>Exercise 1 20 minutes</a:t>
            </a:r>
          </a:p>
          <a:p>
            <a:pPr marL="171450" indent="-171450">
              <a:buClr>
                <a:srgbClr val="0070C0"/>
              </a:buClr>
              <a:buFont typeface="Wingdings" pitchFamily="2" charset="2"/>
              <a:buChar char="§"/>
            </a:pPr>
            <a:r>
              <a:rPr lang="en-GB" dirty="0">
                <a:latin typeface="+mn-lt"/>
              </a:rPr>
              <a:t>This exercise can be done initially as individuals, in pairs or small groups, ensuring the age ranges are all covered, with feed back to the whole group.</a:t>
            </a:r>
          </a:p>
          <a:p>
            <a:pPr marL="171450" indent="-171450">
              <a:buClr>
                <a:srgbClr val="0070C0"/>
              </a:buClr>
              <a:buFont typeface="Wingdings" pitchFamily="2" charset="2"/>
              <a:buChar char="§"/>
            </a:pPr>
            <a:r>
              <a:rPr lang="en-GB" dirty="0">
                <a:latin typeface="+mn-lt"/>
              </a:rPr>
              <a:t>Think of children (in the different age groups) that you have worked with / cared for. Have you observed / are you aware of behaviours that suggest children feel ineffective? </a:t>
            </a:r>
          </a:p>
          <a:p>
            <a:pPr marL="171450" indent="-171450">
              <a:buClr>
                <a:srgbClr val="0070C0"/>
              </a:buClr>
              <a:buFont typeface="Wingdings" pitchFamily="2" charset="2"/>
              <a:buChar char="§"/>
            </a:pPr>
            <a:r>
              <a:rPr lang="en-GB" dirty="0">
                <a:latin typeface="+mn-lt"/>
              </a:rPr>
              <a:t>Ask the group to think of small indicators – perhaps issues that occur in normal development, e.g. a toddler who refuses to comply, as well as more serious issues of extreme compliance or controlling behaviour in an older child. This helps to build a picture of the full range of behaviours that can occur.</a:t>
            </a:r>
          </a:p>
          <a:p>
            <a:pPr marL="171450" indent="-171450">
              <a:buClr>
                <a:srgbClr val="0070C0"/>
              </a:buClr>
              <a:buFont typeface="Wingdings" pitchFamily="2" charset="2"/>
              <a:buChar char="§"/>
            </a:pPr>
            <a:r>
              <a:rPr lang="en-GB" dirty="0">
                <a:latin typeface="+mn-lt"/>
              </a:rPr>
              <a:t>Ask for specific examples of behaviours. e.g. ‘gives away her dinner money’, as well as ‘too compliant with peers’. Encourage participants to consider children who are too compliant as well as those who are unco-operative and controlling. </a:t>
            </a:r>
          </a:p>
          <a:p>
            <a:endParaRPr lang="en-US" dirty="0"/>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6</a:t>
            </a:fld>
            <a:endParaRPr lang="en-GB" altLang="en-US"/>
          </a:p>
        </p:txBody>
      </p:sp>
    </p:spTree>
    <p:extLst>
      <p:ext uri="{BB962C8B-B14F-4D97-AF65-F5344CB8AC3E}">
        <p14:creationId xmlns:p14="http://schemas.microsoft.com/office/powerpoint/2010/main" val="1358613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3D8E7-124C-2746-0F42-18C57029C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2AAF7-1F03-F802-BBD1-124F183FC8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B3D5E1-B90D-C5FF-F7C5-9842FB4B530C}"/>
              </a:ext>
            </a:extLst>
          </p:cNvPr>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 Caregivers need to be thinking / helped to think about how important it is for children’s development that they feel effective. The link between effectiveness and co-operation needs some explanation i.e. the more trusting and effective the child feels in relationships, the more likely they will be to let go of controlling behaviours,  to co-operate and to compromise.</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When children appear to be too powerful and controlling, it can be hard to think that they need to feel more effective, but thinking in this way can lead to strategies that promote co-operation</a:t>
            </a:r>
            <a:r>
              <a:rPr lang="en-GB" dirty="0">
                <a:effectLst/>
                <a:latin typeface="Calibri" panose="020F0502020204030204" pitchFamily="34" charset="0"/>
                <a:cs typeface="Calibri" panose="020F0502020204030204" pitchFamily="34" charset="0"/>
              </a:rPr>
              <a:t> and reduce battles.</a:t>
            </a:r>
          </a:p>
          <a:p>
            <a:pPr marL="171450" indent="-171450">
              <a:buClr>
                <a:srgbClr val="336699"/>
              </a:buClr>
              <a:buFont typeface="Wingdings" pitchFamily="2" charset="2"/>
              <a:buChar char="§"/>
            </a:pPr>
            <a:r>
              <a:rPr lang="en-GB" dirty="0">
                <a:effectLst/>
                <a:latin typeface="Calibri" panose="020F0502020204030204" pitchFamily="34" charset="0"/>
                <a:cs typeface="Calibri" panose="020F0502020204030204" pitchFamily="34" charset="0"/>
              </a:rPr>
              <a:t>Then the question in the caregiver's mind needs to be - how can we (this caregiver and this particular child) work together?  </a:t>
            </a:r>
            <a:endParaRPr lang="en-US" dirty="0">
              <a:latin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endParaRPr lang="en-GB" dirty="0">
              <a:latin typeface="Calibri" panose="020F0502020204030204" pitchFamily="34" charset="0"/>
              <a:cs typeface="Calibri" panose="020F0502020204030204" pitchFamily="34" charset="0"/>
            </a:endParaRPr>
          </a:p>
          <a:p>
            <a:pPr>
              <a:buClr>
                <a:srgbClr val="336699"/>
              </a:buClr>
            </a:pPr>
            <a:r>
              <a:rPr lang="en-GB"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a:buClr>
                <a:srgbClr val="336699"/>
              </a:buClr>
            </a:pPr>
            <a:endParaRPr lang="en-GB" dirty="0">
              <a:latin typeface="Arial" panose="020B0604020202020204" pitchFamily="34" charset="0"/>
              <a:cs typeface="Arial" panose="020B0604020202020204" pitchFamily="34" charset="0"/>
            </a:endParaRPr>
          </a:p>
          <a:p>
            <a:pPr marL="171450" indent="-171450">
              <a:buClr>
                <a:srgbClr val="336699"/>
              </a:buClr>
              <a:buFont typeface="Wingdings" pitchFamily="2" charset="2"/>
              <a:buChar char="§"/>
            </a:pPr>
            <a:endParaRPr lang="en-US"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3D9939D-1DE8-D2F1-AC3F-1FA3FF6CF467}"/>
              </a:ext>
            </a:extLst>
          </p:cNvPr>
          <p:cNvSpPr>
            <a:spLocks noGrp="1"/>
          </p:cNvSpPr>
          <p:nvPr>
            <p:ph type="sldNum" sz="quarter" idx="5"/>
          </p:nvPr>
        </p:nvSpPr>
        <p:spPr/>
        <p:txBody>
          <a:bodyPr/>
          <a:lstStyle/>
          <a:p>
            <a:fld id="{C58EB948-F276-FD49-9FBF-089A9410267B}" type="slidenum">
              <a:rPr lang="en-US" smtClean="0"/>
              <a:t>7</a:t>
            </a:fld>
            <a:endParaRPr lang="en-US"/>
          </a:p>
        </p:txBody>
      </p:sp>
    </p:spTree>
    <p:extLst>
      <p:ext uri="{BB962C8B-B14F-4D97-AF65-F5344CB8AC3E}">
        <p14:creationId xmlns:p14="http://schemas.microsoft.com/office/powerpoint/2010/main" val="3494316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3419" y="4629472"/>
            <a:ext cx="5467350" cy="4896544"/>
          </a:xfrm>
        </p:spPr>
        <p:txBody>
          <a:bodyPr/>
          <a:lstStyle/>
          <a:p>
            <a:pPr>
              <a:buClr>
                <a:srgbClr val="0070C0"/>
              </a:buClr>
            </a:pPr>
            <a:r>
              <a:rPr lang="en-GB" b="1" dirty="0">
                <a:latin typeface="+mn-lt"/>
              </a:rPr>
              <a:t>Notes</a:t>
            </a:r>
          </a:p>
          <a:p>
            <a:pPr>
              <a:buClr>
                <a:srgbClr val="0070C0"/>
              </a:buClr>
            </a:pPr>
            <a:r>
              <a:rPr lang="en-GB" b="1" dirty="0">
                <a:latin typeface="+mn-lt"/>
              </a:rPr>
              <a:t>Exercise 2 20 minutes Discussion of the case example in small groups- then take feedback.</a:t>
            </a:r>
          </a:p>
          <a:p>
            <a:pPr marL="171450" indent="-171450">
              <a:buClr>
                <a:srgbClr val="0070C0"/>
              </a:buClr>
              <a:buFont typeface="Wingdings" pitchFamily="2" charset="2"/>
              <a:buChar char="§"/>
            </a:pPr>
            <a:r>
              <a:rPr lang="en-GB" dirty="0">
                <a:latin typeface="+mn-lt"/>
              </a:rPr>
              <a:t>This is an example of a foster carer thinking of the child’s need to feel effective and looking for a way in which they can work together. </a:t>
            </a:r>
          </a:p>
          <a:p>
            <a:pPr marL="171450" indent="-171450">
              <a:buClr>
                <a:srgbClr val="0070C0"/>
              </a:buClr>
              <a:buFont typeface="Wingdings" pitchFamily="2" charset="2"/>
              <a:buChar char="§"/>
            </a:pPr>
            <a:r>
              <a:rPr lang="en-GB" dirty="0">
                <a:latin typeface="+mn-lt"/>
              </a:rPr>
              <a:t>The foster family always has dinner together, but Joe can see that for Lois the need to be in control leads to a refusal to participate in this and other aspects of family life. Joe looks for a way of working together to help her make choices but move towards participation. He finds a way to hold on to one part of the family expectation (i.e. Lois has her dinner at the table), but allows Lois to choose the point at which she feels ready to move closer to the family.</a:t>
            </a:r>
            <a:endParaRPr lang="en-GB" b="1" dirty="0"/>
          </a:p>
          <a:p>
            <a:r>
              <a:rPr lang="en-GB" b="1" dirty="0">
                <a:latin typeface="+mn-lt"/>
                <a:cs typeface="Calibri" panose="020F0502020204030204" pitchFamily="34" charset="0"/>
              </a:rPr>
              <a:t>Re-cap on Secure Base model</a:t>
            </a:r>
            <a:endParaRPr lang="en-GB" dirty="0">
              <a:latin typeface="+mn-lt"/>
              <a:cs typeface="Calibri" panose="020F0502020204030204" pitchFamily="34" charset="0"/>
            </a:endParaRPr>
          </a:p>
          <a:p>
            <a:pPr marL="171450" indent="-171450">
              <a:buClr>
                <a:srgbClr val="0070C0"/>
              </a:buClr>
              <a:buFont typeface="Wingdings" pitchFamily="2" charset="2"/>
              <a:buChar char="§"/>
            </a:pPr>
            <a:r>
              <a:rPr lang="en-GB" dirty="0">
                <a:latin typeface="+mn-lt"/>
                <a:cs typeface="Calibri" panose="020F0502020204030204" pitchFamily="34" charset="0"/>
              </a:rPr>
              <a:t>Suggest that the 4 dimensions of the model discussed so far interact with each other in this caregiver’s thinking.</a:t>
            </a:r>
          </a:p>
          <a:p>
            <a:pPr marL="171450" indent="-171450">
              <a:buFont typeface="Wingdings" pitchFamily="2" charset="2"/>
              <a:buChar char="§"/>
            </a:pPr>
            <a:r>
              <a:rPr lang="en-GB" dirty="0">
                <a:latin typeface="+mn-lt"/>
                <a:cs typeface="Calibri" panose="020F0502020204030204" pitchFamily="34" charset="0"/>
              </a:rPr>
              <a:t>How is Joe also showing availability?  e.g. He is thinking that Lois needs to build trust and he is supporting this through providing a reliable routine, time and attention. </a:t>
            </a:r>
          </a:p>
          <a:p>
            <a:pPr marL="171450" indent="-171450">
              <a:buClr>
                <a:srgbClr val="0070C0"/>
              </a:buClr>
              <a:buFont typeface="Wingdings" pitchFamily="2" charset="2"/>
              <a:buChar char="§"/>
            </a:pPr>
            <a:r>
              <a:rPr lang="en-GB" dirty="0">
                <a:latin typeface="+mn-lt"/>
                <a:cs typeface="Calibri" panose="020F0502020204030204" pitchFamily="34" charset="0"/>
              </a:rPr>
              <a:t>How is Joe showing sensitivity-helping Lois to manage her feelings? e.g. He is thinking that she might feel nervous/ anxious about joining the family etc. and he is helping her to manage this by finding an approach that reduces these more difficult feelings. </a:t>
            </a:r>
          </a:p>
          <a:p>
            <a:pPr marL="171450" indent="-171450">
              <a:buClr>
                <a:srgbClr val="0070C0"/>
              </a:buClr>
              <a:buFont typeface="Wingdings" pitchFamily="2" charset="2"/>
              <a:buChar char="§"/>
            </a:pPr>
            <a:r>
              <a:rPr lang="en-GB" dirty="0">
                <a:latin typeface="+mn-lt"/>
                <a:cs typeface="Calibri" panose="020F0502020204030204" pitchFamily="34" charset="0"/>
              </a:rPr>
              <a:t>How is Joe showing acceptance / building Lois’ self-esteem? e.g. He is respecting her feelings and thinking that Lois needs to feel valued and accepted, laying her place at the table but building the relationship at her pace. </a:t>
            </a:r>
            <a:endParaRPr lang="en-US" dirty="0">
              <a:latin typeface="+mn-lt"/>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8</a:t>
            </a:fld>
            <a:endParaRPr lang="en-GB" altLang="en-US"/>
          </a:p>
        </p:txBody>
      </p:sp>
    </p:spTree>
    <p:extLst>
      <p:ext uri="{BB962C8B-B14F-4D97-AF65-F5344CB8AC3E}">
        <p14:creationId xmlns:p14="http://schemas.microsoft.com/office/powerpoint/2010/main" val="1022823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36613" y="657225"/>
            <a:ext cx="4991100" cy="3743325"/>
          </a:xfrm>
        </p:spPr>
        <p:txBody>
          <a:bodyPr/>
          <a:lstStyle/>
          <a:p>
            <a:endParaRPr lang="en-US"/>
          </a:p>
        </p:txBody>
      </p:sp>
      <p:sp>
        <p:nvSpPr>
          <p:cNvPr id="3" name="Notes Placeholder 2"/>
          <p:cNvSpPr>
            <a:spLocks noGrp="1"/>
          </p:cNvSpPr>
          <p:nvPr>
            <p:ph type="body" idx="1"/>
          </p:nvPr>
        </p:nvSpPr>
        <p:spPr>
          <a:xfrm>
            <a:off x="685800" y="4400550"/>
            <a:ext cx="5486400" cy="3829050"/>
          </a:xfrm>
        </p:spPr>
        <p:txBody>
          <a:bodyPr/>
          <a:lstStyle/>
          <a:p>
            <a:r>
              <a:rPr lang="en-GB" b="1" dirty="0">
                <a:latin typeface="Calibri" panose="020F0502020204030204" pitchFamily="34" charset="0"/>
                <a:cs typeface="Calibri" panose="020F0502020204030204" pitchFamily="34" charset="0"/>
              </a:rPr>
              <a:t>Notes </a:t>
            </a:r>
          </a:p>
          <a:p>
            <a:pPr marL="171450" indent="-171450">
              <a:buClr>
                <a:srgbClr val="336699"/>
              </a:buClr>
              <a:buFont typeface="Wingdings" pitchFamily="2" charset="2"/>
              <a:buChar char="§"/>
            </a:pPr>
            <a:r>
              <a:rPr lang="en-GB" b="1" dirty="0">
                <a:latin typeface="Calibri" panose="020F0502020204030204" pitchFamily="34" charset="0"/>
                <a:cs typeface="Calibri" panose="020F0502020204030204" pitchFamily="34" charset="0"/>
              </a:rPr>
              <a:t> Offering choice </a:t>
            </a:r>
            <a:r>
              <a:rPr lang="en-GB" dirty="0">
                <a:latin typeface="Calibri" panose="020F0502020204030204" pitchFamily="34" charset="0"/>
                <a:cs typeface="Calibri" panose="020F0502020204030204" pitchFamily="34" charset="0"/>
              </a:rPr>
              <a:t>(within safe limits), even in small things and from the start of a placement, can help children to feel more effective and able to have some influence in their lives. e.g. ‘Which breakfast cereal would you like?’ ‘Would you like to wear your blue T shirt or the red one today?’</a:t>
            </a:r>
          </a:p>
          <a:p>
            <a:pPr marL="171450" indent="-171450">
              <a:buClr>
                <a:srgbClr val="336699"/>
              </a:buClr>
              <a:buFont typeface="Wingdings" pitchFamily="2" charset="2"/>
              <a:buChar char="§"/>
            </a:pPr>
            <a:r>
              <a:rPr lang="en-GB" b="1" dirty="0">
                <a:latin typeface="Calibri" panose="020F0502020204030204" pitchFamily="34" charset="0"/>
                <a:cs typeface="Calibri" panose="020F0502020204030204" pitchFamily="34" charset="0"/>
              </a:rPr>
              <a:t>Enabling children to take the lead</a:t>
            </a:r>
            <a:r>
              <a:rPr lang="en-GB" dirty="0">
                <a:latin typeface="Calibri" panose="020F0502020204030204" pitchFamily="34" charset="0"/>
                <a:cs typeface="Calibri" panose="020F0502020204030204" pitchFamily="34" charset="0"/>
              </a:rPr>
              <a:t>, feel effective and competent playing or exploring in a safe, structured setting.  </a:t>
            </a:r>
            <a:endParaRPr lang="en-GB" i="1" dirty="0">
              <a:latin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Supporting children to </a:t>
            </a:r>
            <a:r>
              <a:rPr lang="en-GB" b="1" dirty="0">
                <a:latin typeface="Calibri" panose="020F0502020204030204" pitchFamily="34" charset="0"/>
                <a:cs typeface="Calibri" panose="020F0502020204030204" pitchFamily="34" charset="0"/>
              </a:rPr>
              <a:t>achieve positive results </a:t>
            </a:r>
            <a:r>
              <a:rPr lang="en-GB" dirty="0">
                <a:latin typeface="Calibri" panose="020F0502020204030204" pitchFamily="34" charset="0"/>
                <a:cs typeface="Calibri" panose="020F0502020204030204" pitchFamily="34" charset="0"/>
              </a:rPr>
              <a:t>(e.g. completing small household tasks, planning an activity, using construction toys) is beneficial for effectiveness and self-esteem.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Caregivers need to have </a:t>
            </a:r>
            <a:r>
              <a:rPr lang="en-GB" b="1" dirty="0">
                <a:latin typeface="Calibri" panose="020F0502020204030204" pitchFamily="34" charset="0"/>
                <a:cs typeface="Calibri" panose="020F0502020204030204" pitchFamily="34" charset="0"/>
              </a:rPr>
              <a:t>clear rules and boundaries, </a:t>
            </a:r>
            <a:r>
              <a:rPr lang="en-GB" dirty="0">
                <a:latin typeface="Calibri" panose="020F0502020204030204" pitchFamily="34" charset="0"/>
                <a:cs typeface="Calibri" panose="020F0502020204030204" pitchFamily="34" charset="0"/>
              </a:rPr>
              <a:t>which are appropriate and reasonable for the child’s age and stage of development. These should be clearly explained to the child, along with the reasons for them but caregivers and children should be supported to negotiate and compromise within these boundaries.</a:t>
            </a:r>
          </a:p>
          <a:p>
            <a:pPr marL="171450" indent="-171450">
              <a:buClr>
                <a:srgbClr val="336699"/>
              </a:buClr>
              <a:buFont typeface="Wingdings" pitchFamily="2" charset="2"/>
              <a:buChar char="§"/>
            </a:pPr>
            <a:r>
              <a:rPr lang="en-GB" b="1" dirty="0">
                <a:latin typeface="Calibri" panose="020F0502020204030204" pitchFamily="34" charset="0"/>
                <a:cs typeface="Calibri" panose="020F0502020204030204" pitchFamily="34" charset="0"/>
              </a:rPr>
              <a:t>Using fun and playfulness </a:t>
            </a:r>
            <a:r>
              <a:rPr lang="en-GB" dirty="0">
                <a:latin typeface="Calibri" panose="020F0502020204030204" pitchFamily="34" charset="0"/>
                <a:cs typeface="Calibri" panose="020F0502020204030204" pitchFamily="34" charset="0"/>
              </a:rPr>
              <a:t>to achieve co-operation, where possible. This can avoid unnecessary battles and will help the child to understand that it is safe and rewarding to co-operate. </a:t>
            </a:r>
          </a:p>
          <a:p>
            <a:pPr marL="171450" indent="-171450">
              <a:buClr>
                <a:srgbClr val="336699"/>
              </a:buClr>
              <a:buFont typeface="Wingdings" pitchFamily="2" charset="2"/>
              <a:buChar char="§"/>
            </a:pPr>
            <a:endParaRPr lang="en-GB" dirty="0">
              <a:latin typeface="Arial" panose="020B0604020202020204" pitchFamily="34" charset="0"/>
              <a:cs typeface="Arial" panose="020B0604020202020204" pitchFamily="34" charset="0"/>
            </a:endParaRPr>
          </a:p>
          <a:p>
            <a:pPr marL="171450" indent="-171450">
              <a:buClr>
                <a:srgbClr val="336699"/>
              </a:buClr>
              <a:buFont typeface="Wingdings" pitchFamily="2" charset="2"/>
              <a:buChar char="§"/>
            </a:pP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10</a:t>
            </a:fld>
            <a:endParaRPr lang="en-US"/>
          </a:p>
        </p:txBody>
      </p:sp>
    </p:spTree>
    <p:extLst>
      <p:ext uri="{BB962C8B-B14F-4D97-AF65-F5344CB8AC3E}">
        <p14:creationId xmlns:p14="http://schemas.microsoft.com/office/powerpoint/2010/main" val="1486200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is a good example of a caregiver using small but important changes in their language and approach  -  based on their sensitive knowledge of the child- offering choice and working together with the child to avoid getting into a battle.</a:t>
            </a:r>
          </a:p>
          <a:p>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11</a:t>
            </a:fld>
            <a:endParaRPr lang="en-US"/>
          </a:p>
        </p:txBody>
      </p:sp>
    </p:spTree>
    <p:extLst>
      <p:ext uri="{BB962C8B-B14F-4D97-AF65-F5344CB8AC3E}">
        <p14:creationId xmlns:p14="http://schemas.microsoft.com/office/powerpoint/2010/main" val="4175354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A good example of a caregiver tuning into the child and using fun to engage them in making a positive choice that they both enjoy and avoiding the conflict that had dominated the early weeks of the placement. </a:t>
            </a:r>
          </a:p>
        </p:txBody>
      </p:sp>
      <p:sp>
        <p:nvSpPr>
          <p:cNvPr id="4" name="Slide Number Placeholder 3"/>
          <p:cNvSpPr>
            <a:spLocks noGrp="1"/>
          </p:cNvSpPr>
          <p:nvPr>
            <p:ph type="sldNum" sz="quarter" idx="5"/>
          </p:nvPr>
        </p:nvSpPr>
        <p:spPr/>
        <p:txBody>
          <a:bodyPr/>
          <a:lstStyle/>
          <a:p>
            <a:fld id="{C58EB948-F276-FD49-9FBF-089A9410267B}" type="slidenum">
              <a:rPr lang="en-US" smtClean="0"/>
              <a:t>12</a:t>
            </a:fld>
            <a:endParaRPr lang="en-US"/>
          </a:p>
        </p:txBody>
      </p:sp>
    </p:spTree>
    <p:extLst>
      <p:ext uri="{BB962C8B-B14F-4D97-AF65-F5344CB8AC3E}">
        <p14:creationId xmlns:p14="http://schemas.microsoft.com/office/powerpoint/2010/main" val="2635878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 </a:t>
            </a:r>
          </a:p>
          <a:p>
            <a:r>
              <a:rPr lang="en-US" b="1" dirty="0">
                <a:latin typeface="Calibri" panose="020F0502020204030204" pitchFamily="34" charset="0"/>
                <a:cs typeface="Calibri" panose="020F0502020204030204" pitchFamily="34" charset="0"/>
              </a:rPr>
              <a:t>Exercise 3 10 -15 minutes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George was very troubled - he had been with multiple previous foster carers who found it difficult to take to him / cope with him as he was so challenging and unresponsive, and he was developmentally delayed.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The timing of this therapeutic approach was important, given his age. This caregiver needed to help George become more secure and be able to function age appropriately. There was less than two years to help him to be developmentally ready for school - so an intensive therapeutic approach to his daily care was crucial.</a:t>
            </a:r>
          </a:p>
          <a:p>
            <a:pPr>
              <a:buClr>
                <a:srgbClr val="336699"/>
              </a:buClr>
            </a:pPr>
            <a:r>
              <a:rPr lang="en-US" b="1" dirty="0">
                <a:latin typeface="Calibri" panose="020F0502020204030204" pitchFamily="34" charset="0"/>
                <a:cs typeface="Calibri" panose="020F0502020204030204" pitchFamily="34" charset="0"/>
              </a:rPr>
              <a:t>Discussion as a whole group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How does this example illustrate co-operation –helping the child to feel effective? - but also the three previous dimensions?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For example-participants may raise the following- this caregiver knew that they needed to build George’s </a:t>
            </a:r>
            <a:r>
              <a:rPr lang="en-US" b="1" dirty="0">
                <a:latin typeface="Calibri" panose="020F0502020204030204" pitchFamily="34" charset="0"/>
                <a:cs typeface="Calibri" panose="020F0502020204030204" pitchFamily="34" charset="0"/>
              </a:rPr>
              <a:t>trust</a:t>
            </a:r>
            <a:r>
              <a:rPr lang="en-US" dirty="0">
                <a:latin typeface="Calibri" panose="020F0502020204030204" pitchFamily="34" charset="0"/>
                <a:cs typeface="Calibri" panose="020F0502020204030204" pitchFamily="34" charset="0"/>
              </a:rPr>
              <a:t> through their availability, think about his troubled </a:t>
            </a:r>
            <a:r>
              <a:rPr lang="en-US" b="1" dirty="0">
                <a:latin typeface="Calibri" panose="020F0502020204030204" pitchFamily="34" charset="0"/>
                <a:cs typeface="Calibri" panose="020F0502020204030204" pitchFamily="34" charset="0"/>
              </a:rPr>
              <a:t>feelings and help him to manage them</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accept</a:t>
            </a:r>
            <a:r>
              <a:rPr lang="en-US" dirty="0">
                <a:latin typeface="Calibri" panose="020F0502020204030204" pitchFamily="34" charset="0"/>
                <a:cs typeface="Calibri" panose="020F0502020204030204" pitchFamily="34" charset="0"/>
              </a:rPr>
              <a:t>  George and give him the opportunity to feel valued and to find and </a:t>
            </a:r>
            <a:r>
              <a:rPr lang="en-US" b="1" dirty="0">
                <a:latin typeface="Calibri" panose="020F0502020204030204" pitchFamily="34" charset="0"/>
                <a:cs typeface="Calibri" panose="020F0502020204030204" pitchFamily="34" charset="0"/>
              </a:rPr>
              <a:t>value himself </a:t>
            </a:r>
            <a:r>
              <a:rPr lang="en-US" dirty="0">
                <a:latin typeface="Calibri" panose="020F0502020204030204" pitchFamily="34" charset="0"/>
                <a:cs typeface="Calibri" panose="020F0502020204030204" pitchFamily="34" charset="0"/>
              </a:rPr>
              <a:t>– as he had been unable to do as an infant. This meant finding a safe space for him, then allowing George to </a:t>
            </a:r>
            <a:r>
              <a:rPr lang="en-US" b="1" dirty="0">
                <a:latin typeface="Calibri" panose="020F0502020204030204" pitchFamily="34" charset="0"/>
                <a:cs typeface="Calibri" panose="020F0502020204030204" pitchFamily="34" charset="0"/>
              </a:rPr>
              <a:t>take the lead, make choices </a:t>
            </a:r>
            <a:r>
              <a:rPr lang="en-US" dirty="0">
                <a:latin typeface="Calibri" panose="020F0502020204030204" pitchFamily="34" charset="0"/>
                <a:cs typeface="Calibri" panose="020F0502020204030204" pitchFamily="34" charset="0"/>
              </a:rPr>
              <a:t>and explore the world around him freely and together. Thus providing a secure base experience to build on for the future.</a:t>
            </a:r>
          </a:p>
          <a:p>
            <a:pPr marL="171450" indent="-171450">
              <a:buClr>
                <a:srgbClr val="336699"/>
              </a:buClr>
              <a:buFont typeface="Wingdings" pitchFamily="2" charset="2"/>
              <a:buChar char="§"/>
            </a:pPr>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13</a:t>
            </a:fld>
            <a:endParaRPr lang="en-US"/>
          </a:p>
        </p:txBody>
      </p:sp>
    </p:spTree>
    <p:extLst>
      <p:ext uri="{BB962C8B-B14F-4D97-AF65-F5344CB8AC3E}">
        <p14:creationId xmlns:p14="http://schemas.microsoft.com/office/powerpoint/2010/main" val="2909215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70C0"/>
              </a:buClr>
            </a:pPr>
            <a:r>
              <a:rPr lang="en-GB" b="1" dirty="0">
                <a:latin typeface="+mn-lt"/>
              </a:rPr>
              <a:t>Notes</a:t>
            </a:r>
          </a:p>
          <a:p>
            <a:pPr>
              <a:buClr>
                <a:srgbClr val="0070C0"/>
              </a:buClr>
            </a:pPr>
            <a:r>
              <a:rPr lang="en-GB" b="1" dirty="0">
                <a:latin typeface="+mn-lt"/>
              </a:rPr>
              <a:t>Exercise 4 – approximately 15 minutes</a:t>
            </a:r>
            <a:endParaRPr lang="en-GB" dirty="0">
              <a:latin typeface="+mn-lt"/>
            </a:endParaRPr>
          </a:p>
          <a:p>
            <a:pPr marL="171450" indent="-171450">
              <a:buClr>
                <a:srgbClr val="0070C0"/>
              </a:buClr>
              <a:buFont typeface="Wingdings" pitchFamily="2" charset="2"/>
              <a:buChar char="§"/>
            </a:pPr>
            <a:r>
              <a:rPr lang="en-GB" dirty="0">
                <a:latin typeface="+mn-lt"/>
              </a:rPr>
              <a:t>Ask participants to consider these behaviours and jot down first ideas for what caregivers might need to </a:t>
            </a:r>
            <a:r>
              <a:rPr lang="en-GB" b="1" dirty="0">
                <a:latin typeface="+mn-lt"/>
              </a:rPr>
              <a:t>think</a:t>
            </a:r>
            <a:r>
              <a:rPr lang="en-GB" dirty="0">
                <a:latin typeface="+mn-lt"/>
              </a:rPr>
              <a:t>, </a:t>
            </a:r>
            <a:r>
              <a:rPr lang="en-GB" b="1" dirty="0">
                <a:latin typeface="+mn-lt"/>
              </a:rPr>
              <a:t>say</a:t>
            </a:r>
            <a:r>
              <a:rPr lang="en-GB" dirty="0">
                <a:latin typeface="+mn-lt"/>
              </a:rPr>
              <a:t> and </a:t>
            </a:r>
            <a:r>
              <a:rPr lang="en-GB" b="1" dirty="0">
                <a:latin typeface="+mn-lt"/>
              </a:rPr>
              <a:t>do</a:t>
            </a:r>
            <a:r>
              <a:rPr lang="en-GB" dirty="0">
                <a:latin typeface="+mn-lt"/>
              </a:rPr>
              <a:t> to care for each child in ways that could help the child to feel more effective/be more co-operative.</a:t>
            </a:r>
          </a:p>
          <a:p>
            <a:pPr marL="171450" indent="-171450">
              <a:buClr>
                <a:srgbClr val="0070C0"/>
              </a:buClr>
              <a:buFont typeface="Wingdings" pitchFamily="2" charset="2"/>
              <a:buChar char="§"/>
            </a:pPr>
            <a:r>
              <a:rPr lang="en-GB" dirty="0">
                <a:latin typeface="+mn-lt"/>
              </a:rPr>
              <a:t>Then discuss in whole group.</a:t>
            </a:r>
          </a:p>
          <a:p>
            <a:pPr marL="171450" indent="-171450">
              <a:buClr>
                <a:srgbClr val="0070C0"/>
              </a:buClr>
              <a:buFont typeface="Wingdings" pitchFamily="2" charset="2"/>
              <a:buChar char="§"/>
            </a:pPr>
            <a:r>
              <a:rPr lang="en-GB" dirty="0">
                <a:latin typeface="+mn-lt"/>
              </a:rPr>
              <a:t>As in the previous exercise, after discussing co-operation-helping the child to be more effective, this can include discussion of previous dimensions.</a:t>
            </a:r>
          </a:p>
          <a:p>
            <a:endParaRPr lang="en-US" dirty="0"/>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14</a:t>
            </a:fld>
            <a:endParaRPr lang="en-GB" altLang="en-US"/>
          </a:p>
        </p:txBody>
      </p:sp>
    </p:spTree>
    <p:extLst>
      <p:ext uri="{BB962C8B-B14F-4D97-AF65-F5344CB8AC3E}">
        <p14:creationId xmlns:p14="http://schemas.microsoft.com/office/powerpoint/2010/main" val="1871874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As with previous sessions, this section on caregivers' additional support needs should be presented in a way that is empathic and sensitive to caregivers, with emphasis on the fact that all caregivers, at times may experience these difficulties, especially when children are very troubled.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This can promote a supportive environment that makes it comfortable for social workers and caregivers to discuss difficult issues around control and co-operation openly and respectfully. Allow time for informal sharing of experiences.</a:t>
            </a:r>
          </a:p>
          <a:p>
            <a:pPr marL="171450" indent="-171450">
              <a:buClr>
                <a:srgbClr val="0070C0"/>
              </a:buClr>
              <a:buFont typeface="Wingdings" pitchFamily="2" charset="2"/>
              <a:buChar char="§"/>
            </a:pPr>
            <a:r>
              <a:rPr lang="en-GB" i="1" dirty="0">
                <a:latin typeface="Calibri" panose="020F0502020204030204" pitchFamily="34" charset="0"/>
                <a:cs typeface="Calibri" panose="020F0502020204030204" pitchFamily="34" charset="0"/>
              </a:rPr>
              <a:t>Child’s behaviour may trigger difficult memories/feelings</a:t>
            </a:r>
            <a:r>
              <a:rPr lang="en-GB" dirty="0">
                <a:latin typeface="Calibri" panose="020F0502020204030204" pitchFamily="34" charset="0"/>
                <a:cs typeface="Calibri" panose="020F0502020204030204" pitchFamily="34" charset="0"/>
              </a:rPr>
              <a:t>: If caregivers have had difficult experiences of controlling relationships in the past, their own difficult feelings and memories can sometimes re-surface as they become close to children who seek to control adults or who are over-compliant. Caregivers may need support from trusted professionals to recognise a possible connection with their own experiences and feelings, and to recognise the impact that this may have on the child. This can help caregivers to separate their own experiences and focus more fully on the child’s needs.</a:t>
            </a:r>
          </a:p>
          <a:p>
            <a:pPr marL="171450" indent="-171450">
              <a:buClr>
                <a:srgbClr val="0070C0"/>
              </a:buClr>
              <a:buFont typeface="Wingdings" pitchFamily="2" charset="2"/>
              <a:buChar char="§"/>
            </a:pPr>
            <a:r>
              <a:rPr lang="en-GB" i="1" dirty="0">
                <a:latin typeface="Calibri" panose="020F0502020204030204" pitchFamily="34" charset="0"/>
                <a:cs typeface="Calibri" panose="020F0502020204030204" pitchFamily="34" charset="0"/>
              </a:rPr>
              <a:t>Lack of co-operation can be undermining and discouraging. </a:t>
            </a:r>
            <a:r>
              <a:rPr lang="en-GB" dirty="0">
                <a:latin typeface="Calibri" panose="020F0502020204030204" pitchFamily="34" charset="0"/>
                <a:cs typeface="Calibri" panose="020F0502020204030204" pitchFamily="34" charset="0"/>
              </a:rPr>
              <a:t>Caregivers may feel helpless and inadequate when children are unco-operative. They may find it hard to share these feelings with professionals. They will need reassurance that their feelings are normal and understandable and that they are valued and trusted as caregivers. Peer support can be helpful for some caregivers in this situation.</a:t>
            </a:r>
          </a:p>
          <a:p>
            <a:pPr marL="171450" indent="-171450">
              <a:buClr>
                <a:srgbClr val="0070C0"/>
              </a:buClr>
              <a:buFont typeface="Wingdings" pitchFamily="2" charset="2"/>
              <a:buChar char="§"/>
            </a:pPr>
            <a:endParaRPr lang="en-GB"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15</a:t>
            </a:fld>
            <a:endParaRPr lang="en-GB" altLang="en-US"/>
          </a:p>
        </p:txBody>
      </p:sp>
    </p:spTree>
    <p:extLst>
      <p:ext uri="{BB962C8B-B14F-4D97-AF65-F5344CB8AC3E}">
        <p14:creationId xmlns:p14="http://schemas.microsoft.com/office/powerpoint/2010/main" val="688475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Finally, this slide completes the cycle and summarises the goals of this dimension for the child.</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When children begin to feel more effective, able to make choices and appropriately in control of their lives within safe boundaries, they will be better able to let go of inappropriate control and be more willing to compromise and co-operate.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This will help the child to build more positive relationships - at home, at school or in activities.</a:t>
            </a:r>
          </a:p>
        </p:txBody>
      </p:sp>
      <p:sp>
        <p:nvSpPr>
          <p:cNvPr id="4" name="Slide Number Placeholder 3"/>
          <p:cNvSpPr>
            <a:spLocks noGrp="1"/>
          </p:cNvSpPr>
          <p:nvPr>
            <p:ph type="sldNum" sz="quarter" idx="5"/>
          </p:nvPr>
        </p:nvSpPr>
        <p:spPr/>
        <p:txBody>
          <a:bodyPr/>
          <a:lstStyle/>
          <a:p>
            <a:fld id="{C58EB948-F276-FD49-9FBF-089A9410267B}" type="slidenum">
              <a:rPr lang="en-US" smtClean="0"/>
              <a:t>16</a:t>
            </a:fld>
            <a:endParaRPr lang="en-US"/>
          </a:p>
        </p:txBody>
      </p:sp>
    </p:spTree>
    <p:extLst>
      <p:ext uri="{BB962C8B-B14F-4D97-AF65-F5344CB8AC3E}">
        <p14:creationId xmlns:p14="http://schemas.microsoft.com/office/powerpoint/2010/main" val="1118878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663D3-DD45-F4E8-83D8-9A3BDC167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858A2-FC86-FA4E-A59C-5DF3EB911B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DD6247-F6AE-F1EB-3732-250F0E985DF6}"/>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This is a suggested activity to help participants reflect on their learning and understanding of this session / this dimension - and will act as a bridge to the next session / next dimension</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Explain that there will be a whole group discussion of these reflections at the start of the next session.  </a:t>
            </a:r>
            <a:endParaRPr lang="en-GB"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195644C-8460-8C12-716A-E330F0899B87}"/>
              </a:ext>
            </a:extLst>
          </p:cNvPr>
          <p:cNvSpPr>
            <a:spLocks noGrp="1"/>
          </p:cNvSpPr>
          <p:nvPr>
            <p:ph type="sldNum" sz="quarter" idx="5"/>
          </p:nvPr>
        </p:nvSpPr>
        <p:spPr/>
        <p:txBody>
          <a:bodyPr/>
          <a:lstStyle/>
          <a:p>
            <a:fld id="{C58EB948-F276-FD49-9FBF-089A9410267B}" type="slidenum">
              <a:rPr lang="en-US" smtClean="0"/>
              <a:t>17</a:t>
            </a:fld>
            <a:endParaRPr lang="en-US"/>
          </a:p>
        </p:txBody>
      </p:sp>
    </p:spTree>
    <p:extLst>
      <p:ext uri="{BB962C8B-B14F-4D97-AF65-F5344CB8AC3E}">
        <p14:creationId xmlns:p14="http://schemas.microsoft.com/office/powerpoint/2010/main" val="2227021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n-lt"/>
              </a:rPr>
              <a:t>Notes</a:t>
            </a:r>
          </a:p>
          <a:p>
            <a:pPr marL="171450" indent="-171450">
              <a:buClr>
                <a:srgbClr val="0070C0"/>
              </a:buClr>
              <a:buFont typeface="Wingdings" pitchFamily="2" charset="2"/>
              <a:buChar char="§"/>
            </a:pPr>
            <a:r>
              <a:rPr lang="en-US" dirty="0">
                <a:latin typeface="+mn-lt"/>
              </a:rPr>
              <a:t>Next session – the fifth and final session- we will move on to </a:t>
            </a:r>
            <a:r>
              <a:rPr lang="en-US" i="1" dirty="0">
                <a:latin typeface="+mn-lt"/>
              </a:rPr>
              <a:t>Family membership- helping the child to belong </a:t>
            </a:r>
            <a:r>
              <a:rPr lang="en-US" dirty="0">
                <a:latin typeface="+mn-lt"/>
              </a:rPr>
              <a:t>- which builds on the other dimensions but has important additional issues for children in terms of managing multiple families, contact and identity.</a:t>
            </a:r>
          </a:p>
          <a:p>
            <a:pPr marL="171450" indent="-171450">
              <a:buClr>
                <a:srgbClr val="0070C0"/>
              </a:buClr>
              <a:buFont typeface="Wingdings" pitchFamily="2" charset="2"/>
              <a:buChar char="§"/>
            </a:pPr>
            <a:r>
              <a:rPr lang="en-US" dirty="0">
                <a:latin typeface="+mn-lt"/>
              </a:rPr>
              <a:t>We will also spend time thinking about how you and you agencies might be able to use or further develop the use of the Secure Base model in your practice.</a:t>
            </a:r>
          </a:p>
        </p:txBody>
      </p:sp>
      <p:sp>
        <p:nvSpPr>
          <p:cNvPr id="4" name="Slide Number Placeholder 3"/>
          <p:cNvSpPr>
            <a:spLocks noGrp="1"/>
          </p:cNvSpPr>
          <p:nvPr>
            <p:ph type="sldNum" sz="quarter" idx="5"/>
          </p:nvPr>
        </p:nvSpPr>
        <p:spPr/>
        <p:txBody>
          <a:bodyPr/>
          <a:lstStyle/>
          <a:p>
            <a:pPr>
              <a:defRPr/>
            </a:pPr>
            <a:fld id="{8CF0632F-4590-1C46-8C38-C61C464164AB}" type="slidenum">
              <a:rPr lang="en-GB" altLang="en-US" smtClean="0"/>
              <a:pPr>
                <a:defRPr/>
              </a:pPr>
              <a:t>18</a:t>
            </a:fld>
            <a:endParaRPr lang="en-GB" altLang="en-US"/>
          </a:p>
        </p:txBody>
      </p:sp>
    </p:spTree>
    <p:extLst>
      <p:ext uri="{BB962C8B-B14F-4D97-AF65-F5344CB8AC3E}">
        <p14:creationId xmlns:p14="http://schemas.microsoft.com/office/powerpoint/2010/main" val="3011149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4">
            <a:extLst>
              <a:ext uri="{FF2B5EF4-FFF2-40B4-BE49-F238E27FC236}">
                <a16:creationId xmlns:a16="http://schemas.microsoft.com/office/drawing/2014/main" id="{CFF93BC3-97CA-F816-466A-4AED04780E1E}"/>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D049BA6-B12B-EAFB-C8E4-94D123FA34D5}"/>
              </a:ext>
            </a:extLst>
          </p:cNvPr>
          <p:cNvSpPr>
            <a:spLocks noGrp="1" noChangeArrowheads="1"/>
          </p:cNvSpPr>
          <p:nvPr>
            <p:ph type="ftr" sz="quarter" idx="11"/>
          </p:nvPr>
        </p:nvSpPr>
        <p:spPr>
          <a:xfrm>
            <a:off x="4067175" y="6165850"/>
            <a:ext cx="2089150" cy="503238"/>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81D63AA1-4B52-40BF-795C-843D46D9D5D6}"/>
              </a:ext>
            </a:extLst>
          </p:cNvPr>
          <p:cNvSpPr>
            <a:spLocks noGrp="1" noChangeArrowheads="1"/>
          </p:cNvSpPr>
          <p:nvPr>
            <p:ph type="sldNum" sz="quarter" idx="12"/>
          </p:nvPr>
        </p:nvSpPr>
        <p:spPr/>
        <p:txBody>
          <a:bodyPr/>
          <a:lstStyle>
            <a:lvl1pPr>
              <a:defRPr smtClean="0"/>
            </a:lvl1pPr>
          </a:lstStyle>
          <a:p>
            <a:pPr>
              <a:defRPr/>
            </a:pPr>
            <a:fld id="{6319467F-8493-EB48-974F-697A691E2CC8}" type="slidenum">
              <a:rPr lang="en-GB" altLang="en-US"/>
              <a:pPr>
                <a:defRPr/>
              </a:pPr>
              <a:t>‹#›</a:t>
            </a:fld>
            <a:endParaRPr lang="en-GB" altLang="en-US"/>
          </a:p>
        </p:txBody>
      </p:sp>
    </p:spTree>
    <p:extLst>
      <p:ext uri="{BB962C8B-B14F-4D97-AF65-F5344CB8AC3E}">
        <p14:creationId xmlns:p14="http://schemas.microsoft.com/office/powerpoint/2010/main" val="1556129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6CE0150-6005-5448-6F38-431D0AAA9F71}"/>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619085-722A-1088-E914-06CDFFA1E3DD}"/>
              </a:ext>
            </a:extLst>
          </p:cNvPr>
          <p:cNvSpPr>
            <a:spLocks noGrp="1" noChangeArrowheads="1"/>
          </p:cNvSpPr>
          <p:nvPr>
            <p:ph type="ftr" sz="quarter" idx="11"/>
          </p:nvPr>
        </p:nvSpPr>
        <p:spPr>
          <a:xfrm>
            <a:off x="3995738" y="6237288"/>
            <a:ext cx="2176462" cy="4318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6F34BAA8-6722-8209-965C-D247F673EF91}"/>
              </a:ext>
            </a:extLst>
          </p:cNvPr>
          <p:cNvSpPr>
            <a:spLocks noGrp="1" noChangeArrowheads="1"/>
          </p:cNvSpPr>
          <p:nvPr>
            <p:ph type="sldNum" sz="quarter" idx="12"/>
          </p:nvPr>
        </p:nvSpPr>
        <p:spPr/>
        <p:txBody>
          <a:bodyPr/>
          <a:lstStyle>
            <a:lvl1pPr>
              <a:defRPr smtClean="0"/>
            </a:lvl1pPr>
          </a:lstStyle>
          <a:p>
            <a:pPr>
              <a:defRPr/>
            </a:pPr>
            <a:fld id="{19233DE9-DCBC-0A44-9817-DFD32FAF908F}" type="slidenum">
              <a:rPr lang="en-GB" altLang="en-US"/>
              <a:pPr>
                <a:defRPr/>
              </a:pPr>
              <a:t>‹#›</a:t>
            </a:fld>
            <a:endParaRPr lang="en-GB" altLang="en-US"/>
          </a:p>
        </p:txBody>
      </p:sp>
    </p:spTree>
    <p:extLst>
      <p:ext uri="{BB962C8B-B14F-4D97-AF65-F5344CB8AC3E}">
        <p14:creationId xmlns:p14="http://schemas.microsoft.com/office/powerpoint/2010/main" val="2394472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9">
            <a:extLst>
              <a:ext uri="{FF2B5EF4-FFF2-40B4-BE49-F238E27FC236}">
                <a16:creationId xmlns:a16="http://schemas.microsoft.com/office/drawing/2014/main" id="{10929CBF-7742-9B30-18D0-13BF53CD16DD}"/>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654917CF-64B6-CCBD-524D-684BFE27B4F8}"/>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C3448ABC-3F52-F20B-7D13-A921E65ACF22}"/>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B46951CA-4873-D0AA-DDEE-FA008A07778F}"/>
              </a:ext>
            </a:extLst>
          </p:cNvPr>
          <p:cNvSpPr>
            <a:spLocks noGrp="1" noChangeArrowheads="1"/>
          </p:cNvSpPr>
          <p:nvPr>
            <p:ph type="sldNum" sz="quarter" idx="12"/>
          </p:nvPr>
        </p:nvSpPr>
        <p:spPr/>
        <p:txBody>
          <a:bodyPr/>
          <a:lstStyle>
            <a:lvl1pPr>
              <a:defRPr smtClean="0"/>
            </a:lvl1pPr>
          </a:lstStyle>
          <a:p>
            <a:pPr>
              <a:defRPr/>
            </a:pPr>
            <a:fld id="{38B7CF78-0C77-0940-81AA-CC227A71FFD2}" type="slidenum">
              <a:rPr lang="en-GB" altLang="en-US"/>
              <a:pPr>
                <a:defRPr/>
              </a:pPr>
              <a:t>‹#›</a:t>
            </a:fld>
            <a:endParaRPr lang="en-GB" altLang="en-US"/>
          </a:p>
        </p:txBody>
      </p:sp>
    </p:spTree>
    <p:extLst>
      <p:ext uri="{BB962C8B-B14F-4D97-AF65-F5344CB8AC3E}">
        <p14:creationId xmlns:p14="http://schemas.microsoft.com/office/powerpoint/2010/main" val="11020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9">
            <a:extLst>
              <a:ext uri="{FF2B5EF4-FFF2-40B4-BE49-F238E27FC236}">
                <a16:creationId xmlns:a16="http://schemas.microsoft.com/office/drawing/2014/main" id="{336489C3-7F4A-0185-6A29-36C418B021B6}"/>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457200" y="274638"/>
            <a:ext cx="8229600" cy="922114"/>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68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67A30E65-16DC-9AFF-8654-EB411E7F0E1B}"/>
              </a:ext>
            </a:extLst>
          </p:cNvPr>
          <p:cNvSpPr>
            <a:spLocks noGrp="1" noChangeArrowheads="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41730A25-82CC-1ECD-F6C5-4996A19373E7}"/>
              </a:ext>
            </a:extLst>
          </p:cNvPr>
          <p:cNvSpPr>
            <a:spLocks noGrp="1" noChangeArrowheads="1"/>
          </p:cNvSpPr>
          <p:nvPr>
            <p:ph type="ftr" sz="quarter" idx="11"/>
          </p:nvPr>
        </p:nvSpPr>
        <p:spPr>
          <a:xfrm>
            <a:off x="2987675"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Slide Number Placeholder 7">
            <a:extLst>
              <a:ext uri="{FF2B5EF4-FFF2-40B4-BE49-F238E27FC236}">
                <a16:creationId xmlns:a16="http://schemas.microsoft.com/office/drawing/2014/main" id="{F3F682A1-419C-4B10-7D5E-4119AA2BC5DD}"/>
              </a:ext>
            </a:extLst>
          </p:cNvPr>
          <p:cNvSpPr>
            <a:spLocks noGrp="1" noChangeArrowheads="1"/>
          </p:cNvSpPr>
          <p:nvPr>
            <p:ph type="sldNum" sz="quarter" idx="12"/>
          </p:nvPr>
        </p:nvSpPr>
        <p:spPr/>
        <p:txBody>
          <a:bodyPr/>
          <a:lstStyle>
            <a:lvl1pPr>
              <a:defRPr smtClean="0"/>
            </a:lvl1pPr>
          </a:lstStyle>
          <a:p>
            <a:pPr>
              <a:defRPr/>
            </a:pPr>
            <a:fld id="{B8796F1D-8E3F-A74B-9702-E3CFB60656E1}" type="slidenum">
              <a:rPr lang="en-GB" altLang="en-US"/>
              <a:pPr>
                <a:defRPr/>
              </a:pPr>
              <a:t>‹#›</a:t>
            </a:fld>
            <a:endParaRPr lang="en-GB" altLang="en-US"/>
          </a:p>
        </p:txBody>
      </p:sp>
    </p:spTree>
    <p:extLst>
      <p:ext uri="{BB962C8B-B14F-4D97-AF65-F5344CB8AC3E}">
        <p14:creationId xmlns:p14="http://schemas.microsoft.com/office/powerpoint/2010/main" val="51874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A5B38350-D59F-8F6F-56ED-54FFAAC20326}"/>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39ECE63-25EF-8E0A-D132-74AE52A4557F}"/>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9" name="Rectangle 6">
            <a:extLst>
              <a:ext uri="{FF2B5EF4-FFF2-40B4-BE49-F238E27FC236}">
                <a16:creationId xmlns:a16="http://schemas.microsoft.com/office/drawing/2014/main" id="{C64F9190-F668-1A2D-5C1A-90A1598D14C2}"/>
              </a:ext>
            </a:extLst>
          </p:cNvPr>
          <p:cNvSpPr>
            <a:spLocks noGrp="1" noChangeArrowheads="1"/>
          </p:cNvSpPr>
          <p:nvPr>
            <p:ph type="sldNum" sz="quarter" idx="12"/>
          </p:nvPr>
        </p:nvSpPr>
        <p:spPr/>
        <p:txBody>
          <a:bodyPr/>
          <a:lstStyle>
            <a:lvl1pPr>
              <a:defRPr smtClean="0"/>
            </a:lvl1pPr>
          </a:lstStyle>
          <a:p>
            <a:pPr>
              <a:defRPr/>
            </a:pPr>
            <a:fld id="{A5CC9317-941F-1D44-919D-F1DF49B20EA7}" type="slidenum">
              <a:rPr lang="en-GB" altLang="en-US"/>
              <a:pPr>
                <a:defRPr/>
              </a:pPr>
              <a:t>‹#›</a:t>
            </a:fld>
            <a:endParaRPr lang="en-GB" altLang="en-US"/>
          </a:p>
        </p:txBody>
      </p:sp>
    </p:spTree>
    <p:extLst>
      <p:ext uri="{BB962C8B-B14F-4D97-AF65-F5344CB8AC3E}">
        <p14:creationId xmlns:p14="http://schemas.microsoft.com/office/powerpoint/2010/main" val="3884537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D3933CF1-DAFF-1F61-B861-2D5BD580659B}"/>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CF5B4B9-4C4A-A1B7-FC13-31E9FBE21A30}"/>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Rectangle 6">
            <a:extLst>
              <a:ext uri="{FF2B5EF4-FFF2-40B4-BE49-F238E27FC236}">
                <a16:creationId xmlns:a16="http://schemas.microsoft.com/office/drawing/2014/main" id="{0806533F-C196-8500-01F7-3B3A619FA415}"/>
              </a:ext>
            </a:extLst>
          </p:cNvPr>
          <p:cNvSpPr>
            <a:spLocks noGrp="1" noChangeArrowheads="1"/>
          </p:cNvSpPr>
          <p:nvPr>
            <p:ph type="sldNum" sz="quarter" idx="12"/>
          </p:nvPr>
        </p:nvSpPr>
        <p:spPr/>
        <p:txBody>
          <a:bodyPr/>
          <a:lstStyle>
            <a:lvl1pPr>
              <a:defRPr smtClean="0"/>
            </a:lvl1pPr>
          </a:lstStyle>
          <a:p>
            <a:pPr>
              <a:defRPr/>
            </a:pPr>
            <a:fld id="{9F2A855A-D6D5-6E40-8D42-DBDC638D2AC2}" type="slidenum">
              <a:rPr lang="en-GB" altLang="en-US"/>
              <a:pPr>
                <a:defRPr/>
              </a:pPr>
              <a:t>‹#›</a:t>
            </a:fld>
            <a:endParaRPr lang="en-GB" altLang="en-US"/>
          </a:p>
        </p:txBody>
      </p:sp>
    </p:spTree>
    <p:extLst>
      <p:ext uri="{BB962C8B-B14F-4D97-AF65-F5344CB8AC3E}">
        <p14:creationId xmlns:p14="http://schemas.microsoft.com/office/powerpoint/2010/main" val="33456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81B5C8-3C55-5B14-A779-7BEEE3655B2B}"/>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B5754BA-59A8-EFDD-BD20-48CE634B7B28}"/>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6">
            <a:extLst>
              <a:ext uri="{FF2B5EF4-FFF2-40B4-BE49-F238E27FC236}">
                <a16:creationId xmlns:a16="http://schemas.microsoft.com/office/drawing/2014/main" id="{0CA9DBDB-36FD-3DFA-3513-730EA0E9C447}"/>
              </a:ext>
            </a:extLst>
          </p:cNvPr>
          <p:cNvSpPr>
            <a:spLocks noGrp="1" noChangeArrowheads="1"/>
          </p:cNvSpPr>
          <p:nvPr>
            <p:ph type="sldNum" sz="quarter" idx="12"/>
          </p:nvPr>
        </p:nvSpPr>
        <p:spPr/>
        <p:txBody>
          <a:bodyPr/>
          <a:lstStyle>
            <a:lvl1pPr>
              <a:defRPr smtClean="0"/>
            </a:lvl1pPr>
          </a:lstStyle>
          <a:p>
            <a:pPr>
              <a:defRPr/>
            </a:pPr>
            <a:fld id="{D6738092-4AE3-EC4B-8A64-196D873B7CF0}" type="slidenum">
              <a:rPr lang="en-GB" altLang="en-US"/>
              <a:pPr>
                <a:defRPr/>
              </a:pPr>
              <a:t>‹#›</a:t>
            </a:fld>
            <a:endParaRPr lang="en-GB" altLang="en-US"/>
          </a:p>
        </p:txBody>
      </p:sp>
    </p:spTree>
    <p:extLst>
      <p:ext uri="{BB962C8B-B14F-4D97-AF65-F5344CB8AC3E}">
        <p14:creationId xmlns:p14="http://schemas.microsoft.com/office/powerpoint/2010/main" val="4228681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C4295B1-CB71-7E47-A86C-252971571781}"/>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2329DB27-C32C-AC8E-0141-915D2D383BAB}"/>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40168A0-71D9-D5B7-840E-2F2A80B37892}"/>
              </a:ext>
            </a:extLst>
          </p:cNvPr>
          <p:cNvSpPr>
            <a:spLocks noGrp="1" noChangeArrowheads="1"/>
          </p:cNvSpPr>
          <p:nvPr>
            <p:ph type="sldNum" sz="quarter" idx="12"/>
          </p:nvPr>
        </p:nvSpPr>
        <p:spPr/>
        <p:txBody>
          <a:bodyPr/>
          <a:lstStyle>
            <a:lvl1pPr>
              <a:defRPr smtClean="0"/>
            </a:lvl1pPr>
          </a:lstStyle>
          <a:p>
            <a:pPr>
              <a:defRPr/>
            </a:pPr>
            <a:fld id="{133CF134-F98C-EE43-97D8-CF93D7BCEFB6}" type="slidenum">
              <a:rPr lang="en-GB" altLang="en-US"/>
              <a:pPr>
                <a:defRPr/>
              </a:pPr>
              <a:t>‹#›</a:t>
            </a:fld>
            <a:endParaRPr lang="en-GB" altLang="en-US"/>
          </a:p>
        </p:txBody>
      </p:sp>
    </p:spTree>
    <p:extLst>
      <p:ext uri="{BB962C8B-B14F-4D97-AF65-F5344CB8AC3E}">
        <p14:creationId xmlns:p14="http://schemas.microsoft.com/office/powerpoint/2010/main" val="415789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BA4992CC-36D9-AFCB-E1C4-50E8CF85B2E3}"/>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E2D17F98-DF2C-2468-C197-F410329C461D}"/>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3A47128-9D38-0F44-FBC1-FFBABAF010B0}"/>
              </a:ext>
            </a:extLst>
          </p:cNvPr>
          <p:cNvSpPr>
            <a:spLocks noGrp="1" noChangeArrowheads="1"/>
          </p:cNvSpPr>
          <p:nvPr>
            <p:ph type="sldNum" sz="quarter" idx="12"/>
          </p:nvPr>
        </p:nvSpPr>
        <p:spPr/>
        <p:txBody>
          <a:bodyPr/>
          <a:lstStyle>
            <a:lvl1pPr>
              <a:defRPr smtClean="0"/>
            </a:lvl1pPr>
          </a:lstStyle>
          <a:p>
            <a:pPr>
              <a:defRPr/>
            </a:pPr>
            <a:fld id="{4783CDA7-935E-854C-AEF8-FD47578387EB}" type="slidenum">
              <a:rPr lang="en-GB" altLang="en-US"/>
              <a:pPr>
                <a:defRPr/>
              </a:pPr>
              <a:t>‹#›</a:t>
            </a:fld>
            <a:endParaRPr lang="en-GB" altLang="en-US"/>
          </a:p>
        </p:txBody>
      </p:sp>
    </p:spTree>
    <p:extLst>
      <p:ext uri="{BB962C8B-B14F-4D97-AF65-F5344CB8AC3E}">
        <p14:creationId xmlns:p14="http://schemas.microsoft.com/office/powerpoint/2010/main" val="128213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82EAA575-3F6F-A686-EC45-3C509F165301}"/>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E55363-0166-E4EC-0D29-32B446B58816}"/>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3313DDA9-57EA-7993-A261-3D52ADF76181}"/>
              </a:ext>
            </a:extLst>
          </p:cNvPr>
          <p:cNvSpPr>
            <a:spLocks noGrp="1" noChangeArrowheads="1"/>
          </p:cNvSpPr>
          <p:nvPr>
            <p:ph type="sldNum" sz="quarter" idx="12"/>
          </p:nvPr>
        </p:nvSpPr>
        <p:spPr/>
        <p:txBody>
          <a:bodyPr/>
          <a:lstStyle>
            <a:lvl1pPr>
              <a:defRPr smtClean="0"/>
            </a:lvl1pPr>
          </a:lstStyle>
          <a:p>
            <a:pPr>
              <a:defRPr/>
            </a:pPr>
            <a:fld id="{BAB9C6D8-03B3-2C46-9E20-0896984C8F29}" type="slidenum">
              <a:rPr lang="en-GB" altLang="en-US"/>
              <a:pPr>
                <a:defRPr/>
              </a:pPr>
              <a:t>‹#›</a:t>
            </a:fld>
            <a:endParaRPr lang="en-GB" altLang="en-US"/>
          </a:p>
        </p:txBody>
      </p:sp>
    </p:spTree>
    <p:extLst>
      <p:ext uri="{BB962C8B-B14F-4D97-AF65-F5344CB8AC3E}">
        <p14:creationId xmlns:p14="http://schemas.microsoft.com/office/powerpoint/2010/main" val="2628968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274638"/>
            <a:ext cx="2058988" cy="5808662"/>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29325" cy="5808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A6E7E7F-6917-94BC-CA26-D79185F51281}"/>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0EB062F-95C4-F282-623F-7A31BDAA02BE}"/>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A435E94E-A623-A5FB-0AF1-48511C696691}"/>
              </a:ext>
            </a:extLst>
          </p:cNvPr>
          <p:cNvSpPr>
            <a:spLocks noGrp="1" noChangeArrowheads="1"/>
          </p:cNvSpPr>
          <p:nvPr>
            <p:ph type="sldNum" sz="quarter" idx="12"/>
          </p:nvPr>
        </p:nvSpPr>
        <p:spPr/>
        <p:txBody>
          <a:bodyPr/>
          <a:lstStyle>
            <a:lvl1pPr>
              <a:defRPr smtClean="0"/>
            </a:lvl1pPr>
          </a:lstStyle>
          <a:p>
            <a:pPr>
              <a:defRPr/>
            </a:pPr>
            <a:fld id="{41E69997-5E4B-9540-890B-31392980D5EC}" type="slidenum">
              <a:rPr lang="en-GB" altLang="en-US"/>
              <a:pPr>
                <a:defRPr/>
              </a:pPr>
              <a:t>‹#›</a:t>
            </a:fld>
            <a:endParaRPr lang="en-GB" altLang="en-US"/>
          </a:p>
        </p:txBody>
      </p:sp>
    </p:spTree>
    <p:extLst>
      <p:ext uri="{BB962C8B-B14F-4D97-AF65-F5344CB8AC3E}">
        <p14:creationId xmlns:p14="http://schemas.microsoft.com/office/powerpoint/2010/main" val="264427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able Placeholder 2"/>
          <p:cNvSpPr>
            <a:spLocks noGrp="1"/>
          </p:cNvSpPr>
          <p:nvPr>
            <p:ph type="tbl" idx="1"/>
          </p:nvPr>
        </p:nvSpPr>
        <p:spPr>
          <a:xfrm>
            <a:off x="468313" y="1557338"/>
            <a:ext cx="8229600" cy="4525962"/>
          </a:xfrm>
        </p:spPr>
        <p:txBody>
          <a:bodyPr/>
          <a:lstStyle/>
          <a:p>
            <a:pPr lvl="0"/>
            <a:endParaRPr lang="en-GB" noProof="0"/>
          </a:p>
        </p:txBody>
      </p:sp>
      <p:sp>
        <p:nvSpPr>
          <p:cNvPr id="4" name="Rectangle 4">
            <a:extLst>
              <a:ext uri="{FF2B5EF4-FFF2-40B4-BE49-F238E27FC236}">
                <a16:creationId xmlns:a16="http://schemas.microsoft.com/office/drawing/2014/main" id="{26633871-B1CD-68CA-F9A6-B4F5606148DA}"/>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C73ED8-9F54-3B1D-069B-9B46D54114E2}"/>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224A49F4-FFCC-C17B-09E0-D06E9379CCD8}"/>
              </a:ext>
            </a:extLst>
          </p:cNvPr>
          <p:cNvSpPr>
            <a:spLocks noGrp="1" noChangeArrowheads="1"/>
          </p:cNvSpPr>
          <p:nvPr>
            <p:ph type="sldNum" sz="quarter" idx="12"/>
          </p:nvPr>
        </p:nvSpPr>
        <p:spPr/>
        <p:txBody>
          <a:bodyPr/>
          <a:lstStyle>
            <a:lvl1pPr>
              <a:defRPr smtClean="0"/>
            </a:lvl1pPr>
          </a:lstStyle>
          <a:p>
            <a:pPr>
              <a:defRPr/>
            </a:pPr>
            <a:fld id="{D110ABC2-BB90-C943-B488-CAFC5E18D2AE}" type="slidenum">
              <a:rPr lang="en-GB" altLang="en-US"/>
              <a:pPr>
                <a:defRPr/>
              </a:pPr>
              <a:t>‹#›</a:t>
            </a:fld>
            <a:endParaRPr lang="en-GB" altLang="en-US"/>
          </a:p>
        </p:txBody>
      </p:sp>
    </p:spTree>
    <p:extLst>
      <p:ext uri="{BB962C8B-B14F-4D97-AF65-F5344CB8AC3E}">
        <p14:creationId xmlns:p14="http://schemas.microsoft.com/office/powerpoint/2010/main" val="97265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4B0B6197-4AED-40AF-D48D-5AAAAAC86E3C}"/>
              </a:ext>
            </a:extLst>
          </p:cNvPr>
          <p:cNvSpPr>
            <a:spLocks noGrp="1" noChangeArrowheads="1"/>
          </p:cNvSpPr>
          <p:nvPr>
            <p:ph type="body" idx="1"/>
          </p:nvPr>
        </p:nvSpPr>
        <p:spPr bwMode="auto">
          <a:xfrm>
            <a:off x="468313" y="15573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DF4668AD-B18A-8894-9E0D-D10D8C67DA19}"/>
              </a:ext>
            </a:extLst>
          </p:cNvPr>
          <p:cNvSpPr>
            <a:spLocks noGrp="1" noChangeArrowheads="1"/>
          </p:cNvSpPr>
          <p:nvPr>
            <p:ph type="dt" sz="half" idx="2"/>
          </p:nvPr>
        </p:nvSpPr>
        <p:spPr bwMode="auto">
          <a:xfrm>
            <a:off x="2484438" y="6211888"/>
            <a:ext cx="143986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87BA4EEA-C9AE-FE17-1AEB-48B910ED6E04}"/>
              </a:ext>
            </a:extLst>
          </p:cNvPr>
          <p:cNvSpPr>
            <a:spLocks noGrp="1" noChangeArrowheads="1"/>
          </p:cNvSpPr>
          <p:nvPr>
            <p:ph type="sldNum" sz="quarter" idx="4"/>
          </p:nvPr>
        </p:nvSpPr>
        <p:spPr bwMode="auto">
          <a:xfrm>
            <a:off x="6227763" y="6189663"/>
            <a:ext cx="5603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DEAD513-5D92-4F48-BDB3-F60A9D05EA8C}" type="slidenum">
              <a:rPr lang="en-GB" altLang="en-US"/>
              <a:pPr>
                <a:defRPr/>
              </a:pPr>
              <a:t>‹#›</a:t>
            </a:fld>
            <a:endParaRPr lang="en-GB" altLang="en-US"/>
          </a:p>
        </p:txBody>
      </p:sp>
      <p:sp>
        <p:nvSpPr>
          <p:cNvPr id="1029" name="Line 19">
            <a:extLst>
              <a:ext uri="{FF2B5EF4-FFF2-40B4-BE49-F238E27FC236}">
                <a16:creationId xmlns:a16="http://schemas.microsoft.com/office/drawing/2014/main" id="{DF04F554-9E8C-DE8E-80FD-3A9B9C1733E6}"/>
              </a:ext>
            </a:extLst>
          </p:cNvPr>
          <p:cNvSpPr>
            <a:spLocks noChangeShapeType="1"/>
          </p:cNvSpPr>
          <p:nvPr/>
        </p:nvSpPr>
        <p:spPr bwMode="auto">
          <a:xfrm>
            <a:off x="0" y="6092825"/>
            <a:ext cx="9144000" cy="0"/>
          </a:xfrm>
          <a:prstGeom prst="line">
            <a:avLst/>
          </a:prstGeom>
          <a:noFill/>
          <a:ln w="9525">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2" descr="S:\SWK\CRCF\Marketing\logos\new logo designs\CRCF_master_logos\_master logos\email\CRCFhorizontalemail.gif">
            <a:extLst>
              <a:ext uri="{FF2B5EF4-FFF2-40B4-BE49-F238E27FC236}">
                <a16:creationId xmlns:a16="http://schemas.microsoft.com/office/drawing/2014/main" id="{20D06F71-7ABE-EE6F-BDB4-03D04C2B84E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0" y="6115050"/>
            <a:ext cx="19446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a:extLst>
              <a:ext uri="{FF2B5EF4-FFF2-40B4-BE49-F238E27FC236}">
                <a16:creationId xmlns:a16="http://schemas.microsoft.com/office/drawing/2014/main" id="{6D37EE7E-1055-787B-C09F-6CE51049525D}"/>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6240463"/>
            <a:ext cx="21669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txStyles>
    <p:title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chemeClr val="tx1"/>
          </a:solidFill>
          <a:latin typeface="+mn-lt"/>
          <a:cs typeface="+mn-cs"/>
        </a:defRPr>
      </a:lvl2pPr>
      <a:lvl3pPr marL="1143000" indent="-228600" algn="l" rtl="0" eaLnBrk="0" fontAlgn="base" hangingPunct="0">
        <a:spcBef>
          <a:spcPct val="20000"/>
        </a:spcBef>
        <a:spcAft>
          <a:spcPct val="0"/>
        </a:spcAft>
        <a:buChar char="o"/>
        <a:defRPr sz="1200">
          <a:solidFill>
            <a:schemeClr val="tx1"/>
          </a:solidFill>
          <a:latin typeface="+mn-lt"/>
          <a:cs typeface="+mn-cs"/>
        </a:defRPr>
      </a:lvl3pPr>
      <a:lvl4pPr marL="1600200" indent="-228600" algn="l" rtl="0" eaLnBrk="0" fontAlgn="base" hangingPunct="0">
        <a:spcBef>
          <a:spcPct val="20000"/>
        </a:spcBef>
        <a:spcAft>
          <a:spcPct val="0"/>
        </a:spcAft>
        <a:buChar char="–"/>
        <a:defRPr sz="1000">
          <a:solidFill>
            <a:schemeClr val="tx1"/>
          </a:solidFill>
          <a:latin typeface="+mn-lt"/>
          <a:cs typeface="+mn-cs"/>
        </a:defRPr>
      </a:lvl4pPr>
      <a:lvl5pPr marL="2057400" indent="-228600" algn="l" rtl="0" eaLnBrk="0" fontAlgn="base" hangingPunct="0">
        <a:spcBef>
          <a:spcPct val="20000"/>
        </a:spcBef>
        <a:spcAft>
          <a:spcPct val="0"/>
        </a:spcAft>
        <a:buChar char="»"/>
        <a:defRPr sz="900">
          <a:solidFill>
            <a:schemeClr val="tx1"/>
          </a:solidFill>
          <a:latin typeface="+mn-lt"/>
          <a:cs typeface="+mn-cs"/>
        </a:defRPr>
      </a:lvl5pPr>
      <a:lvl6pPr marL="2514600" indent="-228600" algn="l" rtl="0" fontAlgn="base">
        <a:spcBef>
          <a:spcPct val="20000"/>
        </a:spcBef>
        <a:spcAft>
          <a:spcPct val="0"/>
        </a:spcAft>
        <a:buChar char="»"/>
        <a:defRPr sz="900">
          <a:solidFill>
            <a:schemeClr val="tx1"/>
          </a:solidFill>
          <a:latin typeface="+mn-lt"/>
          <a:cs typeface="+mn-cs"/>
        </a:defRPr>
      </a:lvl6pPr>
      <a:lvl7pPr marL="2971800" indent="-228600" algn="l" rtl="0" fontAlgn="base">
        <a:spcBef>
          <a:spcPct val="20000"/>
        </a:spcBef>
        <a:spcAft>
          <a:spcPct val="0"/>
        </a:spcAft>
        <a:buChar char="»"/>
        <a:defRPr sz="900">
          <a:solidFill>
            <a:schemeClr val="tx1"/>
          </a:solidFill>
          <a:latin typeface="+mn-lt"/>
          <a:cs typeface="+mn-cs"/>
        </a:defRPr>
      </a:lvl7pPr>
      <a:lvl8pPr marL="3429000" indent="-228600" algn="l" rtl="0" fontAlgn="base">
        <a:spcBef>
          <a:spcPct val="20000"/>
        </a:spcBef>
        <a:spcAft>
          <a:spcPct val="0"/>
        </a:spcAft>
        <a:buChar char="»"/>
        <a:defRPr sz="900">
          <a:solidFill>
            <a:schemeClr val="tx1"/>
          </a:solidFill>
          <a:latin typeface="+mn-lt"/>
          <a:cs typeface="+mn-cs"/>
        </a:defRPr>
      </a:lvl8pPr>
      <a:lvl9pPr marL="3886200" indent="-228600" algn="l" rtl="0" fontAlgn="base">
        <a:spcBef>
          <a:spcPct val="20000"/>
        </a:spcBef>
        <a:spcAft>
          <a:spcPct val="0"/>
        </a:spcAft>
        <a:buChar char="»"/>
        <a:defRPr sz="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B1BFE-56B5-38B8-25AE-22CC6401A6E8}"/>
              </a:ext>
            </a:extLst>
          </p:cNvPr>
          <p:cNvSpPr>
            <a:spLocks noGrp="1"/>
          </p:cNvSpPr>
          <p:nvPr>
            <p:ph type="ctrTitle"/>
          </p:nvPr>
        </p:nvSpPr>
        <p:spPr/>
        <p:txBody>
          <a:bodyPr/>
          <a:lstStyle/>
          <a:p>
            <a:pPr algn="ctr"/>
            <a:r>
              <a:rPr lang="en-US" sz="3600" b="0" dirty="0">
                <a:latin typeface="Calibri" panose="020F0502020204030204" pitchFamily="34" charset="0"/>
                <a:cs typeface="Calibri" panose="020F0502020204030204" pitchFamily="34" charset="0"/>
              </a:rPr>
              <a:t>SESSION 4</a:t>
            </a:r>
          </a:p>
        </p:txBody>
      </p:sp>
      <p:sp>
        <p:nvSpPr>
          <p:cNvPr id="3" name="Subtitle 2">
            <a:extLst>
              <a:ext uri="{FF2B5EF4-FFF2-40B4-BE49-F238E27FC236}">
                <a16:creationId xmlns:a16="http://schemas.microsoft.com/office/drawing/2014/main" id="{A771A507-F028-6540-32D7-C9C0FBE25EA5}"/>
              </a:ext>
            </a:extLst>
          </p:cNvPr>
          <p:cNvSpPr>
            <a:spLocks noGrp="1"/>
          </p:cNvSpPr>
          <p:nvPr>
            <p:ph type="subTitle" idx="1"/>
          </p:nvPr>
        </p:nvSpPr>
        <p:spPr>
          <a:xfrm>
            <a:off x="1187624" y="2865685"/>
            <a:ext cx="6400800" cy="1752600"/>
          </a:xfrm>
        </p:spPr>
        <p:txBody>
          <a:bodyPr/>
          <a:lstStyle/>
          <a:p>
            <a:r>
              <a:rPr lang="en-US" sz="3600" dirty="0">
                <a:solidFill>
                  <a:srgbClr val="0070C0"/>
                </a:solidFill>
                <a:latin typeface="Calibri" panose="020F0502020204030204" pitchFamily="34" charset="0"/>
                <a:cs typeface="Calibri" panose="020F0502020204030204" pitchFamily="34" charset="0"/>
              </a:rPr>
              <a:t>Co-operation-helping the child to feel effective </a:t>
            </a:r>
          </a:p>
        </p:txBody>
      </p:sp>
    </p:spTree>
    <p:extLst>
      <p:ext uri="{BB962C8B-B14F-4D97-AF65-F5344CB8AC3E}">
        <p14:creationId xmlns:p14="http://schemas.microsoft.com/office/powerpoint/2010/main" val="2443464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221" y="782457"/>
            <a:ext cx="8229600" cy="739588"/>
          </a:xfrm>
        </p:spPr>
        <p:txBody>
          <a:bodyPr/>
          <a:lstStyle/>
          <a:p>
            <a:pPr algn="ctr"/>
            <a:r>
              <a:rPr lang="en-US" sz="3200" b="0" dirty="0">
                <a:solidFill>
                  <a:srgbClr val="007DBA"/>
                </a:solidFill>
              </a:rPr>
              <a:t>The Secure Base model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1" y="1988910"/>
            <a:ext cx="3200400" cy="3021319"/>
          </a:xfrm>
        </p:spPr>
      </p:pic>
      <p:sp>
        <p:nvSpPr>
          <p:cNvPr id="3" name="Rounded Rectangle 2"/>
          <p:cNvSpPr/>
          <p:nvPr/>
        </p:nvSpPr>
        <p:spPr>
          <a:xfrm>
            <a:off x="4041584" y="1664386"/>
            <a:ext cx="1060704" cy="557784"/>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AVAILABILITY</a:t>
            </a:r>
          </a:p>
          <a:p>
            <a:pPr algn="ctr"/>
            <a:r>
              <a:rPr lang="en-GB" sz="900" b="1" dirty="0"/>
              <a:t>helping the child to trust</a:t>
            </a:r>
          </a:p>
        </p:txBody>
      </p:sp>
      <p:sp>
        <p:nvSpPr>
          <p:cNvPr id="5" name="Rounded Rectangle 4"/>
          <p:cNvSpPr/>
          <p:nvPr/>
        </p:nvSpPr>
        <p:spPr>
          <a:xfrm>
            <a:off x="1825658" y="2947036"/>
            <a:ext cx="1385279" cy="57063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FAMILY MEMBERSHIP</a:t>
            </a:r>
          </a:p>
          <a:p>
            <a:pPr algn="ctr"/>
            <a:r>
              <a:rPr lang="en-GB" sz="900" b="1" dirty="0"/>
              <a:t>helping the child </a:t>
            </a:r>
            <a:br>
              <a:rPr lang="en-GB" sz="900" b="1" dirty="0"/>
            </a:br>
            <a:r>
              <a:rPr lang="en-GB" sz="900" b="1" dirty="0"/>
              <a:t>to belong</a:t>
            </a:r>
          </a:p>
        </p:txBody>
      </p:sp>
      <p:sp>
        <p:nvSpPr>
          <p:cNvPr id="6" name="Rounded Rectangle 5"/>
          <p:cNvSpPr/>
          <p:nvPr/>
        </p:nvSpPr>
        <p:spPr>
          <a:xfrm>
            <a:off x="5883507" y="2947038"/>
            <a:ext cx="1296162" cy="570628"/>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SENSITIVITY</a:t>
            </a:r>
          </a:p>
          <a:p>
            <a:pPr algn="ctr"/>
            <a:r>
              <a:rPr lang="en-GB" sz="900" b="1" dirty="0"/>
              <a:t>helping the child </a:t>
            </a:r>
            <a:br>
              <a:rPr lang="en-GB" sz="900" b="1" dirty="0"/>
            </a:br>
            <a:r>
              <a:rPr lang="en-GB" sz="900" b="1" dirty="0"/>
              <a:t>to manage feelings</a:t>
            </a:r>
          </a:p>
        </p:txBody>
      </p:sp>
      <p:sp>
        <p:nvSpPr>
          <p:cNvPr id="7" name="Rounded Rectangle 6"/>
          <p:cNvSpPr/>
          <p:nvPr/>
        </p:nvSpPr>
        <p:spPr>
          <a:xfrm>
            <a:off x="5509331" y="4724119"/>
            <a:ext cx="1310428"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ACCEPTANCE</a:t>
            </a:r>
          </a:p>
          <a:p>
            <a:pPr algn="ctr"/>
            <a:r>
              <a:rPr lang="en-GB" sz="900" b="1" dirty="0"/>
              <a:t>building the child’s self-esteem</a:t>
            </a:r>
          </a:p>
        </p:txBody>
      </p:sp>
      <p:sp>
        <p:nvSpPr>
          <p:cNvPr id="8" name="Rounded Rectangle 7"/>
          <p:cNvSpPr/>
          <p:nvPr/>
        </p:nvSpPr>
        <p:spPr>
          <a:xfrm>
            <a:off x="2362201" y="4724118"/>
            <a:ext cx="1250353" cy="482940"/>
          </a:xfrm>
          <a:prstGeom prst="roundRect">
            <a:avLst/>
          </a:prstGeom>
          <a:solidFill>
            <a:srgbClr val="FF0000"/>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CO-OPERATION</a:t>
            </a:r>
          </a:p>
          <a:p>
            <a:pPr algn="ctr"/>
            <a:r>
              <a:rPr lang="en-GB" sz="900" b="1" dirty="0"/>
              <a:t>helping the child </a:t>
            </a:r>
            <a:br>
              <a:rPr lang="en-GB" sz="900" b="1" dirty="0"/>
            </a:br>
            <a:r>
              <a:rPr lang="en-GB" sz="900" b="1" dirty="0"/>
              <a:t>to feel effective</a:t>
            </a:r>
          </a:p>
        </p:txBody>
      </p:sp>
      <p:sp>
        <p:nvSpPr>
          <p:cNvPr id="9" name="TextBox 8"/>
          <p:cNvSpPr txBox="1"/>
          <p:nvPr/>
        </p:nvSpPr>
        <p:spPr>
          <a:xfrm>
            <a:off x="3947562" y="3352801"/>
            <a:ext cx="1190918" cy="646331"/>
          </a:xfrm>
          <a:prstGeom prst="rect">
            <a:avLst/>
          </a:prstGeom>
          <a:noFill/>
        </p:spPr>
        <p:txBody>
          <a:bodyPr wrap="square" rtlCol="0">
            <a:spAutoFit/>
          </a:bodyPr>
          <a:lstStyle/>
          <a:p>
            <a:pPr algn="ctr"/>
            <a:r>
              <a:rPr lang="en-GB" b="1" dirty="0">
                <a:solidFill>
                  <a:srgbClr val="007DBA"/>
                </a:solidFill>
              </a:rPr>
              <a:t>SECURE</a:t>
            </a:r>
          </a:p>
          <a:p>
            <a:pPr algn="ctr"/>
            <a:r>
              <a:rPr lang="en-GB" b="1" dirty="0">
                <a:solidFill>
                  <a:srgbClr val="007DBA"/>
                </a:solidFill>
              </a:rPr>
              <a:t>BASE</a:t>
            </a:r>
            <a:endParaRPr lang="en-US" b="1" dirty="0">
              <a:solidFill>
                <a:srgbClr val="007DBA"/>
              </a:solidFill>
            </a:endParaRPr>
          </a:p>
        </p:txBody>
      </p:sp>
      <p:pic>
        <p:nvPicPr>
          <p:cNvPr id="10" name="Content Placeholder 3">
            <a:extLst>
              <a:ext uri="{FF2B5EF4-FFF2-40B4-BE49-F238E27FC236}">
                <a16:creationId xmlns:a16="http://schemas.microsoft.com/office/drawing/2014/main" id="{9A0A9D29-E864-CF3D-3EF3-BFAE1FEC3D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36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1D0E-E749-FA5D-3A3E-6458396ACE89}"/>
              </a:ext>
            </a:extLst>
          </p:cNvPr>
          <p:cNvSpPr>
            <a:spLocks noGrp="1"/>
          </p:cNvSpPr>
          <p:nvPr>
            <p:ph type="title"/>
          </p:nvPr>
        </p:nvSpPr>
        <p:spPr>
          <a:xfrm>
            <a:off x="467544" y="203746"/>
            <a:ext cx="8579296" cy="1143000"/>
          </a:xfrm>
        </p:spPr>
        <p:txBody>
          <a:bodyPr/>
          <a:lstStyle/>
          <a:p>
            <a:r>
              <a:rPr lang="en-US" sz="3600" b="0" dirty="0">
                <a:latin typeface="Calibri" panose="020F0502020204030204" pitchFamily="34" charset="0"/>
                <a:cs typeface="Calibri" panose="020F0502020204030204" pitchFamily="34" charset="0"/>
              </a:rPr>
              <a:t>Acceptance-building the child’s self-esteem: reflection task</a:t>
            </a:r>
          </a:p>
        </p:txBody>
      </p:sp>
      <p:sp>
        <p:nvSpPr>
          <p:cNvPr id="3" name="Content Placeholder 2">
            <a:extLst>
              <a:ext uri="{FF2B5EF4-FFF2-40B4-BE49-F238E27FC236}">
                <a16:creationId xmlns:a16="http://schemas.microsoft.com/office/drawing/2014/main" id="{A1DF798C-E9F5-A471-07F2-6294DAF1294E}"/>
              </a:ext>
            </a:extLst>
          </p:cNvPr>
          <p:cNvSpPr>
            <a:spLocks noGrp="1"/>
          </p:cNvSpPr>
          <p:nvPr>
            <p:ph idx="1"/>
          </p:nvPr>
        </p:nvSpPr>
        <p:spPr>
          <a:xfrm>
            <a:off x="251520" y="1412775"/>
            <a:ext cx="8579296" cy="4608507"/>
          </a:xfrm>
        </p:spPr>
        <p:txBody>
          <a:bodyPr/>
          <a:lstStyle/>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Think about the learning from this session and this dimension in relation to children in families you work with or children in your care.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Are there particular children who had low self-esteem, but who started to value themselves once accepted and encouraged by caregivers?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Are there children who would benefit from some of the accepting caregiving strategies discussed today e.g. praise, help to enjoy activities?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What are the benefits and challenges of offering acceptance and support to children of different ages with low-self-esteem? </a:t>
            </a:r>
          </a:p>
        </p:txBody>
      </p:sp>
      <p:sp>
        <p:nvSpPr>
          <p:cNvPr id="4" name="Line 6">
            <a:extLst>
              <a:ext uri="{FF2B5EF4-FFF2-40B4-BE49-F238E27FC236}">
                <a16:creationId xmlns:a16="http://schemas.microsoft.com/office/drawing/2014/main" id="{9123D37E-8943-6687-1F32-276D1834ADB6}"/>
              </a:ext>
            </a:extLst>
          </p:cNvPr>
          <p:cNvSpPr>
            <a:spLocks noChangeShapeType="1"/>
          </p:cNvSpPr>
          <p:nvPr/>
        </p:nvSpPr>
        <p:spPr bwMode="auto">
          <a:xfrm>
            <a:off x="0" y="1341438"/>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spTree>
    <p:extLst>
      <p:ext uri="{BB962C8B-B14F-4D97-AF65-F5344CB8AC3E}">
        <p14:creationId xmlns:p14="http://schemas.microsoft.com/office/powerpoint/2010/main" val="359350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id="{FC55E058-23D7-0137-C6D9-BF19AF1F39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15888"/>
            <a:ext cx="7008812" cy="578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
            <a:extLst>
              <a:ext uri="{FF2B5EF4-FFF2-40B4-BE49-F238E27FC236}">
                <a16:creationId xmlns:a16="http://schemas.microsoft.com/office/drawing/2014/main" id="{90A87C39-CA1C-EFAA-A4EC-758C2E6376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
            <a:extLst>
              <a:ext uri="{FF2B5EF4-FFF2-40B4-BE49-F238E27FC236}">
                <a16:creationId xmlns:a16="http://schemas.microsoft.com/office/drawing/2014/main" id="{3F546692-8BDF-9975-48BB-069004824F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107035" y="44450"/>
            <a:ext cx="8750461" cy="11193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Why children may not feel effective and find it hard to co-operate</a:t>
            </a:r>
            <a:br>
              <a:rPr lang="en-GB" altLang="en-US" sz="3200" dirty="0"/>
            </a:br>
            <a:endParaRPr lang="en-GB" altLang="en-US" sz="3200" dirty="0"/>
          </a:p>
        </p:txBody>
      </p:sp>
      <p:sp>
        <p:nvSpPr>
          <p:cNvPr id="19459" name="Content Placeholder 2"/>
          <p:cNvSpPr>
            <a:spLocks noGrp="1"/>
          </p:cNvSpPr>
          <p:nvPr>
            <p:ph sz="half" idx="1"/>
          </p:nvPr>
        </p:nvSpPr>
        <p:spPr>
          <a:xfrm>
            <a:off x="462987" y="1464974"/>
            <a:ext cx="8038558" cy="4525962"/>
          </a:xfrm>
        </p:spPr>
        <p:txBody>
          <a:bodyPr/>
          <a:lstStyle/>
          <a:p>
            <a:pPr marL="0" indent="0">
              <a:spcBef>
                <a:spcPts val="0"/>
              </a:spcBef>
              <a:buClr>
                <a:srgbClr val="336699"/>
              </a:buClr>
              <a:buNone/>
            </a:pPr>
            <a:r>
              <a:rPr lang="en-GB" altLang="en-US" sz="2400" dirty="0">
                <a:latin typeface="Calibri" panose="020F0502020204030204" pitchFamily="34" charset="0"/>
                <a:cs typeface="Calibri" panose="020F0502020204030204" pitchFamily="34" charset="0"/>
              </a:rPr>
              <a:t>Children may </a:t>
            </a:r>
          </a:p>
          <a:p>
            <a:pPr marL="0" indent="0">
              <a:spcBef>
                <a:spcPts val="0"/>
              </a:spcBef>
              <a:buClr>
                <a:srgbClr val="336699"/>
              </a:buClr>
              <a:buNone/>
            </a:pPr>
            <a:endParaRPr lang="en-GB" altLang="en-US" sz="2400" dirty="0">
              <a:latin typeface="Calibri" panose="020F0502020204030204" pitchFamily="34" charset="0"/>
              <a:cs typeface="Calibri" panose="020F0502020204030204" pitchFamily="34" charset="0"/>
            </a:endParaRPr>
          </a:p>
          <a:p>
            <a:pPr>
              <a:spcBef>
                <a:spcPts val="0"/>
              </a:spcBef>
              <a:buClr>
                <a:srgbClr val="336699"/>
              </a:buClr>
            </a:pPr>
            <a:r>
              <a:rPr lang="en-GB" altLang="en-US" sz="2400" dirty="0">
                <a:latin typeface="Calibri" panose="020F0502020204030204" pitchFamily="34" charset="0"/>
                <a:cs typeface="Calibri" panose="020F0502020204030204" pitchFamily="34" charset="0"/>
              </a:rPr>
              <a:t>lack confidence in getting their needs met </a:t>
            </a:r>
          </a:p>
          <a:p>
            <a:pPr>
              <a:spcBef>
                <a:spcPts val="0"/>
              </a:spcBef>
              <a:buClr>
                <a:srgbClr val="336699"/>
              </a:buClr>
            </a:pPr>
            <a:endParaRPr lang="en-GB" altLang="en-US" sz="2400" dirty="0">
              <a:latin typeface="Calibri" panose="020F0502020204030204" pitchFamily="34" charset="0"/>
              <a:cs typeface="Calibri" panose="020F0502020204030204" pitchFamily="34" charset="0"/>
            </a:endParaRPr>
          </a:p>
          <a:p>
            <a:pPr>
              <a:spcBef>
                <a:spcPts val="0"/>
              </a:spcBef>
              <a:buClr>
                <a:srgbClr val="336699"/>
              </a:buClr>
            </a:pPr>
            <a:r>
              <a:rPr lang="en-GB" altLang="en-US" sz="2400" dirty="0">
                <a:latin typeface="Calibri" panose="020F0502020204030204" pitchFamily="34" charset="0"/>
                <a:cs typeface="Calibri" panose="020F0502020204030204" pitchFamily="34" charset="0"/>
              </a:rPr>
              <a:t>have rarely experienced co-operative caregiving </a:t>
            </a:r>
          </a:p>
          <a:p>
            <a:pPr>
              <a:spcBef>
                <a:spcPts val="0"/>
              </a:spcBef>
              <a:buClr>
                <a:srgbClr val="336699"/>
              </a:buClr>
            </a:pPr>
            <a:endParaRPr lang="en-GB" altLang="en-US" sz="2400" dirty="0">
              <a:latin typeface="Calibri" panose="020F0502020204030204" pitchFamily="34" charset="0"/>
              <a:cs typeface="Calibri" panose="020F0502020204030204" pitchFamily="34" charset="0"/>
            </a:endParaRPr>
          </a:p>
          <a:p>
            <a:pPr>
              <a:spcBef>
                <a:spcPts val="0"/>
              </a:spcBef>
              <a:buClr>
                <a:srgbClr val="336699"/>
              </a:buClr>
            </a:pPr>
            <a:r>
              <a:rPr lang="en-GB" altLang="en-US" sz="2400" dirty="0">
                <a:latin typeface="Calibri" panose="020F0502020204030204" pitchFamily="34" charset="0"/>
                <a:cs typeface="Calibri" panose="020F0502020204030204" pitchFamily="34" charset="0"/>
              </a:rPr>
              <a:t>have previously felt powerless or too powerful in their birth families or in the care system</a:t>
            </a:r>
            <a:endParaRPr lang="en-GB" altLang="en-US" sz="2400" dirty="0"/>
          </a:p>
          <a:p>
            <a:pPr>
              <a:lnSpc>
                <a:spcPct val="150000"/>
              </a:lnSpc>
              <a:buClr>
                <a:srgbClr val="336699"/>
              </a:buClr>
              <a:buFont typeface="Arial" panose="020B0604020202020204" pitchFamily="34" charset="0"/>
              <a:buChar char="•"/>
            </a:pPr>
            <a:endParaRPr lang="en-GB" altLang="en-US" sz="2400" dirty="0"/>
          </a:p>
          <a:p>
            <a:endParaRPr lang="en-GB" altLang="en-US" sz="2400" dirty="0"/>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055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8CF2511-0ACF-807D-A57B-7E261C6DE222}"/>
              </a:ext>
            </a:extLst>
          </p:cNvPr>
          <p:cNvSpPr>
            <a:spLocks noGrp="1"/>
          </p:cNvSpPr>
          <p:nvPr>
            <p:ph type="title"/>
          </p:nvPr>
        </p:nvSpPr>
        <p:spPr bwMode="auto">
          <a:xfrm>
            <a:off x="10611" y="73986"/>
            <a:ext cx="9120188" cy="11227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EXERCISE 1  What behaviours suggest a child feels ineffective?</a:t>
            </a:r>
          </a:p>
        </p:txBody>
      </p:sp>
      <p:sp>
        <p:nvSpPr>
          <p:cNvPr id="20483" name="Content Placeholder 2">
            <a:extLst>
              <a:ext uri="{FF2B5EF4-FFF2-40B4-BE49-F238E27FC236}">
                <a16:creationId xmlns:a16="http://schemas.microsoft.com/office/drawing/2014/main" id="{555F6354-1A1E-8FC9-267F-D9B403E8096C}"/>
              </a:ext>
            </a:extLst>
          </p:cNvPr>
          <p:cNvSpPr>
            <a:spLocks noGrp="1" noChangeArrowheads="1"/>
          </p:cNvSpPr>
          <p:nvPr>
            <p:ph sz="half" idx="1"/>
          </p:nvPr>
        </p:nvSpPr>
        <p:spPr>
          <a:xfrm>
            <a:off x="468313" y="1557338"/>
            <a:ext cx="8153400" cy="4525962"/>
          </a:xfrm>
        </p:spPr>
        <p:txBody>
          <a:bodyPr/>
          <a:lstStyle/>
          <a:p>
            <a:pPr>
              <a:lnSpc>
                <a:spcPct val="150000"/>
              </a:lnSpc>
              <a:buClr>
                <a:srgbClr val="336699"/>
              </a:buClr>
              <a:buFont typeface="Arial" panose="020B0604020202020204" pitchFamily="34" charset="0"/>
              <a:buChar char="•"/>
            </a:pPr>
            <a:r>
              <a:rPr lang="en-GB" altLang="en-US" sz="2400" dirty="0"/>
              <a:t>Infants (0 – 18 months)</a:t>
            </a:r>
          </a:p>
          <a:p>
            <a:pPr>
              <a:lnSpc>
                <a:spcPct val="150000"/>
              </a:lnSpc>
              <a:buClr>
                <a:srgbClr val="336699"/>
              </a:buClr>
              <a:buFont typeface="Arial" panose="020B0604020202020204" pitchFamily="34" charset="0"/>
              <a:buChar char="•"/>
            </a:pPr>
            <a:r>
              <a:rPr lang="en-GB" altLang="en-US" sz="2400" dirty="0"/>
              <a:t>Early childhood (18 months – 4 years)</a:t>
            </a:r>
          </a:p>
          <a:p>
            <a:pPr>
              <a:lnSpc>
                <a:spcPct val="150000"/>
              </a:lnSpc>
              <a:buClr>
                <a:srgbClr val="336699"/>
              </a:buClr>
              <a:buFont typeface="Arial" panose="020B0604020202020204" pitchFamily="34" charset="0"/>
              <a:buChar char="•"/>
            </a:pPr>
            <a:r>
              <a:rPr lang="en-GB" altLang="en-US" sz="2400" dirty="0"/>
              <a:t>Middle childhood (5 – 10 years)</a:t>
            </a:r>
          </a:p>
          <a:p>
            <a:pPr>
              <a:lnSpc>
                <a:spcPct val="150000"/>
              </a:lnSpc>
              <a:buClr>
                <a:srgbClr val="336699"/>
              </a:buClr>
              <a:buFont typeface="Arial" panose="020B0604020202020204" pitchFamily="34" charset="0"/>
              <a:buChar char="•"/>
            </a:pPr>
            <a:r>
              <a:rPr lang="en-GB" altLang="en-US" sz="2400" dirty="0"/>
              <a:t>Adolescence (11 – 18 years)</a:t>
            </a:r>
          </a:p>
          <a:p>
            <a:endParaRPr lang="en-GB" altLang="en-US" sz="2400" dirty="0"/>
          </a:p>
        </p:txBody>
      </p:sp>
      <p:pic>
        <p:nvPicPr>
          <p:cNvPr id="20484" name="Picture 4">
            <a:extLst>
              <a:ext uri="{FF2B5EF4-FFF2-40B4-BE49-F238E27FC236}">
                <a16:creationId xmlns:a16="http://schemas.microsoft.com/office/drawing/2014/main" id="{581FA5A7-28D8-58FA-002B-F459457CD2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861B2-0330-9185-DEBA-768098391121}"/>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E5D4EDFE-FD88-7085-8EEA-420F565FA9B2}"/>
              </a:ext>
            </a:extLst>
          </p:cNvPr>
          <p:cNvSpPr>
            <a:spLocks noGrp="1"/>
          </p:cNvSpPr>
          <p:nvPr>
            <p:ph type="title"/>
          </p:nvPr>
        </p:nvSpPr>
        <p:spPr bwMode="auto">
          <a:xfrm>
            <a:off x="301336" y="142083"/>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Co-operation-helping the child to feel effective: caregiver thinking and feeling</a:t>
            </a:r>
          </a:p>
        </p:txBody>
      </p:sp>
      <p:sp>
        <p:nvSpPr>
          <p:cNvPr id="25603" name="Content Placeholder 2">
            <a:extLst>
              <a:ext uri="{FF2B5EF4-FFF2-40B4-BE49-F238E27FC236}">
                <a16:creationId xmlns:a16="http://schemas.microsoft.com/office/drawing/2014/main" id="{50EFC0B4-0BE7-07E3-C43B-F26C14ECEC65}"/>
              </a:ext>
            </a:extLst>
          </p:cNvPr>
          <p:cNvSpPr>
            <a:spLocks noGrp="1"/>
          </p:cNvSpPr>
          <p:nvPr>
            <p:ph sz="half" idx="1"/>
          </p:nvPr>
        </p:nvSpPr>
        <p:spPr>
          <a:xfrm>
            <a:off x="301336" y="1761893"/>
            <a:ext cx="8218487" cy="3791414"/>
          </a:xfrm>
        </p:spPr>
        <p:txBody>
          <a:bodyPr/>
          <a:lstStyle/>
          <a:p>
            <a:pPr>
              <a:buClr>
                <a:srgbClr val="0070C0"/>
              </a:buClr>
            </a:pPr>
            <a:r>
              <a:rPr lang="en-US" sz="2400" dirty="0"/>
              <a:t>This child needs to feel effective and competent. </a:t>
            </a:r>
          </a:p>
          <a:p>
            <a:pPr>
              <a:buClr>
                <a:srgbClr val="0070C0"/>
              </a:buClr>
            </a:pPr>
            <a:endParaRPr lang="en-US" sz="2400" dirty="0"/>
          </a:p>
          <a:p>
            <a:pPr>
              <a:buClr>
                <a:srgbClr val="0070C0"/>
              </a:buClr>
            </a:pPr>
            <a:r>
              <a:rPr lang="en-US" sz="2400" dirty="0"/>
              <a:t>How can we work together? </a:t>
            </a:r>
          </a:p>
          <a:p>
            <a:pPr>
              <a:spcBef>
                <a:spcPts val="0"/>
              </a:spcBef>
              <a:buClr>
                <a:srgbClr val="336699"/>
              </a:buClr>
            </a:pP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a:p>
            <a:pPr marL="0" indent="0">
              <a:lnSpc>
                <a:spcPct val="150000"/>
              </a:lnSpc>
              <a:buClr>
                <a:srgbClr val="336699"/>
              </a:buClr>
              <a:buNone/>
            </a:pPr>
            <a:endParaRPr lang="en-GB" altLang="en-US" sz="2400" dirty="0"/>
          </a:p>
        </p:txBody>
      </p:sp>
      <p:pic>
        <p:nvPicPr>
          <p:cNvPr id="25604" name="Picture 4">
            <a:extLst>
              <a:ext uri="{FF2B5EF4-FFF2-40B4-BE49-F238E27FC236}">
                <a16:creationId xmlns:a16="http://schemas.microsoft.com/office/drawing/2014/main" id="{CCB816D0-4D4F-16C3-1069-F27FC78D2A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124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601D806-52D0-17F5-2A31-3B6946AE6748}"/>
              </a:ext>
            </a:extLst>
          </p:cNvPr>
          <p:cNvSpPr>
            <a:spLocks noGrp="1"/>
          </p:cNvSpPr>
          <p:nvPr>
            <p:ph type="title"/>
          </p:nvPr>
        </p:nvSpPr>
        <p:spPr bwMode="auto">
          <a:xfrm>
            <a:off x="323528" y="116632"/>
            <a:ext cx="8363272" cy="10803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EXERCISE 2: Co-operation- helping the child to feel effective – Caregiver thinking</a:t>
            </a:r>
            <a:br>
              <a:rPr lang="en-GB" altLang="en-US" sz="3200" dirty="0"/>
            </a:br>
            <a:endParaRPr lang="en-GB" altLang="en-US" sz="3200" dirty="0"/>
          </a:p>
        </p:txBody>
      </p:sp>
      <p:sp>
        <p:nvSpPr>
          <p:cNvPr id="3" name="Content Placeholder 2">
            <a:extLst>
              <a:ext uri="{FF2B5EF4-FFF2-40B4-BE49-F238E27FC236}">
                <a16:creationId xmlns:a16="http://schemas.microsoft.com/office/drawing/2014/main" id="{027604C0-D39B-F6AC-0218-9D51A044BF15}"/>
              </a:ext>
            </a:extLst>
          </p:cNvPr>
          <p:cNvSpPr>
            <a:spLocks noGrp="1"/>
          </p:cNvSpPr>
          <p:nvPr>
            <p:ph sz="half" idx="1"/>
          </p:nvPr>
        </p:nvSpPr>
        <p:spPr>
          <a:xfrm>
            <a:off x="251521" y="1398155"/>
            <a:ext cx="8435280" cy="4525962"/>
          </a:xfrm>
        </p:spPr>
        <p:txBody>
          <a:bodyPr/>
          <a:lstStyle/>
          <a:p>
            <a:pPr>
              <a:buClr>
                <a:srgbClr val="0070C0"/>
              </a:buClr>
              <a:defRPr/>
            </a:pPr>
            <a:r>
              <a:rPr lang="en-GB" sz="2400" dirty="0">
                <a:latin typeface="Calibri" panose="020F0502020204030204" pitchFamily="34" charset="0"/>
                <a:cs typeface="Calibri" panose="020F0502020204030204" pitchFamily="34" charset="0"/>
              </a:rPr>
              <a:t>The foster family expectation is that everyone sits down together at the table for their evening meal.  Lois, newly placed, refuses to do this.  Her foster carer, Joe, thinks that Lois needs to have a sense of choice and control in her currently chaotic life.  He suggests that he will lay a place for Lois at the table each evening, but it is up to her whether or not she joins the family.  If she prefers, he will keep her dinner and she can have it at the table after the family have finished.  After several weeks, Lois chooses to join the family for dinner– quietly at first, then with full participation.</a:t>
            </a:r>
          </a:p>
          <a:p>
            <a:pPr>
              <a:buClr>
                <a:srgbClr val="0070C0"/>
              </a:buClr>
              <a:defRPr/>
            </a:pPr>
            <a:r>
              <a:rPr lang="en-GB" sz="2400" dirty="0">
                <a:latin typeface="Calibri" panose="020F0502020204030204" pitchFamily="34" charset="0"/>
                <a:cs typeface="Calibri" panose="020F0502020204030204" pitchFamily="34" charset="0"/>
              </a:rPr>
              <a:t>How is Joe showing co-operation- but also availability, sensitivity, acceptance? </a:t>
            </a:r>
          </a:p>
        </p:txBody>
      </p:sp>
      <p:pic>
        <p:nvPicPr>
          <p:cNvPr id="23556" name="Picture 4">
            <a:extLst>
              <a:ext uri="{FF2B5EF4-FFF2-40B4-BE49-F238E27FC236}">
                <a16:creationId xmlns:a16="http://schemas.microsoft.com/office/drawing/2014/main" id="{845A6259-EB72-03F0-8113-8A897B44AB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a:extLst>
              <a:ext uri="{FF2B5EF4-FFF2-40B4-BE49-F238E27FC236}">
                <a16:creationId xmlns:a16="http://schemas.microsoft.com/office/drawing/2014/main" id="{08DF40FC-E46C-DAE6-B857-BD1FCF355F50}"/>
              </a:ext>
            </a:extLst>
          </p:cNvPr>
          <p:cNvSpPr txBox="1">
            <a:spLocks noChangeArrowheads="1"/>
          </p:cNvSpPr>
          <p:nvPr/>
        </p:nvSpPr>
        <p:spPr bwMode="auto">
          <a:xfrm>
            <a:off x="2195513" y="2420938"/>
            <a:ext cx="48244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200" b="1">
                <a:solidFill>
                  <a:srgbClr val="336699"/>
                </a:solidFill>
              </a:rPr>
              <a:t>Refreshment break</a:t>
            </a:r>
          </a:p>
        </p:txBody>
      </p:sp>
      <p:pic>
        <p:nvPicPr>
          <p:cNvPr id="21507" name="Content Placeholder 3">
            <a:extLst>
              <a:ext uri="{FF2B5EF4-FFF2-40B4-BE49-F238E27FC236}">
                <a16:creationId xmlns:a16="http://schemas.microsoft.com/office/drawing/2014/main" id="{5AF067C2-AE56-2211-7CE6-A06ED4AF5A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301336" y="142083"/>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Co-operation-helping the child to feel effective: caregiver behaviour</a:t>
            </a:r>
          </a:p>
        </p:txBody>
      </p:sp>
      <p:sp>
        <p:nvSpPr>
          <p:cNvPr id="25603" name="Content Placeholder 2"/>
          <p:cNvSpPr>
            <a:spLocks noGrp="1"/>
          </p:cNvSpPr>
          <p:nvPr>
            <p:ph sz="half" idx="1"/>
          </p:nvPr>
        </p:nvSpPr>
        <p:spPr>
          <a:xfrm>
            <a:off x="301336" y="1761893"/>
            <a:ext cx="8218487" cy="3791414"/>
          </a:xfrm>
        </p:spPr>
        <p:txBody>
          <a:bodyPr/>
          <a:lstStyle/>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Offering choices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Enabling the child to take the lead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Helping the child to achieve results on their own and with help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Setting clear rules and boundaries –  but being willing to negotiate within them</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Using fun and playfulness to achieve co-operation</a:t>
            </a:r>
          </a:p>
          <a:p>
            <a:pPr>
              <a:spcBef>
                <a:spcPts val="0"/>
              </a:spcBef>
              <a:buClr>
                <a:srgbClr val="336699"/>
              </a:buClr>
            </a:pP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a:p>
            <a:pPr marL="0" indent="0">
              <a:lnSpc>
                <a:spcPct val="150000"/>
              </a:lnSpc>
              <a:buClr>
                <a:srgbClr val="336699"/>
              </a:buClr>
              <a:buNone/>
            </a:pPr>
            <a:endParaRPr lang="en-GB" altLang="en-US" sz="2400" dirty="0"/>
          </a:p>
        </p:txBody>
      </p:sp>
      <p:pic>
        <p:nvPicPr>
          <p:cNvPr id="256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628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250825" y="44450"/>
            <a:ext cx="7926820" cy="1081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Helping a child to feel effective -            and be co-operative</a:t>
            </a:r>
            <a:br>
              <a:rPr lang="en-GB" altLang="en-US" sz="3200" dirty="0"/>
            </a:br>
            <a:endParaRPr lang="en-GB" altLang="en-US" sz="3200" dirty="0"/>
          </a:p>
        </p:txBody>
      </p:sp>
      <p:sp>
        <p:nvSpPr>
          <p:cNvPr id="3" name="Content Placeholder 2"/>
          <p:cNvSpPr>
            <a:spLocks noGrp="1"/>
          </p:cNvSpPr>
          <p:nvPr>
            <p:ph sz="half" idx="1"/>
          </p:nvPr>
        </p:nvSpPr>
        <p:spPr>
          <a:xfrm>
            <a:off x="468313" y="1557338"/>
            <a:ext cx="7926821" cy="4525962"/>
          </a:xfrm>
        </p:spPr>
        <p:txBody>
          <a:bodyPr/>
          <a:lstStyle/>
          <a:p>
            <a:pPr marL="0" indent="0">
              <a:buFont typeface="Wingdings" panose="05000000000000000000" pitchFamily="2" charset="2"/>
              <a:buNone/>
              <a:defRPr/>
            </a:pPr>
            <a:endParaRPr lang="en-GB" sz="2400" dirty="0">
              <a:latin typeface="Calibri" panose="020F0502020204030204" pitchFamily="34" charset="0"/>
              <a:cs typeface="Calibri" panose="020F0502020204030204" pitchFamily="34" charset="0"/>
            </a:endParaRPr>
          </a:p>
          <a:p>
            <a:pPr marL="0" indent="0">
              <a:buNone/>
              <a:defRPr/>
            </a:pPr>
            <a:r>
              <a:rPr lang="en-GB" sz="2400" dirty="0">
                <a:latin typeface="Calibri" panose="020F0502020204030204" pitchFamily="34" charset="0"/>
                <a:cs typeface="Calibri" panose="020F0502020204030204" pitchFamily="34" charset="0"/>
              </a:rPr>
              <a:t>‘We try, actually, never to tell Salim (7) to do anything.  It’s a matter of phrasing it differently, so that you are not triggering his feelings of threat.  So, instead of saying, “You must wash your hands before you have a sandwich”,  we might just say “Would you like to come and have a sandwich after you’ve washed your hands?” ’ </a:t>
            </a:r>
            <a:r>
              <a:rPr lang="en-GB" altLang="en-US" sz="2400" dirty="0">
                <a:latin typeface="Calibri" panose="020F0502020204030204" pitchFamily="34" charset="0"/>
                <a:cs typeface="Calibri" panose="020F0502020204030204" pitchFamily="34" charset="0"/>
              </a:rPr>
              <a:t>(Caregiver) </a:t>
            </a:r>
            <a:endParaRPr lang="en-GB" sz="2400" dirty="0"/>
          </a:p>
        </p:txBody>
      </p:sp>
      <p:pic>
        <p:nvPicPr>
          <p:cNvPr id="2765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55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457200" y="156118"/>
            <a:ext cx="8218487" cy="10408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Using fun and offering choice to         achieve co-operation</a:t>
            </a:r>
            <a:br>
              <a:rPr lang="en-GB" altLang="en-US" sz="3200" dirty="0"/>
            </a:br>
            <a:endParaRPr lang="en-GB" altLang="en-US" sz="3200" dirty="0"/>
          </a:p>
        </p:txBody>
      </p:sp>
      <p:sp>
        <p:nvSpPr>
          <p:cNvPr id="3" name="Content Placeholder 2"/>
          <p:cNvSpPr>
            <a:spLocks noGrp="1"/>
          </p:cNvSpPr>
          <p:nvPr>
            <p:ph sz="half" idx="1"/>
          </p:nvPr>
        </p:nvSpPr>
        <p:spPr>
          <a:xfrm>
            <a:off x="284480" y="1416205"/>
            <a:ext cx="8391207" cy="4637943"/>
          </a:xfrm>
        </p:spPr>
        <p:txBody>
          <a:bodyPr/>
          <a:lstStyle/>
          <a:p>
            <a:pPr marL="0" indent="0">
              <a:buFont typeface="Wingdings" panose="05000000000000000000" pitchFamily="2" charset="2"/>
              <a:buNone/>
              <a:defRPr/>
            </a:pPr>
            <a:endParaRPr lang="en-US" sz="2200" dirty="0"/>
          </a:p>
          <a:p>
            <a:pPr marL="400050" lvl="1" indent="0">
              <a:buNone/>
              <a:defRPr/>
            </a:pPr>
            <a:r>
              <a:rPr lang="en-US" dirty="0">
                <a:latin typeface="Calibri" panose="020F0502020204030204" pitchFamily="34" charset="0"/>
                <a:cs typeface="Calibri" panose="020F0502020204030204" pitchFamily="34" charset="0"/>
              </a:rPr>
              <a:t>‘Jack (7) often doesn’t want to go to bed. But he loves stories and when it is bedtime, I might say “Race you up the stairs.  First one up gets to choose the story”.  This works well as Jack is keen to run upstairs first so that he can choose a long story.’ </a:t>
            </a:r>
            <a:r>
              <a:rPr lang="en-GB" altLang="en-US" dirty="0">
                <a:latin typeface="Calibri" panose="020F0502020204030204" pitchFamily="34" charset="0"/>
                <a:cs typeface="Calibri" panose="020F0502020204030204" pitchFamily="34" charset="0"/>
              </a:rPr>
              <a:t>(Caregiver) </a:t>
            </a:r>
            <a:endParaRPr lang="en-GB" sz="2400" dirty="0"/>
          </a:p>
        </p:txBody>
      </p:sp>
      <p:pic>
        <p:nvPicPr>
          <p:cNvPr id="2867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070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288234" y="155864"/>
            <a:ext cx="8689511" cy="10806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EXERCISE 3 The therapeutic effect of</a:t>
            </a:r>
            <a:br>
              <a:rPr lang="en-US" altLang="en-US" sz="3600" b="0" dirty="0">
                <a:latin typeface="Calibri" panose="020F0502020204030204" pitchFamily="34" charset="0"/>
                <a:cs typeface="Calibri" panose="020F0502020204030204" pitchFamily="34" charset="0"/>
              </a:rPr>
            </a:br>
            <a:r>
              <a:rPr lang="en-US" altLang="en-US" sz="3600" b="0" dirty="0">
                <a:latin typeface="Calibri" panose="020F0502020204030204" pitchFamily="34" charset="0"/>
                <a:cs typeface="Calibri" panose="020F0502020204030204" pitchFamily="34" charset="0"/>
              </a:rPr>
              <a:t>enabling a child to take the lead</a:t>
            </a:r>
            <a:br>
              <a:rPr lang="en-GB" altLang="en-US" sz="3200" dirty="0"/>
            </a:br>
            <a:endParaRPr lang="en-GB" altLang="en-US" sz="3200" dirty="0"/>
          </a:p>
        </p:txBody>
      </p:sp>
      <p:sp>
        <p:nvSpPr>
          <p:cNvPr id="3" name="Content Placeholder 2"/>
          <p:cNvSpPr>
            <a:spLocks noGrp="1"/>
          </p:cNvSpPr>
          <p:nvPr>
            <p:ph sz="half" idx="1"/>
          </p:nvPr>
        </p:nvSpPr>
        <p:spPr>
          <a:xfrm>
            <a:off x="462755" y="1522557"/>
            <a:ext cx="8045625" cy="4525963"/>
          </a:xfrm>
        </p:spPr>
        <p:txBody>
          <a:bodyPr/>
          <a:lstStyle/>
          <a:p>
            <a:pPr marL="0" indent="0">
              <a:buNone/>
              <a:defRPr/>
            </a:pPr>
            <a:endParaRPr lang="en-US" sz="2200" dirty="0"/>
          </a:p>
          <a:p>
            <a:pPr marL="400050" lvl="1" indent="0">
              <a:buNone/>
              <a:defRPr/>
            </a:pPr>
            <a:r>
              <a:rPr lang="en-US" dirty="0">
                <a:latin typeface="Calibri" panose="020F0502020204030204" pitchFamily="34" charset="0"/>
                <a:cs typeface="Calibri" panose="020F0502020204030204" pitchFamily="34" charset="0"/>
              </a:rPr>
              <a:t>‘George (3) would only relax in the garden, so although it was winter we wrapped up warm and everyday we spent time outside.  He would potter about, looking at stuff, sometimes pulling up flowers, and I would follow him and talk occasionally and he would stop and he’d look at an insect, or whatever it was he’d found. I pretty much let George lead, but sometimes I’d draw his attention to things.’ </a:t>
            </a:r>
            <a:r>
              <a:rPr lang="en-GB" altLang="en-US" dirty="0">
                <a:latin typeface="Calibri" panose="020F0502020204030204" pitchFamily="34" charset="0"/>
                <a:cs typeface="Calibri" panose="020F0502020204030204" pitchFamily="34" charset="0"/>
              </a:rPr>
              <a:t>(Caregiver) </a:t>
            </a:r>
            <a:endParaRPr lang="en-GB" sz="2400" dirty="0"/>
          </a:p>
        </p:txBody>
      </p:sp>
      <p:pic>
        <p:nvPicPr>
          <p:cNvPr id="266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916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389054EC-6244-FF68-F880-5464FA9B9F80}"/>
              </a:ext>
            </a:extLst>
          </p:cNvPr>
          <p:cNvSpPr>
            <a:spLocks noGrp="1"/>
          </p:cNvSpPr>
          <p:nvPr>
            <p:ph type="title"/>
          </p:nvPr>
        </p:nvSpPr>
        <p:spPr bwMode="auto">
          <a:xfrm>
            <a:off x="0" y="142875"/>
            <a:ext cx="9036496" cy="982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EXERCISE 4  Helping children to feel effective and be co-operative</a:t>
            </a:r>
            <a:br>
              <a:rPr lang="en-GB" altLang="en-US" sz="3200" b="0" dirty="0"/>
            </a:br>
            <a:endParaRPr lang="en-GB" altLang="en-US" sz="3200" b="0" dirty="0"/>
          </a:p>
        </p:txBody>
      </p:sp>
      <p:sp>
        <p:nvSpPr>
          <p:cNvPr id="29699" name="Content Placeholder 2">
            <a:extLst>
              <a:ext uri="{FF2B5EF4-FFF2-40B4-BE49-F238E27FC236}">
                <a16:creationId xmlns:a16="http://schemas.microsoft.com/office/drawing/2014/main" id="{EDFD3D5C-5CF0-C73F-40E3-013FCD20498F}"/>
              </a:ext>
            </a:extLst>
          </p:cNvPr>
          <p:cNvSpPr>
            <a:spLocks noGrp="1" noChangeArrowheads="1"/>
          </p:cNvSpPr>
          <p:nvPr>
            <p:ph sz="half" idx="1"/>
          </p:nvPr>
        </p:nvSpPr>
        <p:spPr>
          <a:xfrm>
            <a:off x="457200" y="1844675"/>
            <a:ext cx="8229600" cy="4525963"/>
          </a:xfrm>
        </p:spPr>
        <p:txBody>
          <a:bodyPr/>
          <a:lstStyle/>
          <a:p>
            <a:pPr>
              <a:lnSpc>
                <a:spcPct val="150000"/>
              </a:lnSpc>
              <a:buClr>
                <a:srgbClr val="0070C0"/>
              </a:buClr>
            </a:pPr>
            <a:r>
              <a:rPr lang="en-US" altLang="en-US" sz="2400" dirty="0">
                <a:latin typeface="Calibri" panose="020F0502020204030204" pitchFamily="34" charset="0"/>
                <a:cs typeface="Calibri" panose="020F0502020204030204" pitchFamily="34" charset="0"/>
              </a:rPr>
              <a:t>Taylor (6 months) does not show interest in toys</a:t>
            </a:r>
            <a:endParaRPr lang="en-GB" altLang="en-US" sz="2400" dirty="0">
              <a:latin typeface="Calibri" panose="020F0502020204030204" pitchFamily="34" charset="0"/>
              <a:cs typeface="Calibri" panose="020F0502020204030204" pitchFamily="34" charset="0"/>
            </a:endParaRPr>
          </a:p>
          <a:p>
            <a:pPr>
              <a:lnSpc>
                <a:spcPct val="150000"/>
              </a:lnSpc>
              <a:buClr>
                <a:srgbClr val="0070C0"/>
              </a:buClr>
            </a:pPr>
            <a:r>
              <a:rPr lang="en-US" altLang="en-US" sz="2400" dirty="0">
                <a:latin typeface="Calibri" panose="020F0502020204030204" pitchFamily="34" charset="0"/>
                <a:cs typeface="Calibri" panose="020F0502020204030204" pitchFamily="34" charset="0"/>
              </a:rPr>
              <a:t>Janie (4) can’t sit still, runs around, jumps on furniture</a:t>
            </a:r>
            <a:endParaRPr lang="en-GB" altLang="en-US" sz="2400" dirty="0">
              <a:latin typeface="Calibri" panose="020F0502020204030204" pitchFamily="34" charset="0"/>
              <a:cs typeface="Calibri" panose="020F0502020204030204" pitchFamily="34" charset="0"/>
            </a:endParaRPr>
          </a:p>
          <a:p>
            <a:pPr>
              <a:lnSpc>
                <a:spcPct val="150000"/>
              </a:lnSpc>
              <a:buClr>
                <a:srgbClr val="0070C0"/>
              </a:buClr>
            </a:pPr>
            <a:r>
              <a:rPr lang="en-US" altLang="en-US" sz="2400" dirty="0">
                <a:latin typeface="Calibri" panose="020F0502020204030204" pitchFamily="34" charset="0"/>
                <a:cs typeface="Calibri" panose="020F0502020204030204" pitchFamily="34" charset="0"/>
              </a:rPr>
              <a:t>Toby (8) is angry. He often kicks the cat</a:t>
            </a:r>
            <a:endParaRPr lang="en-GB" altLang="en-US" sz="2400" dirty="0">
              <a:latin typeface="Calibri" panose="020F0502020204030204" pitchFamily="34" charset="0"/>
              <a:cs typeface="Calibri" panose="020F0502020204030204" pitchFamily="34" charset="0"/>
            </a:endParaRPr>
          </a:p>
          <a:p>
            <a:pPr>
              <a:lnSpc>
                <a:spcPct val="150000"/>
              </a:lnSpc>
              <a:buClr>
                <a:srgbClr val="0070C0"/>
              </a:buClr>
            </a:pPr>
            <a:r>
              <a:rPr lang="en-US" altLang="en-US" sz="2400" dirty="0">
                <a:latin typeface="Calibri" panose="020F0502020204030204" pitchFamily="34" charset="0"/>
                <a:cs typeface="Calibri" panose="020F0502020204030204" pitchFamily="34" charset="0"/>
              </a:rPr>
              <a:t>Annette (15) stays out later than agreed</a:t>
            </a:r>
            <a:endParaRPr lang="en-GB" altLang="en-US" sz="2400" dirty="0">
              <a:latin typeface="Calibri" panose="020F0502020204030204" pitchFamily="34" charset="0"/>
              <a:cs typeface="Calibri" panose="020F0502020204030204" pitchFamily="34" charset="0"/>
            </a:endParaRPr>
          </a:p>
          <a:p>
            <a:endParaRPr lang="en-GB" altLang="en-US" sz="2400" dirty="0"/>
          </a:p>
        </p:txBody>
      </p:sp>
      <p:pic>
        <p:nvPicPr>
          <p:cNvPr id="29700" name="Picture 4">
            <a:extLst>
              <a:ext uri="{FF2B5EF4-FFF2-40B4-BE49-F238E27FC236}">
                <a16:creationId xmlns:a16="http://schemas.microsoft.com/office/drawing/2014/main" id="{D15E613D-94F7-8AD4-6FCB-C39265E659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2DF7D17D-C4DD-3609-4A91-8916F9342CF6}"/>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Co-operation: additional support needs</a:t>
            </a:r>
            <a:br>
              <a:rPr lang="en-GB" altLang="en-US" sz="3200" dirty="0"/>
            </a:br>
            <a:endParaRPr lang="en-GB" altLang="en-US" sz="3200" dirty="0"/>
          </a:p>
        </p:txBody>
      </p:sp>
      <p:sp>
        <p:nvSpPr>
          <p:cNvPr id="30723" name="Content Placeholder 2">
            <a:extLst>
              <a:ext uri="{FF2B5EF4-FFF2-40B4-BE49-F238E27FC236}">
                <a16:creationId xmlns:a16="http://schemas.microsoft.com/office/drawing/2014/main" id="{12FE36BA-126F-BEA5-E040-553FBDCFF21C}"/>
              </a:ext>
            </a:extLst>
          </p:cNvPr>
          <p:cNvSpPr>
            <a:spLocks noGrp="1" noChangeArrowheads="1"/>
          </p:cNvSpPr>
          <p:nvPr>
            <p:ph sz="half" idx="1"/>
          </p:nvPr>
        </p:nvSpPr>
        <p:spPr>
          <a:xfrm>
            <a:off x="467311" y="1620838"/>
            <a:ext cx="8135938" cy="4525962"/>
          </a:xfrm>
        </p:spPr>
        <p:txBody>
          <a:bodyPr/>
          <a:lstStyle/>
          <a:p>
            <a:pPr>
              <a:buClr>
                <a:srgbClr val="336699"/>
              </a:buClr>
            </a:pPr>
            <a:r>
              <a:rPr lang="en-GB" altLang="en-US" sz="2400" dirty="0">
                <a:latin typeface="Calibri" panose="020F0502020204030204" pitchFamily="34" charset="0"/>
                <a:cs typeface="Calibri" panose="020F0502020204030204" pitchFamily="34" charset="0"/>
              </a:rPr>
              <a:t>The child</a:t>
            </a:r>
            <a:r>
              <a:rPr lang="fr-FR" altLang="en-US" sz="2400" dirty="0">
                <a:latin typeface="Calibri" panose="020F0502020204030204" pitchFamily="34" charset="0"/>
                <a:cs typeface="Calibri" panose="020F0502020204030204" pitchFamily="34" charset="0"/>
              </a:rPr>
              <a:t>’</a:t>
            </a:r>
            <a:r>
              <a:rPr lang="nl-NL" altLang="en-US" sz="2400" dirty="0">
                <a:latin typeface="Calibri" panose="020F0502020204030204" pitchFamily="34" charset="0"/>
                <a:cs typeface="Calibri" panose="020F0502020204030204" pitchFamily="34" charset="0"/>
              </a:rPr>
              <a:t>s </a:t>
            </a:r>
            <a:r>
              <a:rPr lang="nl-NL" altLang="en-US" sz="2400" dirty="0" err="1">
                <a:latin typeface="Calibri" panose="020F0502020204030204" pitchFamily="34" charset="0"/>
                <a:cs typeface="Calibri" panose="020F0502020204030204" pitchFamily="34" charset="0"/>
              </a:rPr>
              <a:t>need</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to</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be</a:t>
            </a:r>
            <a:r>
              <a:rPr lang="nl-NL" altLang="en-US" sz="2400" dirty="0">
                <a:latin typeface="Calibri" panose="020F0502020204030204" pitchFamily="34" charset="0"/>
                <a:cs typeface="Calibri" panose="020F0502020204030204" pitchFamily="34" charset="0"/>
              </a:rPr>
              <a:t> in control </a:t>
            </a:r>
            <a:r>
              <a:rPr lang="nl-NL" altLang="en-US" sz="2400" dirty="0" err="1">
                <a:latin typeface="Calibri" panose="020F0502020204030204" pitchFamily="34" charset="0"/>
                <a:cs typeface="Calibri" panose="020F0502020204030204" pitchFamily="34" charset="0"/>
              </a:rPr>
              <a:t>may</a:t>
            </a:r>
            <a:r>
              <a:rPr lang="nl-NL" altLang="en-US" sz="2400" dirty="0">
                <a:latin typeface="Calibri" panose="020F0502020204030204" pitchFamily="34" charset="0"/>
                <a:cs typeface="Calibri" panose="020F0502020204030204" pitchFamily="34" charset="0"/>
              </a:rPr>
              <a:t> trigger </a:t>
            </a:r>
            <a:r>
              <a:rPr lang="nl-NL" altLang="en-US" sz="2400" dirty="0" err="1">
                <a:latin typeface="Calibri" panose="020F0502020204030204" pitchFamily="34" charset="0"/>
                <a:cs typeface="Calibri" panose="020F0502020204030204" pitchFamily="34" charset="0"/>
              </a:rPr>
              <a:t>difficult</a:t>
            </a:r>
            <a:r>
              <a:rPr lang="nl-NL" altLang="en-US" sz="2400" dirty="0">
                <a:latin typeface="Calibri" panose="020F0502020204030204" pitchFamily="34" charset="0"/>
                <a:cs typeface="Calibri" panose="020F0502020204030204" pitchFamily="34" charset="0"/>
              </a:rPr>
              <a:t> memories or </a:t>
            </a:r>
            <a:r>
              <a:rPr lang="nl-NL" altLang="en-US" sz="2400" dirty="0" err="1">
                <a:latin typeface="Calibri" panose="020F0502020204030204" pitchFamily="34" charset="0"/>
                <a:cs typeface="Calibri" panose="020F0502020204030204" pitchFamily="34" charset="0"/>
              </a:rPr>
              <a:t>current</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feelings</a:t>
            </a:r>
            <a:r>
              <a:rPr lang="nl-NL" altLang="en-US" sz="2400" dirty="0">
                <a:latin typeface="Calibri" panose="020F0502020204030204" pitchFamily="34" charset="0"/>
                <a:cs typeface="Calibri" panose="020F0502020204030204" pitchFamily="34" charset="0"/>
              </a:rPr>
              <a:t> in </a:t>
            </a:r>
            <a:r>
              <a:rPr lang="nl-NL" altLang="en-US" sz="2400" dirty="0" err="1">
                <a:latin typeface="Calibri" panose="020F0502020204030204" pitchFamily="34" charset="0"/>
                <a:cs typeface="Calibri" panose="020F0502020204030204" pitchFamily="34" charset="0"/>
              </a:rPr>
              <a:t>caregivers</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around</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having</a:t>
            </a:r>
            <a:r>
              <a:rPr lang="nl-NL" altLang="en-US" sz="2400" dirty="0">
                <a:latin typeface="Calibri" panose="020F0502020204030204" pitchFamily="34" charset="0"/>
                <a:cs typeface="Calibri" panose="020F0502020204030204" pitchFamily="34" charset="0"/>
              </a:rPr>
              <a:t> or </a:t>
            </a:r>
            <a:r>
              <a:rPr lang="nl-NL" altLang="en-US" sz="2400" dirty="0" err="1">
                <a:latin typeface="Calibri" panose="020F0502020204030204" pitchFamily="34" charset="0"/>
                <a:cs typeface="Calibri" panose="020F0502020204030204" pitchFamily="34" charset="0"/>
              </a:rPr>
              <a:t>not</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having</a:t>
            </a:r>
            <a:r>
              <a:rPr lang="nl-NL" altLang="en-US" sz="2400" dirty="0">
                <a:latin typeface="Calibri" panose="020F0502020204030204" pitchFamily="34" charset="0"/>
                <a:cs typeface="Calibri" panose="020F0502020204030204" pitchFamily="34" charset="0"/>
              </a:rPr>
              <a:t> agency and control. </a:t>
            </a:r>
          </a:p>
          <a:p>
            <a:pPr>
              <a:buClr>
                <a:srgbClr val="336699"/>
              </a:buClr>
            </a:pPr>
            <a:endParaRPr lang="en-GB" altLang="en-US" sz="2400" dirty="0">
              <a:latin typeface="Calibri" panose="020F0502020204030204" pitchFamily="34" charset="0"/>
              <a:cs typeface="Calibri" panose="020F0502020204030204" pitchFamily="34" charset="0"/>
            </a:endParaRPr>
          </a:p>
          <a:p>
            <a:pPr>
              <a:buClr>
                <a:srgbClr val="336699"/>
              </a:buClr>
            </a:pPr>
            <a:r>
              <a:rPr lang="nl-NL" altLang="en-US" sz="2400" dirty="0" err="1">
                <a:latin typeface="Calibri" panose="020F0502020204030204" pitchFamily="34" charset="0"/>
                <a:cs typeface="Calibri" panose="020F0502020204030204" pitchFamily="34" charset="0"/>
              </a:rPr>
              <a:t>Lack</a:t>
            </a:r>
            <a:r>
              <a:rPr lang="nl-NL" altLang="en-US" sz="2400" dirty="0">
                <a:latin typeface="Calibri" panose="020F0502020204030204" pitchFamily="34" charset="0"/>
                <a:cs typeface="Calibri" panose="020F0502020204030204" pitchFamily="34" charset="0"/>
              </a:rPr>
              <a:t> of </a:t>
            </a:r>
            <a:r>
              <a:rPr lang="nl-NL" altLang="en-US" sz="2400" dirty="0" err="1">
                <a:latin typeface="Calibri" panose="020F0502020204030204" pitchFamily="34" charset="0"/>
                <a:cs typeface="Calibri" panose="020F0502020204030204" pitchFamily="34" charset="0"/>
              </a:rPr>
              <a:t>co-operation</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by</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children</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can</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be</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undermining</a:t>
            </a:r>
            <a:r>
              <a:rPr lang="nl-NL" altLang="en-US" sz="2400" dirty="0">
                <a:latin typeface="Calibri" panose="020F0502020204030204" pitchFamily="34" charset="0"/>
                <a:cs typeface="Calibri" panose="020F0502020204030204" pitchFamily="34" charset="0"/>
              </a:rPr>
              <a:t> and </a:t>
            </a:r>
            <a:r>
              <a:rPr lang="nl-NL" altLang="en-US" sz="2400" dirty="0" err="1">
                <a:latin typeface="Calibri" panose="020F0502020204030204" pitchFamily="34" charset="0"/>
                <a:cs typeface="Calibri" panose="020F0502020204030204" pitchFamily="34" charset="0"/>
              </a:rPr>
              <a:t>discouraging</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for</a:t>
            </a:r>
            <a:r>
              <a:rPr lang="nl-NL" altLang="en-US" sz="2400" dirty="0">
                <a:latin typeface="Calibri" panose="020F0502020204030204" pitchFamily="34" charset="0"/>
                <a:cs typeface="Calibri" panose="020F0502020204030204" pitchFamily="34" charset="0"/>
              </a:rPr>
              <a:t> </a:t>
            </a:r>
            <a:r>
              <a:rPr lang="nl-NL" altLang="en-US" sz="2400" dirty="0" err="1">
                <a:latin typeface="Calibri" panose="020F0502020204030204" pitchFamily="34" charset="0"/>
                <a:cs typeface="Calibri" panose="020F0502020204030204" pitchFamily="34" charset="0"/>
              </a:rPr>
              <a:t>caregivers</a:t>
            </a:r>
            <a:r>
              <a:rPr lang="nl-NL" altLang="en-US" sz="2400" dirty="0">
                <a:latin typeface="Calibri" panose="020F0502020204030204" pitchFamily="34" charset="0"/>
                <a:cs typeface="Calibri" panose="020F0502020204030204" pitchFamily="34" charset="0"/>
              </a:rPr>
              <a:t>, in </a:t>
            </a:r>
            <a:r>
              <a:rPr lang="nl-NL" altLang="en-US" sz="2400" dirty="0" err="1">
                <a:latin typeface="Calibri" panose="020F0502020204030204" pitchFamily="34" charset="0"/>
                <a:cs typeface="Calibri" panose="020F0502020204030204" pitchFamily="34" charset="0"/>
              </a:rPr>
              <a:t>the</a:t>
            </a:r>
            <a:r>
              <a:rPr lang="nl-NL" altLang="en-US" sz="2400" dirty="0">
                <a:latin typeface="Calibri" panose="020F0502020204030204" pitchFamily="34" charset="0"/>
                <a:cs typeface="Calibri" panose="020F0502020204030204" pitchFamily="34" charset="0"/>
              </a:rPr>
              <a:t> family home but </a:t>
            </a:r>
            <a:r>
              <a:rPr lang="nl-NL" altLang="en-US" sz="2400" dirty="0" err="1">
                <a:latin typeface="Calibri" panose="020F0502020204030204" pitchFamily="34" charset="0"/>
                <a:cs typeface="Calibri" panose="020F0502020204030204" pitchFamily="34" charset="0"/>
              </a:rPr>
              <a:t>also</a:t>
            </a:r>
            <a:r>
              <a:rPr lang="nl-NL" altLang="en-US" sz="2400" dirty="0">
                <a:latin typeface="Calibri" panose="020F0502020204030204" pitchFamily="34" charset="0"/>
                <a:cs typeface="Calibri" panose="020F0502020204030204" pitchFamily="34" charset="0"/>
              </a:rPr>
              <a:t> in public </a:t>
            </a:r>
            <a:r>
              <a:rPr lang="nl-NL" altLang="en-US" sz="2400" dirty="0" err="1">
                <a:latin typeface="Calibri" panose="020F0502020204030204" pitchFamily="34" charset="0"/>
                <a:cs typeface="Calibri" panose="020F0502020204030204" pitchFamily="34" charset="0"/>
              </a:rPr>
              <a:t>spaces</a:t>
            </a:r>
            <a:r>
              <a:rPr lang="nl-NL" altLang="en-US" sz="2400" dirty="0">
                <a:latin typeface="Calibri" panose="020F0502020204030204" pitchFamily="34" charset="0"/>
                <a:cs typeface="Calibri" panose="020F0502020204030204" pitchFamily="34" charset="0"/>
              </a:rPr>
              <a:t>.</a:t>
            </a:r>
            <a:endParaRPr lang="en-GB" altLang="en-US" sz="2400" dirty="0">
              <a:latin typeface="Calibri" panose="020F0502020204030204" pitchFamily="34" charset="0"/>
              <a:cs typeface="Calibri" panose="020F0502020204030204" pitchFamily="34" charset="0"/>
            </a:endParaRPr>
          </a:p>
        </p:txBody>
      </p:sp>
      <p:pic>
        <p:nvPicPr>
          <p:cNvPr id="30724" name="Picture 4">
            <a:extLst>
              <a:ext uri="{FF2B5EF4-FFF2-40B4-BE49-F238E27FC236}">
                <a16:creationId xmlns:a16="http://schemas.microsoft.com/office/drawing/2014/main" id="{0A45C5EF-525F-8BFA-0A48-496BCCEAE7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384464" y="44450"/>
            <a:ext cx="8229600" cy="11525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Co-operation- helping a child to feel effective: child thinking and feeling</a:t>
            </a:r>
            <a:endParaRPr lang="en-GB" altLang="en-US" sz="3600" b="0" dirty="0">
              <a:solidFill>
                <a:srgbClr val="0070C0"/>
              </a:solidFill>
              <a:latin typeface="Calibri" panose="020F0502020204030204" pitchFamily="34" charset="0"/>
              <a:cs typeface="Calibri" panose="020F0502020204030204" pitchFamily="34" charset="0"/>
            </a:endParaRPr>
          </a:p>
        </p:txBody>
      </p:sp>
      <p:sp>
        <p:nvSpPr>
          <p:cNvPr id="31747" name="Content Placeholder 2"/>
          <p:cNvSpPr>
            <a:spLocks noGrp="1"/>
          </p:cNvSpPr>
          <p:nvPr>
            <p:ph sz="half" idx="1"/>
          </p:nvPr>
        </p:nvSpPr>
        <p:spPr>
          <a:xfrm>
            <a:off x="384464" y="1408906"/>
            <a:ext cx="7991475" cy="4525962"/>
          </a:xfrm>
        </p:spPr>
        <p:txBody>
          <a:bodyPr/>
          <a:lstStyle/>
          <a:p>
            <a:pPr>
              <a:lnSpc>
                <a:spcPct val="150000"/>
              </a:lnSpc>
              <a:buClr>
                <a:srgbClr val="336699"/>
              </a:buClr>
            </a:pPr>
            <a:endParaRPr lang="en-US" altLang="en-US" sz="2400" dirty="0"/>
          </a:p>
          <a:p>
            <a:pPr>
              <a:lnSpc>
                <a:spcPct val="150000"/>
              </a:lnSpc>
              <a:buClr>
                <a:srgbClr val="336699"/>
              </a:buClr>
            </a:pPr>
            <a:r>
              <a:rPr lang="en-US" altLang="en-US" sz="2400" dirty="0">
                <a:latin typeface="Calibri" panose="020F0502020204030204" pitchFamily="34" charset="0"/>
                <a:cs typeface="Calibri" panose="020F0502020204030204" pitchFamily="34" charset="0"/>
              </a:rPr>
              <a:t>I feel effective.</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I can make choices.</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I can co-operate with others.</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196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77E0A-1C05-D7D1-FC3D-79BB423763A5}"/>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CAAABC2C-4E9B-6CB7-7D20-E37B091C81A5}"/>
              </a:ext>
            </a:extLst>
          </p:cNvPr>
          <p:cNvSpPr>
            <a:spLocks noGrp="1"/>
          </p:cNvSpPr>
          <p:nvPr>
            <p:ph type="title"/>
          </p:nvPr>
        </p:nvSpPr>
        <p:spPr bwMode="auto">
          <a:xfrm>
            <a:off x="384464" y="44450"/>
            <a:ext cx="8229600" cy="11525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Co-operation- helping a child to feel effective: reflections task</a:t>
            </a:r>
            <a:endParaRPr lang="en-GB" altLang="en-US" sz="3600" b="0" dirty="0">
              <a:solidFill>
                <a:srgbClr val="0070C0"/>
              </a:solidFill>
              <a:latin typeface="Calibri" panose="020F0502020204030204" pitchFamily="34" charset="0"/>
              <a:cs typeface="Calibri" panose="020F0502020204030204" pitchFamily="34" charset="0"/>
            </a:endParaRPr>
          </a:p>
        </p:txBody>
      </p:sp>
      <p:sp>
        <p:nvSpPr>
          <p:cNvPr id="31747" name="Content Placeholder 2">
            <a:extLst>
              <a:ext uri="{FF2B5EF4-FFF2-40B4-BE49-F238E27FC236}">
                <a16:creationId xmlns:a16="http://schemas.microsoft.com/office/drawing/2014/main" id="{5CE03262-46DE-1712-368B-7A802218A722}"/>
              </a:ext>
            </a:extLst>
          </p:cNvPr>
          <p:cNvSpPr>
            <a:spLocks noGrp="1"/>
          </p:cNvSpPr>
          <p:nvPr>
            <p:ph sz="half" idx="1"/>
          </p:nvPr>
        </p:nvSpPr>
        <p:spPr>
          <a:xfrm>
            <a:off x="384464" y="1408906"/>
            <a:ext cx="7991475" cy="4525962"/>
          </a:xfrm>
        </p:spPr>
        <p:txBody>
          <a:bodyPr/>
          <a:lstStyle/>
          <a:p>
            <a:pPr>
              <a:spcBef>
                <a:spcPts val="0"/>
              </a:spcBef>
              <a:spcAft>
                <a:spcPts val="0"/>
              </a:spcAft>
              <a:buClr>
                <a:srgbClr val="336699"/>
              </a:buClr>
            </a:pPr>
            <a:r>
              <a:rPr lang="en-US" sz="2400" dirty="0">
                <a:latin typeface="Calibri" panose="020F0502020204030204" pitchFamily="34" charset="0"/>
                <a:cs typeface="Calibri" panose="020F0502020204030204" pitchFamily="34" charset="0"/>
              </a:rPr>
              <a:t>Think about the learning from the session and this dimension in relation to children in families you work with or children in your care.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Are there particular children who found it difficult to be appropriately assertive but made more positive choices / became less controlling with help from caregivers?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Are there children who would benefit from some of the co-operative caregiving strategies discussed today e.g. offering choice, working together?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What are the benefits and challenges of offering more co-operative caregiving to children of different ages?</a:t>
            </a:r>
          </a:p>
          <a:p>
            <a:pPr>
              <a:lnSpc>
                <a:spcPct val="150000"/>
              </a:lnSpc>
              <a:buClr>
                <a:srgbClr val="336699"/>
              </a:buClr>
            </a:pP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31748" name="Picture 4">
            <a:extLst>
              <a:ext uri="{FF2B5EF4-FFF2-40B4-BE49-F238E27FC236}">
                <a16:creationId xmlns:a16="http://schemas.microsoft.com/office/drawing/2014/main" id="{54AE050A-40A4-B750-019C-2B089ACE1D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558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E7095-8379-00B2-DBEB-70365D485666}"/>
            </a:ext>
          </a:extLst>
        </p:cNvPr>
        <p:cNvGrpSpPr/>
        <p:nvPr/>
      </p:nvGrpSpPr>
      <p:grpSpPr>
        <a:xfrm>
          <a:off x="0" y="0"/>
          <a:ext cx="0" cy="0"/>
          <a:chOff x="0" y="0"/>
          <a:chExt cx="0" cy="0"/>
        </a:xfrm>
      </p:grpSpPr>
      <p:pic>
        <p:nvPicPr>
          <p:cNvPr id="24578" name="Content Placeholder 3">
            <a:extLst>
              <a:ext uri="{FF2B5EF4-FFF2-40B4-BE49-F238E27FC236}">
                <a16:creationId xmlns:a16="http://schemas.microsoft.com/office/drawing/2014/main" id="{DF9237E1-6C4D-0096-51F6-5605B9E680C7}"/>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35375" y="6165850"/>
            <a:ext cx="2047875" cy="547688"/>
          </a:xfrm>
        </p:spPr>
      </p:pic>
      <p:pic>
        <p:nvPicPr>
          <p:cNvPr id="24579" name="Picture 4">
            <a:extLst>
              <a:ext uri="{FF2B5EF4-FFF2-40B4-BE49-F238E27FC236}">
                <a16:creationId xmlns:a16="http://schemas.microsoft.com/office/drawing/2014/main" id="{9D2B4AAC-A4E0-B2FD-A9DC-4F9E4B8ED0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98463"/>
            <a:ext cx="6453187" cy="532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483300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7746FDAABC9A42A959AEB2CAA35F75" ma:contentTypeVersion="16" ma:contentTypeDescription="Create a new document." ma:contentTypeScope="" ma:versionID="0983ef635d324ddd3615649bf639b340">
  <xsd:schema xmlns:xsd="http://www.w3.org/2001/XMLSchema" xmlns:xs="http://www.w3.org/2001/XMLSchema" xmlns:p="http://schemas.microsoft.com/office/2006/metadata/properties" xmlns:ns2="4ce13a26-6e13-43c6-9634-b3e5a0dea785" xmlns:ns3="b2efb3ea-bd43-4b46-a2a4-84dc77b62e3e" targetNamespace="http://schemas.microsoft.com/office/2006/metadata/properties" ma:root="true" ma:fieldsID="7ec0344befdea7421fa76bd3d97aae15" ns2:_="" ns3:_="">
    <xsd:import namespace="4ce13a26-6e13-43c6-9634-b3e5a0dea785"/>
    <xsd:import namespace="b2efb3ea-bd43-4b46-a2a4-84dc77b62e3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13a26-6e13-43c6-9634-b3e5a0dea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efb3ea-bd43-4b46-a2a4-84dc77b62e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df98c51c-b861-4490-880b-ff37d32237ae}" ma:internalName="TaxCatchAll" ma:showField="CatchAllData" ma:web="b2efb3ea-bd43-4b46-a2a4-84dc77b62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efb3ea-bd43-4b46-a2a4-84dc77b62e3e" xsi:nil="true"/>
    <lcf76f155ced4ddcb4097134ff3c332f xmlns="4ce13a26-6e13-43c6-9634-b3e5a0dea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BE79A7-1FFE-42DE-B9E5-1C53C4992032}">
  <ds:schemaRefs>
    <ds:schemaRef ds:uri="http://schemas.microsoft.com/sharepoint/v3/contenttype/forms"/>
  </ds:schemaRefs>
</ds:datastoreItem>
</file>

<file path=customXml/itemProps2.xml><?xml version="1.0" encoding="utf-8"?>
<ds:datastoreItem xmlns:ds="http://schemas.openxmlformats.org/officeDocument/2006/customXml" ds:itemID="{FC3BE796-95FF-4BB2-983F-34B8CFEAF6DC}"/>
</file>

<file path=customXml/itemProps3.xml><?xml version="1.0" encoding="utf-8"?>
<ds:datastoreItem xmlns:ds="http://schemas.openxmlformats.org/officeDocument/2006/customXml" ds:itemID="{0793AAFE-6E31-4D4A-BE1F-56CBECEA16E7}"/>
</file>

<file path=docProps/app.xml><?xml version="1.0" encoding="utf-8"?>
<Properties xmlns="http://schemas.openxmlformats.org/officeDocument/2006/extended-properties" xmlns:vt="http://schemas.openxmlformats.org/officeDocument/2006/docPropsVTypes">
  <TotalTime>5819</TotalTime>
  <Words>3328</Words>
  <Application>Microsoft Macintosh PowerPoint</Application>
  <PresentationFormat>On-screen Show (4:3)</PresentationFormat>
  <Paragraphs>179</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Default Design</vt:lpstr>
      <vt:lpstr>SESSION 4</vt:lpstr>
      <vt:lpstr>The Secure Base model</vt:lpstr>
      <vt:lpstr>Acceptance-building the child’s self-esteem: reflection task</vt:lpstr>
      <vt:lpstr>PowerPoint Presentation</vt:lpstr>
      <vt:lpstr>Why children may not feel effective and find it hard to co-operate </vt:lpstr>
      <vt:lpstr>EXERCISE 1  What behaviours suggest a child feels ineffective?</vt:lpstr>
      <vt:lpstr>Co-operation-helping the child to feel effective: caregiver thinking and feeling</vt:lpstr>
      <vt:lpstr>EXERCISE 2: Co-operation- helping the child to feel effective – Caregiver thinking </vt:lpstr>
      <vt:lpstr>PowerPoint Presentation</vt:lpstr>
      <vt:lpstr>Co-operation-helping the child to feel effective: caregiver behaviour</vt:lpstr>
      <vt:lpstr>Helping a child to feel effective -            and be co-operative </vt:lpstr>
      <vt:lpstr>Using fun and offering choice to         achieve co-operation </vt:lpstr>
      <vt:lpstr>EXERCISE 3 The therapeutic effect of enabling a child to take the lead </vt:lpstr>
      <vt:lpstr>EXERCISE 4  Helping children to feel effective and be co-operative </vt:lpstr>
      <vt:lpstr>Co-operation: additional support needs </vt:lpstr>
      <vt:lpstr>Co-operation- helping a child to feel effective: child thinking and feeling</vt:lpstr>
      <vt:lpstr>Co-operation- helping a child to feel effective: reflections task</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GEZ09RMU</dc:creator>
  <cp:lastModifiedBy>Gillian Schofield (SWK - Staff)</cp:lastModifiedBy>
  <cp:revision>115</cp:revision>
  <dcterms:created xsi:type="dcterms:W3CDTF">2010-02-09T11:24:44Z</dcterms:created>
  <dcterms:modified xsi:type="dcterms:W3CDTF">2026-08-03T15:33:57Z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0x010100067746FDAABC9A42A959AEB2CAA35F75</vt:lpwstr>
  </property>
</Properties>
</file>