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9879925" cy="41543288"/>
  <p:notesSz cx="6797675" cy="9928225"/>
  <p:defaultTextStyle>
    <a:defPPr>
      <a:defRPr lang="en-US"/>
    </a:defPPr>
    <a:lvl1pPr marL="0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1pPr>
    <a:lvl2pPr marL="1714134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2pPr>
    <a:lvl3pPr marL="3428268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3pPr>
    <a:lvl4pPr marL="5142403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4pPr>
    <a:lvl5pPr marL="6856537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5pPr>
    <a:lvl6pPr marL="8570671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6pPr>
    <a:lvl7pPr marL="10284805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7pPr>
    <a:lvl8pPr marL="11998940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8pPr>
    <a:lvl9pPr marL="13713074" algn="l" defTabSz="3428268" rtl="0" eaLnBrk="1" latinLnBrk="0" hangingPunct="1">
      <a:defRPr sz="67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 Hughes" initials="CH" lastIdx="1" clrIdx="0">
    <p:extLst>
      <p:ext uri="{19B8F6BF-5375-455C-9EA6-DF929625EA0E}">
        <p15:presenceInfo xmlns:p15="http://schemas.microsoft.com/office/powerpoint/2012/main" userId="S-1-5-21-436374069-1547161642-1606980848-90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33CC33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308" autoAdjust="0"/>
  </p:normalViewPr>
  <p:slideViewPr>
    <p:cSldViewPr snapToGrid="0">
      <p:cViewPr varScale="1">
        <p:scale>
          <a:sx n="10" d="100"/>
          <a:sy n="10" d="100"/>
        </p:scale>
        <p:origin x="123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771B-4158-489F-B51E-59E6A44F699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241425"/>
            <a:ext cx="2406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863F9-DFCB-47D8-87B2-58299BE6C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8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1pPr>
    <a:lvl2pPr marL="1714134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2pPr>
    <a:lvl3pPr marL="3428268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3pPr>
    <a:lvl4pPr marL="5142403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4pPr>
    <a:lvl5pPr marL="6856537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5pPr>
    <a:lvl6pPr marL="8570671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6pPr>
    <a:lvl7pPr marL="10284805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7pPr>
    <a:lvl8pPr marL="11998940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8pPr>
    <a:lvl9pPr marL="13713074" algn="l" defTabSz="3428268" rtl="0" eaLnBrk="1" latinLnBrk="0" hangingPunct="1">
      <a:defRPr sz="44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863F9-DFCB-47D8-87B2-58299BE6C7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8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995" y="6798870"/>
            <a:ext cx="25397936" cy="14463219"/>
          </a:xfrm>
        </p:spPr>
        <p:txBody>
          <a:bodyPr anchor="b"/>
          <a:lstStyle>
            <a:lvl1pPr algn="ctr">
              <a:defRPr sz="196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991" y="21819846"/>
            <a:ext cx="22409944" cy="10030008"/>
          </a:xfrm>
        </p:spPr>
        <p:txBody>
          <a:bodyPr/>
          <a:lstStyle>
            <a:lvl1pPr marL="0" indent="0" algn="ctr">
              <a:buNone/>
              <a:defRPr sz="7842"/>
            </a:lvl1pPr>
            <a:lvl2pPr marL="1493992" indent="0" algn="ctr">
              <a:buNone/>
              <a:defRPr sz="6535"/>
            </a:lvl2pPr>
            <a:lvl3pPr marL="2987985" indent="0" algn="ctr">
              <a:buNone/>
              <a:defRPr sz="5882"/>
            </a:lvl3pPr>
            <a:lvl4pPr marL="4481977" indent="0" algn="ctr">
              <a:buNone/>
              <a:defRPr sz="5228"/>
            </a:lvl4pPr>
            <a:lvl5pPr marL="5975970" indent="0" algn="ctr">
              <a:buNone/>
              <a:defRPr sz="5228"/>
            </a:lvl5pPr>
            <a:lvl6pPr marL="7469962" indent="0" algn="ctr">
              <a:buNone/>
              <a:defRPr sz="5228"/>
            </a:lvl6pPr>
            <a:lvl7pPr marL="8963955" indent="0" algn="ctr">
              <a:buNone/>
              <a:defRPr sz="5228"/>
            </a:lvl7pPr>
            <a:lvl8pPr marL="10457947" indent="0" algn="ctr">
              <a:buNone/>
              <a:defRPr sz="5228"/>
            </a:lvl8pPr>
            <a:lvl9pPr marL="11951940" indent="0" algn="ctr">
              <a:buNone/>
              <a:defRPr sz="522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5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382823" y="2211796"/>
            <a:ext cx="6442859" cy="35206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4247" y="2211796"/>
            <a:ext cx="18955077" cy="35206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7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684" y="10356985"/>
            <a:ext cx="25771435" cy="17280851"/>
          </a:xfrm>
        </p:spPr>
        <p:txBody>
          <a:bodyPr anchor="b"/>
          <a:lstStyle>
            <a:lvl1pPr>
              <a:defRPr sz="196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8684" y="27801319"/>
            <a:ext cx="25771435" cy="9087591"/>
          </a:xfrm>
        </p:spPr>
        <p:txBody>
          <a:bodyPr/>
          <a:lstStyle>
            <a:lvl1pPr marL="0" indent="0">
              <a:buNone/>
              <a:defRPr sz="7842">
                <a:solidFill>
                  <a:schemeClr val="tx1"/>
                </a:solidFill>
              </a:defRPr>
            </a:lvl1pPr>
            <a:lvl2pPr marL="1493992" indent="0">
              <a:buNone/>
              <a:defRPr sz="6535">
                <a:solidFill>
                  <a:schemeClr val="tx1">
                    <a:tint val="75000"/>
                  </a:schemeClr>
                </a:solidFill>
              </a:defRPr>
            </a:lvl2pPr>
            <a:lvl3pPr marL="2987985" indent="0">
              <a:buNone/>
              <a:defRPr sz="5882">
                <a:solidFill>
                  <a:schemeClr val="tx1">
                    <a:tint val="75000"/>
                  </a:schemeClr>
                </a:solidFill>
              </a:defRPr>
            </a:lvl3pPr>
            <a:lvl4pPr marL="4481977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4pPr>
            <a:lvl5pPr marL="5975970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5pPr>
            <a:lvl6pPr marL="7469962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6pPr>
            <a:lvl7pPr marL="8963955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7pPr>
            <a:lvl8pPr marL="10457947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8pPr>
            <a:lvl9pPr marL="11951940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6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4245" y="11058977"/>
            <a:ext cx="12698968" cy="26358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6712" y="11058977"/>
            <a:ext cx="12698968" cy="26358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5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37" y="2211805"/>
            <a:ext cx="25771435" cy="8029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140" y="10183879"/>
            <a:ext cx="12640607" cy="4990961"/>
          </a:xfrm>
        </p:spPr>
        <p:txBody>
          <a:bodyPr anchor="b"/>
          <a:lstStyle>
            <a:lvl1pPr marL="0" indent="0">
              <a:buNone/>
              <a:defRPr sz="7842" b="1"/>
            </a:lvl1pPr>
            <a:lvl2pPr marL="1493992" indent="0">
              <a:buNone/>
              <a:defRPr sz="6535" b="1"/>
            </a:lvl2pPr>
            <a:lvl3pPr marL="2987985" indent="0">
              <a:buNone/>
              <a:defRPr sz="5882" b="1"/>
            </a:lvl3pPr>
            <a:lvl4pPr marL="4481977" indent="0">
              <a:buNone/>
              <a:defRPr sz="5228" b="1"/>
            </a:lvl4pPr>
            <a:lvl5pPr marL="5975970" indent="0">
              <a:buNone/>
              <a:defRPr sz="5228" b="1"/>
            </a:lvl5pPr>
            <a:lvl6pPr marL="7469962" indent="0">
              <a:buNone/>
              <a:defRPr sz="5228" b="1"/>
            </a:lvl6pPr>
            <a:lvl7pPr marL="8963955" indent="0">
              <a:buNone/>
              <a:defRPr sz="5228" b="1"/>
            </a:lvl7pPr>
            <a:lvl8pPr marL="10457947" indent="0">
              <a:buNone/>
              <a:defRPr sz="5228" b="1"/>
            </a:lvl8pPr>
            <a:lvl9pPr marL="11951940" indent="0">
              <a:buNone/>
              <a:defRPr sz="52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8140" y="15174840"/>
            <a:ext cx="12640607" cy="223199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126714" y="10183879"/>
            <a:ext cx="12702860" cy="4990961"/>
          </a:xfrm>
        </p:spPr>
        <p:txBody>
          <a:bodyPr anchor="b"/>
          <a:lstStyle>
            <a:lvl1pPr marL="0" indent="0">
              <a:buNone/>
              <a:defRPr sz="7842" b="1"/>
            </a:lvl1pPr>
            <a:lvl2pPr marL="1493992" indent="0">
              <a:buNone/>
              <a:defRPr sz="6535" b="1"/>
            </a:lvl2pPr>
            <a:lvl3pPr marL="2987985" indent="0">
              <a:buNone/>
              <a:defRPr sz="5882" b="1"/>
            </a:lvl3pPr>
            <a:lvl4pPr marL="4481977" indent="0">
              <a:buNone/>
              <a:defRPr sz="5228" b="1"/>
            </a:lvl4pPr>
            <a:lvl5pPr marL="5975970" indent="0">
              <a:buNone/>
              <a:defRPr sz="5228" b="1"/>
            </a:lvl5pPr>
            <a:lvl6pPr marL="7469962" indent="0">
              <a:buNone/>
              <a:defRPr sz="5228" b="1"/>
            </a:lvl6pPr>
            <a:lvl7pPr marL="8963955" indent="0">
              <a:buNone/>
              <a:defRPr sz="5228" b="1"/>
            </a:lvl7pPr>
            <a:lvl8pPr marL="10457947" indent="0">
              <a:buNone/>
              <a:defRPr sz="5228" b="1"/>
            </a:lvl8pPr>
            <a:lvl9pPr marL="11951940" indent="0">
              <a:buNone/>
              <a:defRPr sz="52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126714" y="15174840"/>
            <a:ext cx="12702860" cy="223199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6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5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36" y="2769552"/>
            <a:ext cx="9637054" cy="9693434"/>
          </a:xfrm>
        </p:spPr>
        <p:txBody>
          <a:bodyPr anchor="b"/>
          <a:lstStyle>
            <a:lvl1pPr>
              <a:defRPr sz="104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2860" y="5981473"/>
            <a:ext cx="15126712" cy="29522661"/>
          </a:xfrm>
        </p:spPr>
        <p:txBody>
          <a:bodyPr/>
          <a:lstStyle>
            <a:lvl1pPr>
              <a:defRPr sz="10457"/>
            </a:lvl1pPr>
            <a:lvl2pPr>
              <a:defRPr sz="9150"/>
            </a:lvl2pPr>
            <a:lvl3pPr>
              <a:defRPr sz="7842"/>
            </a:lvl3pPr>
            <a:lvl4pPr>
              <a:defRPr sz="6535"/>
            </a:lvl4pPr>
            <a:lvl5pPr>
              <a:defRPr sz="6535"/>
            </a:lvl5pPr>
            <a:lvl6pPr>
              <a:defRPr sz="6535"/>
            </a:lvl6pPr>
            <a:lvl7pPr>
              <a:defRPr sz="6535"/>
            </a:lvl7pPr>
            <a:lvl8pPr>
              <a:defRPr sz="6535"/>
            </a:lvl8pPr>
            <a:lvl9pPr>
              <a:defRPr sz="65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8136" y="12462986"/>
            <a:ext cx="9637054" cy="23089224"/>
          </a:xfrm>
        </p:spPr>
        <p:txBody>
          <a:bodyPr/>
          <a:lstStyle>
            <a:lvl1pPr marL="0" indent="0">
              <a:buNone/>
              <a:defRPr sz="5228"/>
            </a:lvl1pPr>
            <a:lvl2pPr marL="1493992" indent="0">
              <a:buNone/>
              <a:defRPr sz="4575"/>
            </a:lvl2pPr>
            <a:lvl3pPr marL="2987985" indent="0">
              <a:buNone/>
              <a:defRPr sz="3921"/>
            </a:lvl3pPr>
            <a:lvl4pPr marL="4481977" indent="0">
              <a:buNone/>
              <a:defRPr sz="3268"/>
            </a:lvl4pPr>
            <a:lvl5pPr marL="5975970" indent="0">
              <a:buNone/>
              <a:defRPr sz="3268"/>
            </a:lvl5pPr>
            <a:lvl6pPr marL="7469962" indent="0">
              <a:buNone/>
              <a:defRPr sz="3268"/>
            </a:lvl6pPr>
            <a:lvl7pPr marL="8963955" indent="0">
              <a:buNone/>
              <a:defRPr sz="3268"/>
            </a:lvl7pPr>
            <a:lvl8pPr marL="10457947" indent="0">
              <a:buNone/>
              <a:defRPr sz="3268"/>
            </a:lvl8pPr>
            <a:lvl9pPr marL="11951940" indent="0">
              <a:buNone/>
              <a:defRPr sz="32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7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36" y="2769552"/>
            <a:ext cx="9637054" cy="9693434"/>
          </a:xfrm>
        </p:spPr>
        <p:txBody>
          <a:bodyPr anchor="b"/>
          <a:lstStyle>
            <a:lvl1pPr>
              <a:defRPr sz="104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02860" y="5981473"/>
            <a:ext cx="15126712" cy="29522661"/>
          </a:xfrm>
        </p:spPr>
        <p:txBody>
          <a:bodyPr anchor="t"/>
          <a:lstStyle>
            <a:lvl1pPr marL="0" indent="0">
              <a:buNone/>
              <a:defRPr sz="10457"/>
            </a:lvl1pPr>
            <a:lvl2pPr marL="1493992" indent="0">
              <a:buNone/>
              <a:defRPr sz="9150"/>
            </a:lvl2pPr>
            <a:lvl3pPr marL="2987985" indent="0">
              <a:buNone/>
              <a:defRPr sz="7842"/>
            </a:lvl3pPr>
            <a:lvl4pPr marL="4481977" indent="0">
              <a:buNone/>
              <a:defRPr sz="6535"/>
            </a:lvl4pPr>
            <a:lvl5pPr marL="5975970" indent="0">
              <a:buNone/>
              <a:defRPr sz="6535"/>
            </a:lvl5pPr>
            <a:lvl6pPr marL="7469962" indent="0">
              <a:buNone/>
              <a:defRPr sz="6535"/>
            </a:lvl6pPr>
            <a:lvl7pPr marL="8963955" indent="0">
              <a:buNone/>
              <a:defRPr sz="6535"/>
            </a:lvl7pPr>
            <a:lvl8pPr marL="10457947" indent="0">
              <a:buNone/>
              <a:defRPr sz="6535"/>
            </a:lvl8pPr>
            <a:lvl9pPr marL="11951940" indent="0">
              <a:buNone/>
              <a:defRPr sz="653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8136" y="12462986"/>
            <a:ext cx="9637054" cy="23089224"/>
          </a:xfrm>
        </p:spPr>
        <p:txBody>
          <a:bodyPr/>
          <a:lstStyle>
            <a:lvl1pPr marL="0" indent="0">
              <a:buNone/>
              <a:defRPr sz="5228"/>
            </a:lvl1pPr>
            <a:lvl2pPr marL="1493992" indent="0">
              <a:buNone/>
              <a:defRPr sz="4575"/>
            </a:lvl2pPr>
            <a:lvl3pPr marL="2987985" indent="0">
              <a:buNone/>
              <a:defRPr sz="3921"/>
            </a:lvl3pPr>
            <a:lvl4pPr marL="4481977" indent="0">
              <a:buNone/>
              <a:defRPr sz="3268"/>
            </a:lvl4pPr>
            <a:lvl5pPr marL="5975970" indent="0">
              <a:buNone/>
              <a:defRPr sz="3268"/>
            </a:lvl5pPr>
            <a:lvl6pPr marL="7469962" indent="0">
              <a:buNone/>
              <a:defRPr sz="3268"/>
            </a:lvl6pPr>
            <a:lvl7pPr marL="8963955" indent="0">
              <a:buNone/>
              <a:defRPr sz="3268"/>
            </a:lvl7pPr>
            <a:lvl8pPr marL="10457947" indent="0">
              <a:buNone/>
              <a:defRPr sz="3268"/>
            </a:lvl8pPr>
            <a:lvl9pPr marL="11951940" indent="0">
              <a:buNone/>
              <a:defRPr sz="32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1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245" y="2211805"/>
            <a:ext cx="25771435" cy="802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245" y="11058977"/>
            <a:ext cx="25771435" cy="26358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4245" y="38504483"/>
            <a:ext cx="6722983" cy="2211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06E0-2656-4FAA-8BFA-200DD097D10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7725" y="38504483"/>
            <a:ext cx="10084475" cy="2211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02697" y="38504483"/>
            <a:ext cx="6722983" cy="2211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FE51-7E7D-4280-B70B-E7DB0C1E1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3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87985" rtl="0" eaLnBrk="1" latinLnBrk="0" hangingPunct="1">
        <a:lnSpc>
          <a:spcPct val="90000"/>
        </a:lnSpc>
        <a:spcBef>
          <a:spcPct val="0"/>
        </a:spcBef>
        <a:buNone/>
        <a:defRPr sz="1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6996" indent="-746996" algn="l" defTabSz="2987985" rtl="0" eaLnBrk="1" latinLnBrk="0" hangingPunct="1">
        <a:lnSpc>
          <a:spcPct val="90000"/>
        </a:lnSpc>
        <a:spcBef>
          <a:spcPts val="3268"/>
        </a:spcBef>
        <a:buFont typeface="Arial" panose="020B0604020202020204" pitchFamily="34" charset="0"/>
        <a:buChar char="•"/>
        <a:defRPr sz="9150" kern="1200">
          <a:solidFill>
            <a:schemeClr val="tx1"/>
          </a:solidFill>
          <a:latin typeface="+mn-lt"/>
          <a:ea typeface="+mn-ea"/>
          <a:cs typeface="+mn-cs"/>
        </a:defRPr>
      </a:lvl1pPr>
      <a:lvl2pPr marL="2240989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2pPr>
      <a:lvl3pPr marL="3734981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6535" kern="1200">
          <a:solidFill>
            <a:schemeClr val="tx1"/>
          </a:solidFill>
          <a:latin typeface="+mn-lt"/>
          <a:ea typeface="+mn-ea"/>
          <a:cs typeface="+mn-cs"/>
        </a:defRPr>
      </a:lvl3pPr>
      <a:lvl4pPr marL="5228974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4pPr>
      <a:lvl5pPr marL="6722966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5pPr>
      <a:lvl6pPr marL="8216958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6pPr>
      <a:lvl7pPr marL="9710951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7pPr>
      <a:lvl8pPr marL="11204943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8pPr>
      <a:lvl9pPr marL="12698936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1pPr>
      <a:lvl2pPr marL="1493992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2pPr>
      <a:lvl3pPr marL="2987985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3pPr>
      <a:lvl4pPr marL="4481977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4pPr>
      <a:lvl5pPr marL="5975970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5pPr>
      <a:lvl6pPr marL="7469962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6pPr>
      <a:lvl7pPr marL="8963955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7pPr>
      <a:lvl8pPr marL="10457947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8pPr>
      <a:lvl9pPr marL="11951940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hyperlink" Target="https://www.abdn.ac.uk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50936" y="36598685"/>
            <a:ext cx="14102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</a:rPr>
              <a:t>This poster presents independent research funded by the National Institute for Health Research (NIHR) under its Programme Grants for Applied Research Programme (Grant Reference Number RP-PG-0613-20007). The views expressed are those of the author(s) and not necessarily those of the NHS, the NIHR or the Department of Health</a:t>
            </a:r>
            <a:r>
              <a:rPr lang="en-GB" sz="24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Acknowledgement</a:t>
            </a:r>
          </a:p>
          <a:p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The CHIPPS Research team acknowledges the support of the National Institute of Health Research Clinical Research Network (NIHR CRN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en-GB" sz="24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b="1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094893" y="6025287"/>
            <a:ext cx="628838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70" name="Table 10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10857"/>
              </p:ext>
            </p:extLst>
          </p:nvPr>
        </p:nvGraphicFramePr>
        <p:xfrm>
          <a:off x="-1" y="0"/>
          <a:ext cx="29879925" cy="4703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79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03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altLang="en-US" sz="72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Development and testing of an effective model for monitoring patient safety within the Care Homes Independent Pharmacist Prescribing Study (CHIPPS).</a:t>
                      </a:r>
                      <a:endParaRPr lang="en-GB" altLang="en-US" sz="7200" dirty="0" smtClean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8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D.Wright</a:t>
                      </a:r>
                      <a:r>
                        <a:rPr lang="en-GB" sz="48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48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C.Bond</a:t>
                      </a:r>
                      <a:r>
                        <a:rPr lang="en-GB" sz="48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48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C.Hughes</a:t>
                      </a:r>
                      <a:r>
                        <a:rPr lang="en-GB" sz="48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48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D.Alldred</a:t>
                      </a:r>
                      <a:r>
                        <a:rPr lang="en-GB" sz="48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48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R.Holland</a:t>
                      </a:r>
                      <a:r>
                        <a:rPr lang="en-GB" sz="48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behalf of the CHIPPS team</a:t>
                      </a:r>
                      <a:endParaRPr lang="en-GB" sz="4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931" y="3571672"/>
            <a:ext cx="3997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81" y="3566763"/>
            <a:ext cx="31321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67" y="3617692"/>
            <a:ext cx="3093427" cy="9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992557" y="3896878"/>
            <a:ext cx="51133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chemeClr val="bg1"/>
                </a:solidFill>
              </a:rPr>
              <a:t>https://www.uea.ac.uk/chipps*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 descr="C:\Users\wm165\AppData\Local\Microsoft\Windows\INetCache\Content.Outlook\03BRMFMK\Leicester 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81" y="3579259"/>
            <a:ext cx="3387231" cy="101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C:\Users\wm165\AppData\Local\Microsoft\Windows\INetCache\Content.Outlook\03BRMFMK\Queens Red Logo - Landscape new Oct 20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31" y="3609952"/>
            <a:ext cx="2743061" cy="9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9" y="3571672"/>
            <a:ext cx="2285633" cy="1055414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66570" y="40514700"/>
            <a:ext cx="2951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CHIPPS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TEAM: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UEA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 David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Wright (PI), James Desborough, Fiona Poland,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Garry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Barton,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David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Turner,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Nigel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Norris,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Annie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Blyth,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Viv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Maskrey, Laura Watts,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Lee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Shepstone,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Anthony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Arthur; University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Leeds: David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Alldred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 Amrit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Daffu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O’Reilly; Queens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University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Belfast: Carmel Hughes. University of Aberdeen: Christine Bond, Jacqueline Inch, Frances Notman &amp;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Phyo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Mint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University of Leicester: Richard Holland(PI); Consultant: Arnold Zermansky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Addenbrooke's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Hospital: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Jo Ford; Norwich CTU: Ann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Marie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Swart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PPI: Christine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Handford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 Kate Massey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Consultant: Helen Hill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147" y="38847058"/>
            <a:ext cx="1995252" cy="151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University of Aberdeen home page">
            <a:hlinkClick r:id="rId10" tooltip="University of Aberdeen home pag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4628" y="3562536"/>
            <a:ext cx="2334704" cy="1086459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160319" y="5031118"/>
            <a:ext cx="14283363" cy="8488202"/>
            <a:chOff x="471595" y="14038839"/>
            <a:chExt cx="9221909" cy="8488202"/>
          </a:xfrm>
        </p:grpSpPr>
        <p:sp>
          <p:nvSpPr>
            <p:cNvPr id="53" name="Rectangle 2"/>
            <p:cNvSpPr>
              <a:spLocks noChangeArrowheads="1"/>
            </p:cNvSpPr>
            <p:nvPr/>
          </p:nvSpPr>
          <p:spPr bwMode="auto">
            <a:xfrm>
              <a:off x="471595" y="15028065"/>
              <a:ext cx="9221909" cy="749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500" baseline="-25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571500" indent="-571500">
                <a:lnSpc>
                  <a:spcPct val="107000"/>
                </a:lnSpc>
                <a:spcAft>
                  <a:spcPts val="473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altLang="en-US" sz="4400" baseline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Hypothesis: A pharmacist with independent prescribing rights (PIP) could assume the central role of medicines management in care homes.</a:t>
              </a:r>
            </a:p>
            <a:p>
              <a:pPr marL="571500" indent="-571500">
                <a:lnSpc>
                  <a:spcPct val="107000"/>
                </a:lnSpc>
                <a:spcAft>
                  <a:spcPts val="473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altLang="en-US" sz="4400" baseline="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Pharmacist </a:t>
              </a:r>
              <a:r>
                <a:rPr lang="en-GB" altLang="en-US" sz="4400" baseline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independent prescribing removes reliance on the general practitioner to agree with and implement recommendations.  </a:t>
              </a:r>
              <a:endPara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07000"/>
                </a:lnSpc>
                <a:spcAft>
                  <a:spcPts val="473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altLang="en-US" sz="4400" baseline="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Frail population.</a:t>
              </a:r>
              <a:endPara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>
                <a:lnSpc>
                  <a:spcPct val="107000"/>
                </a:lnSpc>
                <a:spcAft>
                  <a:spcPts val="473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altLang="en-US" sz="4400" baseline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Identified </a:t>
              </a:r>
              <a:r>
                <a:rPr lang="en-GB" altLang="en-US" sz="4400" baseline="0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need to </a:t>
              </a:r>
              <a:r>
                <a:rPr lang="en-GB" altLang="en-US" sz="4400" baseline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reassure stakeholders of:</a:t>
              </a:r>
            </a:p>
            <a:p>
              <a:pPr marL="1349260" lvl="1" indent="-606310">
                <a:buFont typeface="Arial" panose="020B0604020202020204" pitchFamily="34" charset="0"/>
                <a:buChar char="•"/>
                <a:defRPr/>
              </a:pPr>
              <a:r>
                <a:rPr lang="en-GB" altLang="en-US" sz="4400" baseline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standard of the pharmacist service</a:t>
              </a:r>
            </a:p>
            <a:p>
              <a:pPr marL="1349260" lvl="1" indent="-606310">
                <a:buFont typeface="Arial" panose="020B0604020202020204" pitchFamily="34" charset="0"/>
                <a:buChar char="•"/>
                <a:defRPr/>
              </a:pPr>
              <a:r>
                <a:rPr lang="en-GB" altLang="en-US" sz="4400" baseline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 safety.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507525" y="14038839"/>
              <a:ext cx="9185978" cy="870204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defRPr/>
              </a:pPr>
              <a:r>
                <a:rPr lang="en-GB" sz="6224" b="1" baseline="0" dirty="0">
                  <a:latin typeface="+mn-lt"/>
                </a:rPr>
                <a:t>Background</a:t>
              </a:r>
            </a:p>
          </p:txBody>
        </p:sp>
      </p:grp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488346" y="14383655"/>
            <a:ext cx="14109757" cy="15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561"/>
              </a:spcAft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and test a model for monitoring the quality of the CHIPPS intervention and patient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safety.</a:t>
            </a:r>
            <a:endParaRPr lang="en-GB" altLang="en-US" sz="4400" baseline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350038" y="13500261"/>
            <a:ext cx="14109757" cy="870204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/>
          <a:p>
            <a:pPr algn="ctr">
              <a:spcBef>
                <a:spcPts val="0"/>
              </a:spcBef>
              <a:defRPr/>
            </a:pPr>
            <a:r>
              <a:rPr lang="en-GB" sz="6224" b="1" baseline="0" dirty="0">
                <a:latin typeface="+mn-lt"/>
              </a:rPr>
              <a:t>Aim</a:t>
            </a:r>
          </a:p>
        </p:txBody>
      </p:sp>
      <p:sp>
        <p:nvSpPr>
          <p:cNvPr id="61" name="TextBox 60"/>
          <p:cNvSpPr txBox="1"/>
          <p:nvPr/>
        </p:nvSpPr>
        <p:spPr>
          <a:xfrm flipH="1">
            <a:off x="488344" y="16241466"/>
            <a:ext cx="14109759" cy="931005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/>
          <a:p>
            <a:pPr algn="ctr">
              <a:spcBef>
                <a:spcPts val="0"/>
              </a:spcBef>
              <a:defRPr/>
            </a:pPr>
            <a:r>
              <a:rPr lang="en-GB" sz="6224" b="1" baseline="0" dirty="0">
                <a:latin typeface="+mn-lt"/>
              </a:rPr>
              <a:t>Method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8343" y="17521086"/>
            <a:ext cx="13971451" cy="140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600200" indent="-85725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2000250" indent="-85725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randomised controlled trial with internal pilot study conducted in four UK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</a:p>
          <a:p>
            <a:pPr marL="2286000" lvl="1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Aberdeen, Belfast, Leeds, Norfolk.  </a:t>
            </a:r>
          </a:p>
          <a:p>
            <a:pPr marL="2286000" lvl="1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pilot assessed safety and feasibility of recruitment</a:t>
            </a:r>
          </a:p>
          <a:p>
            <a:pPr marL="2286000" lvl="1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triads (two per site), each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comprising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PIP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homes with at least 30 residents&gt; 65 years old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prescribed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least one regular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</a:p>
          <a:p>
            <a:pPr marL="2286000" lvl="1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trial: 47 triads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Randomisation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 Intervention: Control (usual care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Intervention (3 hours per week over 6 months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pharmaceutical care planning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 prescription authorisation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medicines systems review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training</a:t>
            </a:r>
          </a:p>
          <a:p>
            <a:pPr marL="2686050" lvl="2" indent="-685800">
              <a:buFont typeface="Wingdings" panose="05000000000000000000" pitchFamily="2" charset="2"/>
              <a:buChar char="§"/>
              <a:defRPr/>
            </a:pPr>
            <a:endParaRPr lang="en-GB" altLang="en-US" sz="4400" baseline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GB" altLang="en-US" sz="4244" dirty="0">
              <a:solidFill>
                <a:schemeClr val="bg2"/>
              </a:solidFill>
              <a:latin typeface="Calibri" panose="020F0502020204030204" pitchFamily="34" charset="0"/>
              <a:ea typeface="ArialUnicodeMS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GB" altLang="en-US" sz="4244" dirty="0">
              <a:solidFill>
                <a:schemeClr val="bg2"/>
              </a:solidFill>
              <a:latin typeface="Calibri" panose="020F0502020204030204" pitchFamily="34" charset="0"/>
              <a:ea typeface="ArialUnicodeMS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GB" altLang="en-US" sz="4244" dirty="0">
              <a:solidFill>
                <a:schemeClr val="bg2"/>
              </a:solidFill>
              <a:latin typeface="Calibri" panose="020F0502020204030204" pitchFamily="34" charset="0"/>
              <a:ea typeface="ArialUnicodeMS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GB" altLang="en-US" sz="4244" dirty="0">
              <a:solidFill>
                <a:schemeClr val="bg2"/>
              </a:solidFill>
              <a:latin typeface="Calibri" panose="020F0502020204030204" pitchFamily="34" charset="0"/>
              <a:ea typeface="ArialUnicodeMS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443802" y="29167554"/>
            <a:ext cx="14060531" cy="1100342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/>
          <a:p>
            <a:pPr algn="ctr">
              <a:spcBef>
                <a:spcPts val="0"/>
              </a:spcBef>
              <a:defRPr/>
            </a:pPr>
            <a:r>
              <a:rPr lang="en-GB" sz="6224" b="1" baseline="0" dirty="0">
                <a:latin typeface="+mn-lt"/>
              </a:rPr>
              <a:t>Patient Safety </a:t>
            </a: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562993" y="30183217"/>
            <a:ext cx="14198035" cy="1002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0" indent="-857250"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9220200" indent="-69342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677400" indent="-69342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0134600" indent="-69342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0591800" indent="-6934200" eaLnBrk="0" fontAlgn="base" hangingPunct="0">
              <a:spcBef>
                <a:spcPct val="0"/>
              </a:spcBef>
              <a:spcAft>
                <a:spcPct val="0"/>
              </a:spcAft>
              <a:defRPr sz="115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685800" indent="-685800">
              <a:lnSpc>
                <a:spcPct val="107000"/>
              </a:lnSpc>
              <a:spcAft>
                <a:spcPts val="849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Intervention PIPs trained using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systematically developed competency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</a:t>
            </a:r>
          </a:p>
          <a:p>
            <a:pPr marL="685800" indent="-685800">
              <a:lnSpc>
                <a:spcPct val="107000"/>
              </a:lnSpc>
              <a:spcAft>
                <a:spcPts val="849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Accredited via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oral examination with GP and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pharmacist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lnSpc>
                <a:spcPct val="107000"/>
              </a:lnSpc>
              <a:spcAft>
                <a:spcPts val="849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homes were contacted on a monthly basis to identify any potential significant adverse drug events (SAEs) i.e. deaths or unplanned hospitalisation </a:t>
            </a:r>
          </a:p>
          <a:p>
            <a:pPr marL="685800" indent="-685800">
              <a:lnSpc>
                <a:spcPct val="107000"/>
              </a:lnSpc>
              <a:spcAft>
                <a:spcPts val="849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SAEs independently reviewed by the resident’s GP to ascertain likelihood of PIP causality.  </a:t>
            </a:r>
          </a:p>
          <a:p>
            <a:pPr marL="685800" indent="-685800">
              <a:lnSpc>
                <a:spcPct val="107000"/>
              </a:lnSpc>
              <a:spcAft>
                <a:spcPts val="849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 sample (20%) of PIP pharmaceutical care plans were submitted monthly for three months and reviewed by consultant geriatricians for quality and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(</a:t>
            </a:r>
            <a:r>
              <a:rPr lang="en-GB" altLang="en-US" sz="40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1)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altLang="en-US" sz="4400" baseline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07000"/>
              </a:lnSpc>
              <a:spcAft>
                <a:spcPts val="849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Dedicated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care 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homes to report </a:t>
            </a:r>
            <a:r>
              <a:rPr lang="en-GB" altLang="en-US" sz="440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  <a:r>
              <a:rPr lang="en-GB" altLang="en-US" sz="44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 flipH="1">
            <a:off x="16274931" y="16241466"/>
            <a:ext cx="12830961" cy="931005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/>
          <a:p>
            <a:pPr algn="ctr">
              <a:spcBef>
                <a:spcPts val="0"/>
              </a:spcBef>
              <a:defRPr/>
            </a:pPr>
            <a:r>
              <a:rPr lang="en-GB" sz="6224" b="1" baseline="0" dirty="0">
                <a:latin typeface="+mn-lt"/>
              </a:rPr>
              <a:t>Results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6500925" y="17454765"/>
            <a:ext cx="12378968" cy="1095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6" indent="-68580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Findings from Internal pilot are described below:</a:t>
            </a:r>
          </a:p>
          <a:p>
            <a:pPr marL="2286000" lvl="1" indent="-6858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SAEs reported:</a:t>
            </a:r>
          </a:p>
          <a:p>
            <a:pPr marL="4000134" lvl="2" indent="-68580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deaths</a:t>
            </a:r>
          </a:p>
          <a:p>
            <a:pPr marL="4000134" lvl="2" indent="-68580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hospitalisations </a:t>
            </a:r>
          </a:p>
          <a:p>
            <a:pPr marL="2286000" lvl="1" indent="-6858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GP identified causality with PIP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activities.  </a:t>
            </a:r>
          </a:p>
          <a:p>
            <a:pPr marL="2286000" lvl="1" indent="-6858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Consultant geriatricians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assessed one submitted care plan as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 ‘moderate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concerns’ and one ‘low concerns’ due to  poor ‘quality of care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completion’</a:t>
            </a:r>
          </a:p>
          <a:p>
            <a:pPr marL="2286000" lvl="1" indent="-6858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For one care plan, views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of the consultant geriatricians disagreed.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Consensus reached after discussion</a:t>
            </a:r>
          </a:p>
          <a:p>
            <a:pPr marL="2286000" lvl="1" indent="-68580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reports of concerns received via the dedicated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address. </a:t>
            </a:r>
          </a:p>
        </p:txBody>
      </p:sp>
      <p:sp>
        <p:nvSpPr>
          <p:cNvPr id="70" name="TextBox 69"/>
          <p:cNvSpPr txBox="1"/>
          <p:nvPr/>
        </p:nvSpPr>
        <p:spPr>
          <a:xfrm flipH="1">
            <a:off x="16274929" y="28862899"/>
            <a:ext cx="12830961" cy="1083701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/>
          <a:p>
            <a:pPr algn="ctr">
              <a:spcBef>
                <a:spcPts val="0"/>
              </a:spcBef>
              <a:defRPr/>
            </a:pPr>
            <a:r>
              <a:rPr lang="en-GB" sz="6224" b="1" baseline="0" dirty="0">
                <a:latin typeface="+mn-lt"/>
              </a:rPr>
              <a:t>Conclusion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30158" y="30402629"/>
            <a:ext cx="12548054" cy="588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</a:t>
            </a:r>
            <a:r>
              <a:rPr lang="en-GB" altLang="en-US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 that PIP training and accreditation process are fit for purpose with no adverse events </a:t>
            </a: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linked to their activities.</a:t>
            </a:r>
            <a:endParaRPr lang="en-GB" altLang="en-US" sz="4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US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Concerns regarding quality of pharmaceutical care plan completion identified a need to enhance this training element.  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trial (440 residents) </a:t>
            </a:r>
            <a:r>
              <a:rPr lang="en-GB" altLang="en-US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ongoing and </a:t>
            </a: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safety data confirm intervention is safe.</a:t>
            </a:r>
            <a:endParaRPr lang="en-GB" altLang="en-US" sz="4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02173" y="4875194"/>
            <a:ext cx="6603717" cy="111243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046012" y="12169972"/>
            <a:ext cx="6651951" cy="316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</a:t>
            </a:r>
            <a:r>
              <a:rPr lang="en-GB" i="1" dirty="0" smtClean="0"/>
              <a:t> </a:t>
            </a:r>
            <a:r>
              <a:rPr lang="en-GB" sz="4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 completed by consultant geriatricians when assessing pharmaceutical care plans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8133"/>
          <a:stretch/>
        </p:blipFill>
        <p:spPr>
          <a:xfrm>
            <a:off x="15230680" y="5217893"/>
            <a:ext cx="6923315" cy="649605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3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648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ArialMT</vt:lpstr>
      <vt:lpstr>ArialUnicodeMS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>University of East Anglia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Blyth (MED)</dc:creator>
  <cp:lastModifiedBy>Bond, Christine</cp:lastModifiedBy>
  <cp:revision>68</cp:revision>
  <cp:lastPrinted>2020-03-30T19:18:19Z</cp:lastPrinted>
  <dcterms:created xsi:type="dcterms:W3CDTF">2015-11-24T09:50:06Z</dcterms:created>
  <dcterms:modified xsi:type="dcterms:W3CDTF">2020-03-31T16:35:34Z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1582082456</vt:i4>
  </property>
  <property fmtid="{D5CDD505-2E9C-101B-9397-08002B2CF9AE}" pid="4" name="_EmailSubject">
    <vt:lpwstr>poster for HSRPP/Abstract 128</vt:lpwstr>
  </property>
  <property fmtid="{D5CDD505-2E9C-101B-9397-08002B2CF9AE}" pid="5" name="_AuthorEmail">
    <vt:lpwstr>L.Watts1@uea.ac.uk</vt:lpwstr>
  </property>
  <property fmtid="{D5CDD505-2E9C-101B-9397-08002B2CF9AE}" pid="6" name="_AuthorEmailDisplayName">
    <vt:lpwstr>Laura Watts (MED - Staff)</vt:lpwstr>
  </property>
</Properties>
</file>