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62" r:id="rId2"/>
    <p:sldId id="275" r:id="rId3"/>
    <p:sldId id="277" r:id="rId4"/>
    <p:sldId id="267" r:id="rId5"/>
    <p:sldId id="268" r:id="rId6"/>
    <p:sldId id="269" r:id="rId7"/>
    <p:sldId id="264" r:id="rId8"/>
    <p:sldId id="259" r:id="rId9"/>
    <p:sldId id="278" r:id="rId1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317C"/>
    <a:srgbClr val="FF317C"/>
    <a:srgbClr val="FF33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3904" autoAdjust="0"/>
  </p:normalViewPr>
  <p:slideViewPr>
    <p:cSldViewPr snapToGrid="0">
      <p:cViewPr varScale="1">
        <p:scale>
          <a:sx n="80" d="100"/>
          <a:sy n="80" d="100"/>
        </p:scale>
        <p:origin x="2184" y="9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BA112AAB-6CB6-4D46-B7E8-081C39EE97CD}" type="datetimeFigureOut">
              <a:rPr lang="en-GB" smtClean="0"/>
              <a:t>17/09/2020</a:t>
            </a:fld>
            <a:endParaRPr lang="en-GB"/>
          </a:p>
        </p:txBody>
      </p:sp>
      <p:sp>
        <p:nvSpPr>
          <p:cNvPr id="4" name="Footer Placeholder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8E0C460D-7764-4642-8A89-78333DBB148D}" type="slidenum">
              <a:rPr lang="en-GB" smtClean="0"/>
              <a:t>‹#›</a:t>
            </a:fld>
            <a:endParaRPr lang="en-GB"/>
          </a:p>
        </p:txBody>
      </p:sp>
    </p:spTree>
    <p:extLst>
      <p:ext uri="{BB962C8B-B14F-4D97-AF65-F5344CB8AC3E}">
        <p14:creationId xmlns:p14="http://schemas.microsoft.com/office/powerpoint/2010/main" val="3711747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2DD648F-3E8E-4EE8-A217-1C5B13419020}" type="datetimeFigureOut">
              <a:rPr lang="en-GB" smtClean="0"/>
              <a:t>17/09/2020</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6F186B6-4945-415C-AD1A-E3E9A50CC277}" type="slidenum">
              <a:rPr lang="en-GB" smtClean="0"/>
              <a:t>‹#›</a:t>
            </a:fld>
            <a:endParaRPr lang="en-GB"/>
          </a:p>
        </p:txBody>
      </p:sp>
    </p:spTree>
    <p:extLst>
      <p:ext uri="{BB962C8B-B14F-4D97-AF65-F5344CB8AC3E}">
        <p14:creationId xmlns:p14="http://schemas.microsoft.com/office/powerpoint/2010/main" val="1781707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F186B6-4945-415C-AD1A-E3E9A50CC277}" type="slidenum">
              <a:rPr lang="en-GB" smtClean="0"/>
              <a:t>1</a:t>
            </a:fld>
            <a:endParaRPr lang="en-GB"/>
          </a:p>
        </p:txBody>
      </p:sp>
    </p:spTree>
    <p:extLst>
      <p:ext uri="{BB962C8B-B14F-4D97-AF65-F5344CB8AC3E}">
        <p14:creationId xmlns:p14="http://schemas.microsoft.com/office/powerpoint/2010/main" val="374347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Verdana" panose="020B0604030504040204" pitchFamily="34" charset="0"/>
                <a:ea typeface="Verdana" panose="020B0604030504040204" pitchFamily="34" charset="0"/>
              </a:rPr>
              <a:t>Ask participants how they feel when they have not been drinking well. Allow discussions and sharing of experiences. Possible experiences could include tiredness, headaches, disorganised, confused, lethargic </a:t>
            </a:r>
            <a:r>
              <a:rPr lang="en-GB" dirty="0" err="1">
                <a:latin typeface="Verdana" panose="020B0604030504040204" pitchFamily="34" charset="0"/>
                <a:ea typeface="Verdana" panose="020B0604030504040204" pitchFamily="34" charset="0"/>
              </a:rPr>
              <a:t>etc</a:t>
            </a:r>
            <a:endParaRPr lang="en-GB"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Water</a:t>
            </a:r>
            <a:r>
              <a:rPr lang="en-GB" baseline="0" dirty="0">
                <a:latin typeface="Verdana" panose="020B0604030504040204" pitchFamily="34" charset="0"/>
                <a:ea typeface="Verdana" panose="020B0604030504040204" pitchFamily="34" charset="0"/>
              </a:rPr>
              <a:t> comes into our body in several ways - through what we drink (80%), what we eat (20%) and a small amount is made in the body.  Water leaves our body when we make urine, faeces, sweat and breathe. </a:t>
            </a:r>
            <a:r>
              <a:rPr lang="en-GB" dirty="0">
                <a:latin typeface="Verdana" panose="020B0604030504040204" pitchFamily="34" charset="0"/>
                <a:ea typeface="Verdana" panose="020B0604030504040204" pitchFamily="34" charset="0"/>
              </a:rPr>
              <a:t>Dehydration happens when the amount we are drinking is</a:t>
            </a:r>
            <a:r>
              <a:rPr lang="en-GB" baseline="0" dirty="0">
                <a:latin typeface="Verdana" panose="020B0604030504040204" pitchFamily="34" charset="0"/>
                <a:ea typeface="Verdana" panose="020B0604030504040204" pitchFamily="34" charset="0"/>
              </a:rPr>
              <a:t> less than the amount we are losing. </a:t>
            </a:r>
          </a:p>
          <a:p>
            <a:endParaRPr lang="en-GB" baseline="0" dirty="0">
              <a:latin typeface="Verdana" panose="020B0604030504040204" pitchFamily="34" charset="0"/>
              <a:ea typeface="Verdana" panose="020B0604030504040204" pitchFamily="34" charset="0"/>
            </a:endParaRPr>
          </a:p>
          <a:p>
            <a:r>
              <a:rPr lang="en-GB" baseline="0" dirty="0">
                <a:latin typeface="Verdana" panose="020B0604030504040204" pitchFamily="34" charset="0"/>
                <a:ea typeface="Verdana" panose="020B0604030504040204" pitchFamily="34" charset="0"/>
              </a:rPr>
              <a:t>Low-intake dehydration happens when we drink too little. it is most common in older people.  (The other type of dehydration is due to vomiting or diarrhoea, called salt-loss dehydration as we are short of both water and salt). </a:t>
            </a:r>
          </a:p>
          <a:p>
            <a:endParaRPr lang="en-GB" baseline="0" dirty="0">
              <a:latin typeface="Verdana" panose="020B0604030504040204" pitchFamily="34" charset="0"/>
              <a:ea typeface="Verdana" panose="020B0604030504040204" pitchFamily="34" charset="0"/>
            </a:endParaRPr>
          </a:p>
          <a:p>
            <a:r>
              <a:rPr lang="en-GB" baseline="0" dirty="0">
                <a:latin typeface="Verdana" panose="020B0604030504040204" pitchFamily="34" charset="0"/>
                <a:ea typeface="Verdana" panose="020B0604030504040204" pitchFamily="34" charset="0"/>
              </a:rPr>
              <a:t>This talk is about low-intake dehydration as it is most common in older people, and less obvious (as we don’t have diarrhoea or vomiting as clues). </a:t>
            </a:r>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46F186B6-4945-415C-AD1A-E3E9A50CC277}" type="slidenum">
              <a:rPr lang="en-GB" smtClean="0"/>
              <a:t>2</a:t>
            </a:fld>
            <a:endParaRPr lang="en-GB"/>
          </a:p>
        </p:txBody>
      </p:sp>
    </p:spTree>
    <p:extLst>
      <p:ext uri="{BB962C8B-B14F-4D97-AF65-F5344CB8AC3E}">
        <p14:creationId xmlns:p14="http://schemas.microsoft.com/office/powerpoint/2010/main" val="2585393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latin typeface="Verdana" panose="020B0604030504040204" pitchFamily="34" charset="0"/>
                <a:ea typeface="Verdana" panose="020B0604030504040204" pitchFamily="34" charset="0"/>
              </a:rPr>
              <a:t>Ask participants what additional effects are for older people when they don’t drink enough – let them suggest health effects before clicking to show the list above. </a:t>
            </a:r>
          </a:p>
          <a:p>
            <a:endParaRPr lang="en-GB" baseline="0" dirty="0">
              <a:latin typeface="Verdana" panose="020B0604030504040204" pitchFamily="34" charset="0"/>
              <a:ea typeface="Verdana" panose="020B0604030504040204" pitchFamily="34" charset="0"/>
            </a:endParaRPr>
          </a:p>
          <a:p>
            <a:r>
              <a:rPr lang="en-GB" baseline="0" dirty="0">
                <a:latin typeface="Verdana" panose="020B0604030504040204" pitchFamily="34" charset="0"/>
                <a:ea typeface="Verdana" panose="020B0604030504040204" pitchFamily="34" charset="0"/>
              </a:rPr>
              <a:t>Low-intake dehydration can cause serious health effects in older people (note some of those in the list above).  This is why we need to be aware of low-intake dehydration and work to prevent it – by helping older adults to drink well. </a:t>
            </a:r>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46F186B6-4945-415C-AD1A-E3E9A50CC277}" type="slidenum">
              <a:rPr lang="en-GB" smtClean="0"/>
              <a:t>3</a:t>
            </a:fld>
            <a:endParaRPr lang="en-GB"/>
          </a:p>
        </p:txBody>
      </p:sp>
    </p:spTree>
    <p:extLst>
      <p:ext uri="{BB962C8B-B14F-4D97-AF65-F5344CB8AC3E}">
        <p14:creationId xmlns:p14="http://schemas.microsoft.com/office/powerpoint/2010/main" val="2086728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Verdana" panose="020B0604030504040204" pitchFamily="34" charset="0"/>
                <a:ea typeface="Verdana" panose="020B0604030504040204" pitchFamily="34" charset="0"/>
              </a:rPr>
              <a:t>Research in Norfolk</a:t>
            </a:r>
            <a:r>
              <a:rPr lang="en-GB" baseline="0" dirty="0">
                <a:latin typeface="Verdana" panose="020B0604030504040204" pitchFamily="34" charset="0"/>
                <a:ea typeface="Verdana" panose="020B0604030504040204" pitchFamily="34" charset="0"/>
              </a:rPr>
              <a:t> and Suffolk care homes in UK found that 1 in every five older residents were dehydrated (the DRIE study).  A further 28% were borderline. This was assessed using a blood test (the best method).  </a:t>
            </a:r>
          </a:p>
          <a:p>
            <a:endParaRPr lang="en-GB" baseline="0" dirty="0">
              <a:latin typeface="Verdana" panose="020B0604030504040204" pitchFamily="34" charset="0"/>
              <a:ea typeface="Verdana" panose="020B0604030504040204" pitchFamily="34" charset="0"/>
            </a:endParaRPr>
          </a:p>
          <a:p>
            <a:r>
              <a:rPr lang="en-GB" baseline="0" dirty="0">
                <a:latin typeface="Verdana" panose="020B0604030504040204" pitchFamily="34" charset="0"/>
                <a:ea typeface="Verdana" panose="020B0604030504040204" pitchFamily="34" charset="0"/>
              </a:rPr>
              <a:t>Other tests like urine colour and skin turgor don’t work for older people.  This is because our kidneys don’t work so well as we get older (so may not concentrate our urine even though we are dehydrated) and our skin is often already wrinkled with age.  </a:t>
            </a:r>
          </a:p>
          <a:p>
            <a:endParaRPr lang="en-GB" baseline="0" dirty="0">
              <a:latin typeface="Verdana" panose="020B0604030504040204" pitchFamily="34" charset="0"/>
              <a:ea typeface="Verdana" panose="020B0604030504040204" pitchFamily="34" charset="0"/>
            </a:endParaRPr>
          </a:p>
          <a:p>
            <a:r>
              <a:rPr lang="en-GB" baseline="0" dirty="0">
                <a:latin typeface="Verdana" panose="020B0604030504040204" pitchFamily="34" charset="0"/>
                <a:ea typeface="Verdana" panose="020B0604030504040204" pitchFamily="34" charset="0"/>
              </a:rPr>
              <a:t>As blood tests are difficult and cannot be carried out routinely in care homes, prevention is the best option.  We need to work hard to help our residents drink well. </a:t>
            </a:r>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46F186B6-4945-415C-AD1A-E3E9A50CC277}" type="slidenum">
              <a:rPr lang="en-GB" smtClean="0"/>
              <a:t>4</a:t>
            </a:fld>
            <a:endParaRPr lang="en-GB"/>
          </a:p>
        </p:txBody>
      </p:sp>
    </p:spTree>
    <p:extLst>
      <p:ext uri="{BB962C8B-B14F-4D97-AF65-F5344CB8AC3E}">
        <p14:creationId xmlns:p14="http://schemas.microsoft.com/office/powerpoint/2010/main" val="279223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Verdana" panose="020B0604030504040204" pitchFamily="34" charset="0"/>
                <a:ea typeface="Verdana" panose="020B0604030504040204" pitchFamily="34" charset="0"/>
              </a:rPr>
              <a:t>The DRIE study also found that </a:t>
            </a:r>
            <a:r>
              <a:rPr lang="en-GB" baseline="0" dirty="0">
                <a:latin typeface="Verdana" panose="020B0604030504040204" pitchFamily="34" charset="0"/>
                <a:ea typeface="Verdana" panose="020B0604030504040204" pitchFamily="34" charset="0"/>
              </a:rPr>
              <a:t>all older people living in care homes were at risk.  T</a:t>
            </a:r>
            <a:r>
              <a:rPr lang="en-GB" dirty="0">
                <a:latin typeface="Verdana" panose="020B0604030504040204" pitchFamily="34" charset="0"/>
                <a:ea typeface="Verdana" panose="020B0604030504040204" pitchFamily="34" charset="0"/>
              </a:rPr>
              <a:t>hose with poorer cognitive function (e.g. dementia) and those using</a:t>
            </a:r>
            <a:r>
              <a:rPr lang="en-GB" baseline="0" dirty="0">
                <a:latin typeface="Verdana" panose="020B0604030504040204" pitchFamily="34" charset="0"/>
                <a:ea typeface="Verdana" panose="020B0604030504040204" pitchFamily="34" charset="0"/>
              </a:rPr>
              <a:t> diabetic medication were at higher risk than usual. </a:t>
            </a:r>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46F186B6-4945-415C-AD1A-E3E9A50CC277}" type="slidenum">
              <a:rPr lang="en-GB" smtClean="0"/>
              <a:t>5</a:t>
            </a:fld>
            <a:endParaRPr lang="en-GB"/>
          </a:p>
        </p:txBody>
      </p:sp>
    </p:spTree>
    <p:extLst>
      <p:ext uri="{BB962C8B-B14F-4D97-AF65-F5344CB8AC3E}">
        <p14:creationId xmlns:p14="http://schemas.microsoft.com/office/powerpoint/2010/main" val="418933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Verdana" panose="020B0604030504040204" pitchFamily="34" charset="0"/>
                <a:ea typeface="Verdana" panose="020B0604030504040204" pitchFamily="34" charset="0"/>
              </a:rPr>
              <a:t>Why are older people at increased risk of low-intake dehydration?  </a:t>
            </a:r>
          </a:p>
          <a:p>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Older people do not feel thirsty</a:t>
            </a:r>
            <a:r>
              <a:rPr lang="en-GB" baseline="0" dirty="0">
                <a:latin typeface="Verdana" panose="020B0604030504040204" pitchFamily="34" charset="0"/>
                <a:ea typeface="Verdana" panose="020B0604030504040204" pitchFamily="34" charset="0"/>
              </a:rPr>
              <a:t> like young people, so can’t tell when they need to drink. This means they are unlikely to help themselves or ask for drinks.  So we have to make sure they are provided with plenty of drinks.  </a:t>
            </a:r>
          </a:p>
          <a:p>
            <a:endParaRPr lang="en-GB" baseline="0" dirty="0">
              <a:latin typeface="Verdana" panose="020B0604030504040204" pitchFamily="34" charset="0"/>
              <a:ea typeface="Verdana" panose="020B0604030504040204" pitchFamily="34" charset="0"/>
            </a:endParaRPr>
          </a:p>
          <a:p>
            <a:r>
              <a:rPr lang="en-GB" baseline="0" dirty="0">
                <a:latin typeface="Verdana" panose="020B0604030504040204" pitchFamily="34" charset="0"/>
                <a:ea typeface="Verdana" panose="020B0604030504040204" pitchFamily="34" charset="0"/>
              </a:rPr>
              <a:t>Older people often choose to drink less to reduce burden on carers, and to avoid visiting the toilet so often (when this can be difficult or painful).  These issues need to be discussed to help older people drink well. </a:t>
            </a:r>
          </a:p>
          <a:p>
            <a:endParaRPr lang="en-GB" baseline="0" dirty="0">
              <a:latin typeface="Verdana" panose="020B0604030504040204" pitchFamily="34" charset="0"/>
              <a:ea typeface="Verdana" panose="020B0604030504040204" pitchFamily="34" charset="0"/>
            </a:endParaRPr>
          </a:p>
          <a:p>
            <a:r>
              <a:rPr lang="en-GB" baseline="0" dirty="0">
                <a:latin typeface="Verdana" panose="020B0604030504040204" pitchFamily="34" charset="0"/>
                <a:ea typeface="Verdana" panose="020B0604030504040204" pitchFamily="34" charset="0"/>
              </a:rPr>
              <a:t>Drinking is a very social activity -  we offer tea or coffee to visitors, share a pint or a coffee when we bump into an old friend.  Support social time and contact around drinking to help your residents drink well.  </a:t>
            </a:r>
          </a:p>
          <a:p>
            <a:endParaRPr lang="en-GB" baseline="0" dirty="0">
              <a:latin typeface="Verdana" panose="020B0604030504040204" pitchFamily="34" charset="0"/>
              <a:ea typeface="Verdana" panose="020B0604030504040204" pitchFamily="34" charset="0"/>
            </a:endParaRPr>
          </a:p>
          <a:p>
            <a:r>
              <a:rPr lang="en-GB" baseline="0" dirty="0">
                <a:latin typeface="Verdana" panose="020B0604030504040204" pitchFamily="34" charset="0"/>
                <a:ea typeface="Verdana" panose="020B0604030504040204" pitchFamily="34" charset="0"/>
              </a:rPr>
              <a:t>Older people may forget whether they have had a drink recently – we need to offer, encourage and remind.  </a:t>
            </a:r>
          </a:p>
          <a:p>
            <a:endParaRPr lang="en-GB" baseline="0" dirty="0">
              <a:latin typeface="Verdana" panose="020B0604030504040204" pitchFamily="34" charset="0"/>
              <a:ea typeface="Verdana" panose="020B0604030504040204" pitchFamily="34" charset="0"/>
            </a:endParaRPr>
          </a:p>
          <a:p>
            <a:r>
              <a:rPr lang="en-GB" baseline="0" dirty="0">
                <a:latin typeface="Verdana" panose="020B0604030504040204" pitchFamily="34" charset="0"/>
                <a:ea typeface="Verdana" panose="020B0604030504040204" pitchFamily="34" charset="0"/>
              </a:rPr>
              <a:t>We need to make sure that our residents have equipment that helps them drink independently, safely, with enjoyment and dignity.  </a:t>
            </a:r>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46F186B6-4945-415C-AD1A-E3E9A50CC277}" type="slidenum">
              <a:rPr lang="en-GB" smtClean="0"/>
              <a:t>6</a:t>
            </a:fld>
            <a:endParaRPr lang="en-GB"/>
          </a:p>
        </p:txBody>
      </p:sp>
    </p:spTree>
    <p:extLst>
      <p:ext uri="{BB962C8B-B14F-4D97-AF65-F5344CB8AC3E}">
        <p14:creationId xmlns:p14="http://schemas.microsoft.com/office/powerpoint/2010/main" val="94313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Verdana" panose="020B0604030504040204" pitchFamily="34" charset="0"/>
                <a:ea typeface="Verdana" panose="020B0604030504040204" pitchFamily="34" charset="0"/>
              </a:rPr>
              <a:t>How much should older</a:t>
            </a:r>
            <a:r>
              <a:rPr lang="en-GB" baseline="0" dirty="0">
                <a:latin typeface="Verdana" panose="020B0604030504040204" pitchFamily="34" charset="0"/>
                <a:ea typeface="Verdana" panose="020B0604030504040204" pitchFamily="34" charset="0"/>
              </a:rPr>
              <a:t> adults be drinking each day?</a:t>
            </a:r>
          </a:p>
          <a:p>
            <a:endParaRPr lang="en-GB" baseline="0" dirty="0">
              <a:latin typeface="Verdana" panose="020B0604030504040204" pitchFamily="34" charset="0"/>
              <a:ea typeface="Verdana" panose="020B0604030504040204" pitchFamily="34" charset="0"/>
            </a:endParaRPr>
          </a:p>
          <a:p>
            <a:r>
              <a:rPr lang="en-GB" baseline="0" dirty="0">
                <a:latin typeface="Verdana" panose="020B0604030504040204" pitchFamily="34" charset="0"/>
                <a:ea typeface="Verdana" panose="020B0604030504040204" pitchFamily="34" charset="0"/>
              </a:rPr>
              <a:t>This is the same as for all adults.  AT LEAST 1.6L or 1600mls every day for women (just under 3 pints each day), 2.0L or 2000mls for men (about 3 ½ pints) every day.  This is in addition to fluid from foods (based on European Guidance)</a:t>
            </a:r>
          </a:p>
          <a:p>
            <a:endParaRPr lang="en-GB" baseline="0" dirty="0">
              <a:latin typeface="Verdana" panose="020B0604030504040204" pitchFamily="34" charset="0"/>
              <a:ea typeface="Verdana" panose="020B0604030504040204" pitchFamily="34" charset="0"/>
            </a:endParaRPr>
          </a:p>
          <a:p>
            <a:r>
              <a:rPr lang="en-GB" baseline="0" dirty="0">
                <a:latin typeface="Verdana" panose="020B0604030504040204" pitchFamily="34" charset="0"/>
                <a:ea typeface="Verdana" panose="020B0604030504040204" pitchFamily="34" charset="0"/>
              </a:rPr>
              <a:t>Drinks that can add up to 1.6 or 2 L include tea, coffee, beer, milk shakes, fruit juice, milk…… etc.  Only strong alcohol (wine and spirits) don’t count. </a:t>
            </a:r>
          </a:p>
          <a:p>
            <a:endParaRPr lang="en-GB" baseline="0" dirty="0">
              <a:latin typeface="Verdana" panose="020B0604030504040204" pitchFamily="34" charset="0"/>
              <a:ea typeface="Verdana" panose="020B0604030504040204" pitchFamily="34" charset="0"/>
            </a:endParaRPr>
          </a:p>
          <a:p>
            <a:r>
              <a:rPr lang="en-GB" baseline="0" dirty="0">
                <a:latin typeface="Verdana" panose="020B0604030504040204" pitchFamily="34" charset="0"/>
                <a:ea typeface="Verdana" panose="020B0604030504040204" pitchFamily="34" charset="0"/>
              </a:rPr>
              <a:t>Work out the volume of cups and glasses in your care home to see how many will be required each day by men and women – are you giving out enough drinks? </a:t>
            </a:r>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46F186B6-4945-415C-AD1A-E3E9A50CC277}" type="slidenum">
              <a:rPr lang="en-GB" smtClean="0"/>
              <a:t>7</a:t>
            </a:fld>
            <a:endParaRPr lang="en-GB"/>
          </a:p>
        </p:txBody>
      </p:sp>
    </p:spTree>
    <p:extLst>
      <p:ext uri="{BB962C8B-B14F-4D97-AF65-F5344CB8AC3E}">
        <p14:creationId xmlns:p14="http://schemas.microsoft.com/office/powerpoint/2010/main" val="295097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Verdana" panose="020B0604030504040204" pitchFamily="34" charset="0"/>
                <a:ea typeface="Verdana" panose="020B0604030504040204" pitchFamily="34" charset="0"/>
              </a:rPr>
              <a:t>To summarise this session,</a:t>
            </a:r>
            <a:r>
              <a:rPr lang="en-GB" baseline="0" dirty="0">
                <a:latin typeface="Verdana" panose="020B0604030504040204" pitchFamily="34" charset="0"/>
                <a:ea typeface="Verdana" panose="020B0604030504040204" pitchFamily="34" charset="0"/>
              </a:rPr>
              <a:t> I will recap the main content. </a:t>
            </a:r>
          </a:p>
          <a:p>
            <a:endParaRPr lang="en-GB" baseline="0" dirty="0">
              <a:latin typeface="Verdana" panose="020B0604030504040204" pitchFamily="34" charset="0"/>
              <a:ea typeface="Verdana" panose="020B0604030504040204" pitchFamily="34" charset="0"/>
            </a:endParaRPr>
          </a:p>
          <a:p>
            <a:r>
              <a:rPr lang="en-GB" baseline="0" dirty="0">
                <a:latin typeface="Verdana" panose="020B0604030504040204" pitchFamily="34" charset="0"/>
                <a:ea typeface="Verdana" panose="020B0604030504040204" pitchFamily="34" charset="0"/>
              </a:rPr>
              <a:t>[Read through the list above.]</a:t>
            </a:r>
          </a:p>
          <a:p>
            <a:endParaRPr lang="en-GB" baseline="0" dirty="0">
              <a:latin typeface="Verdana" panose="020B0604030504040204" pitchFamily="34" charset="0"/>
              <a:ea typeface="Verdana" panose="020B0604030504040204" pitchFamily="34" charset="0"/>
            </a:endParaRPr>
          </a:p>
          <a:p>
            <a:r>
              <a:rPr lang="en-GB" baseline="0" dirty="0">
                <a:latin typeface="Verdana" panose="020B0604030504040204" pitchFamily="34" charset="0"/>
                <a:ea typeface="Verdana" panose="020B0604030504040204" pitchFamily="34" charset="0"/>
              </a:rPr>
              <a:t>Lets go out there and make a difference to the lives of our residents.  Thank you!</a:t>
            </a:r>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46F186B6-4945-415C-AD1A-E3E9A50CC277}" type="slidenum">
              <a:rPr lang="en-GB" smtClean="0"/>
              <a:t>8</a:t>
            </a:fld>
            <a:endParaRPr lang="en-GB"/>
          </a:p>
        </p:txBody>
      </p:sp>
    </p:spTree>
    <p:extLst>
      <p:ext uri="{BB962C8B-B14F-4D97-AF65-F5344CB8AC3E}">
        <p14:creationId xmlns:p14="http://schemas.microsoft.com/office/powerpoint/2010/main" val="2056210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F186B6-4945-415C-AD1A-E3E9A50CC277}" type="slidenum">
              <a:rPr lang="en-GB" smtClean="0"/>
              <a:t>9</a:t>
            </a:fld>
            <a:endParaRPr lang="en-GB"/>
          </a:p>
        </p:txBody>
      </p:sp>
    </p:spTree>
    <p:extLst>
      <p:ext uri="{BB962C8B-B14F-4D97-AF65-F5344CB8AC3E}">
        <p14:creationId xmlns:p14="http://schemas.microsoft.com/office/powerpoint/2010/main" val="360047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AEB098-91CB-455D-A19F-CE198A3BC963}"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1DC4D0-463E-4957-BE16-70DF635D1F47}" type="slidenum">
              <a:rPr lang="en-GB" smtClean="0"/>
              <a:t>‹#›</a:t>
            </a:fld>
            <a:endParaRPr lang="en-GB"/>
          </a:p>
        </p:txBody>
      </p:sp>
    </p:spTree>
    <p:extLst>
      <p:ext uri="{BB962C8B-B14F-4D97-AF65-F5344CB8AC3E}">
        <p14:creationId xmlns:p14="http://schemas.microsoft.com/office/powerpoint/2010/main" val="411503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EB098-91CB-455D-A19F-CE198A3BC963}"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1DC4D0-463E-4957-BE16-70DF635D1F47}" type="slidenum">
              <a:rPr lang="en-GB" smtClean="0"/>
              <a:t>‹#›</a:t>
            </a:fld>
            <a:endParaRPr lang="en-GB"/>
          </a:p>
        </p:txBody>
      </p:sp>
    </p:spTree>
    <p:extLst>
      <p:ext uri="{BB962C8B-B14F-4D97-AF65-F5344CB8AC3E}">
        <p14:creationId xmlns:p14="http://schemas.microsoft.com/office/powerpoint/2010/main" val="88599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EB098-91CB-455D-A19F-CE198A3BC963}"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1DC4D0-463E-4957-BE16-70DF635D1F47}" type="slidenum">
              <a:rPr lang="en-GB" smtClean="0"/>
              <a:t>‹#›</a:t>
            </a:fld>
            <a:endParaRPr lang="en-GB"/>
          </a:p>
        </p:txBody>
      </p:sp>
    </p:spTree>
    <p:extLst>
      <p:ext uri="{BB962C8B-B14F-4D97-AF65-F5344CB8AC3E}">
        <p14:creationId xmlns:p14="http://schemas.microsoft.com/office/powerpoint/2010/main" val="176798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AEB098-91CB-455D-A19F-CE198A3BC963}"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1DC4D0-463E-4957-BE16-70DF635D1F47}" type="slidenum">
              <a:rPr lang="en-GB" smtClean="0"/>
              <a:t>‹#›</a:t>
            </a:fld>
            <a:endParaRPr lang="en-GB"/>
          </a:p>
        </p:txBody>
      </p:sp>
    </p:spTree>
    <p:extLst>
      <p:ext uri="{BB962C8B-B14F-4D97-AF65-F5344CB8AC3E}">
        <p14:creationId xmlns:p14="http://schemas.microsoft.com/office/powerpoint/2010/main" val="343359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AEB098-91CB-455D-A19F-CE198A3BC963}"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1DC4D0-463E-4957-BE16-70DF635D1F47}" type="slidenum">
              <a:rPr lang="en-GB" smtClean="0"/>
              <a:t>‹#›</a:t>
            </a:fld>
            <a:endParaRPr lang="en-GB"/>
          </a:p>
        </p:txBody>
      </p:sp>
    </p:spTree>
    <p:extLst>
      <p:ext uri="{BB962C8B-B14F-4D97-AF65-F5344CB8AC3E}">
        <p14:creationId xmlns:p14="http://schemas.microsoft.com/office/powerpoint/2010/main" val="345433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AEB098-91CB-455D-A19F-CE198A3BC963}"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1DC4D0-463E-4957-BE16-70DF635D1F47}" type="slidenum">
              <a:rPr lang="en-GB" smtClean="0"/>
              <a:t>‹#›</a:t>
            </a:fld>
            <a:endParaRPr lang="en-GB"/>
          </a:p>
        </p:txBody>
      </p:sp>
    </p:spTree>
    <p:extLst>
      <p:ext uri="{BB962C8B-B14F-4D97-AF65-F5344CB8AC3E}">
        <p14:creationId xmlns:p14="http://schemas.microsoft.com/office/powerpoint/2010/main" val="171816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AEB098-91CB-455D-A19F-CE198A3BC963}" type="datetimeFigureOut">
              <a:rPr lang="en-GB" smtClean="0"/>
              <a:t>17/09/2020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1DC4D0-463E-4957-BE16-70DF635D1F47}" type="slidenum">
              <a:rPr lang="en-GB" smtClean="0"/>
              <a:t>‹#›</a:t>
            </a:fld>
            <a:endParaRPr lang="en-GB"/>
          </a:p>
        </p:txBody>
      </p:sp>
    </p:spTree>
    <p:extLst>
      <p:ext uri="{BB962C8B-B14F-4D97-AF65-F5344CB8AC3E}">
        <p14:creationId xmlns:p14="http://schemas.microsoft.com/office/powerpoint/2010/main" val="291656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AEB098-91CB-455D-A19F-CE198A3BC963}" type="datetimeFigureOut">
              <a:rPr lang="en-GB" smtClean="0"/>
              <a:t>17/09/2020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1DC4D0-463E-4957-BE16-70DF635D1F47}" type="slidenum">
              <a:rPr lang="en-GB" smtClean="0"/>
              <a:t>‹#›</a:t>
            </a:fld>
            <a:endParaRPr lang="en-GB"/>
          </a:p>
        </p:txBody>
      </p:sp>
    </p:spTree>
    <p:extLst>
      <p:ext uri="{BB962C8B-B14F-4D97-AF65-F5344CB8AC3E}">
        <p14:creationId xmlns:p14="http://schemas.microsoft.com/office/powerpoint/2010/main" val="181143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EB098-91CB-455D-A19F-CE198A3BC963}" type="datetimeFigureOut">
              <a:rPr lang="en-GB" smtClean="0"/>
              <a:t>17/09/2020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1DC4D0-463E-4957-BE16-70DF635D1F47}" type="slidenum">
              <a:rPr lang="en-GB" smtClean="0"/>
              <a:t>‹#›</a:t>
            </a:fld>
            <a:endParaRPr lang="en-GB"/>
          </a:p>
        </p:txBody>
      </p:sp>
    </p:spTree>
    <p:extLst>
      <p:ext uri="{BB962C8B-B14F-4D97-AF65-F5344CB8AC3E}">
        <p14:creationId xmlns:p14="http://schemas.microsoft.com/office/powerpoint/2010/main" val="2592690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AEB098-91CB-455D-A19F-CE198A3BC963}"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1DC4D0-463E-4957-BE16-70DF635D1F47}" type="slidenum">
              <a:rPr lang="en-GB" smtClean="0"/>
              <a:t>‹#›</a:t>
            </a:fld>
            <a:endParaRPr lang="en-GB"/>
          </a:p>
        </p:txBody>
      </p:sp>
    </p:spTree>
    <p:extLst>
      <p:ext uri="{BB962C8B-B14F-4D97-AF65-F5344CB8AC3E}">
        <p14:creationId xmlns:p14="http://schemas.microsoft.com/office/powerpoint/2010/main" val="426896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AEB098-91CB-455D-A19F-CE198A3BC963}"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1DC4D0-463E-4957-BE16-70DF635D1F47}" type="slidenum">
              <a:rPr lang="en-GB" smtClean="0"/>
              <a:t>‹#›</a:t>
            </a:fld>
            <a:endParaRPr lang="en-GB"/>
          </a:p>
        </p:txBody>
      </p:sp>
    </p:spTree>
    <p:extLst>
      <p:ext uri="{BB962C8B-B14F-4D97-AF65-F5344CB8AC3E}">
        <p14:creationId xmlns:p14="http://schemas.microsoft.com/office/powerpoint/2010/main" val="77793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EB098-91CB-455D-A19F-CE198A3BC963}" type="datetimeFigureOut">
              <a:rPr lang="en-GB" smtClean="0"/>
              <a:t>17/09/2020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DC4D0-463E-4957-BE16-70DF635D1F47}" type="slidenum">
              <a:rPr lang="en-GB" smtClean="0"/>
              <a:t>‹#›</a:t>
            </a:fld>
            <a:endParaRPr lang="en-GB"/>
          </a:p>
        </p:txBody>
      </p:sp>
    </p:spTree>
    <p:extLst>
      <p:ext uri="{BB962C8B-B14F-4D97-AF65-F5344CB8AC3E}">
        <p14:creationId xmlns:p14="http://schemas.microsoft.com/office/powerpoint/2010/main" val="3349590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eur01.safelinks.protection.outlook.com/?url=https%3A%2F%2Fwww.ncbi.nlm.nih.gov%2Fpubmed%2F26553658&amp;data=02%7C01%7CEmma.L.Jones%40uea.ac.uk%7C87dc971133094cee35a808d6f87d3b87%7Cc65f8795ba3d43518a070865e5d8f090%7C0%7C0%7C636969614100241396&amp;sdata=AHjg6KZkQmYuU%2BdNw8T%2FTBuPcD4OhQXKw2SK7Yp7z0Q%3D&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eur01.safelinks.protection.outlook.com/?url=https%3A%2F%2Fwww.ncbi.nlm.nih.gov%2Fpubmed%2F26553658&amp;data=02%7C01%7CEmma.L.Jones%40uea.ac.uk%7C87dc971133094cee35a808d6f87d3b87%7Cc65f8795ba3d43518a070865e5d8f090%7C0%7C0%7C636969614100241396&amp;sdata=AHjg6KZkQmYuU%2BdNw8T%2FTBuPcD4OhQXKw2SK7Yp7z0Q%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uea.ac.uk/groups-and-centres/uea-hydrate-group" TargetMode="External"/><Relationship Id="rId7" Type="http://schemas.openxmlformats.org/officeDocument/2006/relationships/hyperlink" Target="https://eur01.safelinks.protection.outlook.com/?url=http%3A%2F%2Fcreativecommons.org%2Flicenses%2Fby-nc-nd%2F4.0%2F&amp;data=02%7C01%7CD.Bunn%40uea.ac.uk%7C09837c804fb44c6aa36408d736c6aebc%7Cc65f8795ba3d43518a070865e5d8f090%7C0%7C0%7C637038099612481000&amp;sdata=7PCWes42YmrIhObeldFW5ZbCofnGLw4r9FvCVr28eQ0%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hyperlink" Target="mailto:l.hooper@uea.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106" y="361943"/>
            <a:ext cx="7036904" cy="1787990"/>
          </a:xfrm>
        </p:spPr>
        <p:txBody>
          <a:bodyPr>
            <a:noAutofit/>
          </a:bodyPr>
          <a:lstStyle/>
          <a:p>
            <a:pPr algn="l"/>
            <a:r>
              <a:rPr lang="en-GB" sz="5400" b="1" dirty="0">
                <a:solidFill>
                  <a:srgbClr val="E1317C"/>
                </a:solidFill>
                <a:latin typeface="Verdana" panose="020B0604030504040204" pitchFamily="34" charset="0"/>
                <a:ea typeface="Verdana" panose="020B0604030504040204" pitchFamily="34" charset="0"/>
              </a:rPr>
              <a:t>Drinking &amp; Dehydration</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007263" y="435030"/>
            <a:ext cx="1721165" cy="1091234"/>
          </a:xfrm>
          <a:prstGeom prst="rect">
            <a:avLst/>
          </a:prstGeom>
        </p:spPr>
      </p:pic>
      <p:sp>
        <p:nvSpPr>
          <p:cNvPr id="3" name="TextBox 2"/>
          <p:cNvSpPr txBox="1"/>
          <p:nvPr/>
        </p:nvSpPr>
        <p:spPr>
          <a:xfrm>
            <a:off x="4301305" y="5697846"/>
            <a:ext cx="1978940" cy="338554"/>
          </a:xfrm>
          <a:prstGeom prst="rect">
            <a:avLst/>
          </a:prstGeom>
          <a:noFill/>
        </p:spPr>
        <p:txBody>
          <a:bodyPr wrap="square" rtlCol="0">
            <a:spAutoFit/>
          </a:bodyPr>
          <a:lstStyle/>
          <a:p>
            <a:endParaRPr lang="en-GB" sz="1600" dirty="0">
              <a:latin typeface="Century Gothic" panose="020B0502020202020204" pitchFamily="34" charset="0"/>
            </a:endParaRPr>
          </a:p>
        </p:txBody>
      </p:sp>
      <p:pic>
        <p:nvPicPr>
          <p:cNvPr id="7" name="Picture 6">
            <a:extLst>
              <a:ext uri="{FF2B5EF4-FFF2-40B4-BE49-F238E27FC236}">
                <a16:creationId xmlns:a16="http://schemas.microsoft.com/office/drawing/2014/main" id="{CF7C8745-EF52-44F4-92FE-CD8E7FA46AF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21853" y="2412028"/>
            <a:ext cx="6685410" cy="4084029"/>
          </a:xfrm>
          <a:prstGeom prst="rect">
            <a:avLst/>
          </a:prstGeom>
          <a:ln>
            <a:solidFill>
              <a:schemeClr val="tx1"/>
            </a:solidFill>
          </a:ln>
        </p:spPr>
      </p:pic>
      <p:sp>
        <p:nvSpPr>
          <p:cNvPr id="5" name="Rectangle 4">
            <a:extLst>
              <a:ext uri="{FF2B5EF4-FFF2-40B4-BE49-F238E27FC236}">
                <a16:creationId xmlns:a16="http://schemas.microsoft.com/office/drawing/2014/main" id="{28D5BB29-C28A-41E4-A8D0-C5456115D8B7}"/>
              </a:ext>
            </a:extLst>
          </p:cNvPr>
          <p:cNvSpPr/>
          <p:nvPr/>
        </p:nvSpPr>
        <p:spPr>
          <a:xfrm>
            <a:off x="7007263" y="5574735"/>
            <a:ext cx="4572000" cy="923330"/>
          </a:xfrm>
          <a:prstGeom prst="rect">
            <a:avLst/>
          </a:prstGeom>
        </p:spPr>
        <p:txBody>
          <a:bodyPr>
            <a:spAutoFit/>
          </a:bodyPr>
          <a:lstStyle/>
          <a:p>
            <a:r>
              <a:rPr lang="en-GB" dirty="0">
                <a:latin typeface="Verdana" panose="020B0604030504040204" pitchFamily="34" charset="0"/>
                <a:ea typeface="Verdana" panose="020B0604030504040204" pitchFamily="34" charset="0"/>
              </a:rPr>
              <a:t>Florence </a:t>
            </a:r>
            <a:r>
              <a:rPr lang="en-GB" dirty="0" err="1">
                <a:latin typeface="Verdana" panose="020B0604030504040204" pitchFamily="34" charset="0"/>
                <a:ea typeface="Verdana" panose="020B0604030504040204" pitchFamily="34" charset="0"/>
              </a:rPr>
              <a:t>Jimoh</a:t>
            </a:r>
            <a:endParaRPr lang="en-GB" dirty="0">
              <a:latin typeface="Verdana" panose="020B0604030504040204" pitchFamily="34" charset="0"/>
              <a:ea typeface="Verdana" panose="020B0604030504040204" pitchFamily="34" charset="0"/>
            </a:endParaRPr>
          </a:p>
          <a:p>
            <a:r>
              <a:rPr lang="en-GB" dirty="0">
                <a:latin typeface="Verdana" panose="020B0604030504040204" pitchFamily="34" charset="0"/>
                <a:ea typeface="Verdana" panose="020B0604030504040204" pitchFamily="34" charset="0"/>
              </a:rPr>
              <a:t>Diane Bunn</a:t>
            </a:r>
          </a:p>
          <a:p>
            <a:r>
              <a:rPr lang="en-GB" dirty="0">
                <a:latin typeface="Verdana" panose="020B0604030504040204" pitchFamily="34" charset="0"/>
                <a:ea typeface="Verdana" panose="020B0604030504040204" pitchFamily="34" charset="0"/>
              </a:rPr>
              <a:t>Lee Hooper </a:t>
            </a:r>
          </a:p>
        </p:txBody>
      </p:sp>
    </p:spTree>
    <p:extLst>
      <p:ext uri="{BB962C8B-B14F-4D97-AF65-F5344CB8AC3E}">
        <p14:creationId xmlns:p14="http://schemas.microsoft.com/office/powerpoint/2010/main" val="3377536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595" y="566876"/>
            <a:ext cx="6858000" cy="689372"/>
          </a:xfrm>
        </p:spPr>
        <p:txBody>
          <a:bodyPr>
            <a:noAutofit/>
          </a:bodyPr>
          <a:lstStyle/>
          <a:p>
            <a:r>
              <a:rPr lang="en-GB" sz="3400" b="1" dirty="0">
                <a:solidFill>
                  <a:srgbClr val="E1317C"/>
                </a:solidFill>
                <a:latin typeface="Verdana" panose="020B0604030504040204" pitchFamily="34" charset="0"/>
                <a:ea typeface="Verdana" panose="020B0604030504040204" pitchFamily="34" charset="0"/>
              </a:rPr>
              <a:t>What is dehydration? </a:t>
            </a:r>
          </a:p>
        </p:txBody>
      </p:sp>
      <p:sp>
        <p:nvSpPr>
          <p:cNvPr id="3" name="Subtitle 2"/>
          <p:cNvSpPr>
            <a:spLocks noGrp="1"/>
          </p:cNvSpPr>
          <p:nvPr>
            <p:ph type="subTitle" idx="1"/>
          </p:nvPr>
        </p:nvSpPr>
        <p:spPr>
          <a:xfrm>
            <a:off x="59889" y="1606190"/>
            <a:ext cx="3921127" cy="4684934"/>
          </a:xfrm>
          <a:ln w="38100"/>
        </p:spPr>
        <p:style>
          <a:lnRef idx="2">
            <a:schemeClr val="accent4"/>
          </a:lnRef>
          <a:fillRef idx="1">
            <a:schemeClr val="lt1"/>
          </a:fillRef>
          <a:effectRef idx="0">
            <a:schemeClr val="accent4"/>
          </a:effectRef>
          <a:fontRef idx="minor">
            <a:schemeClr val="dk1"/>
          </a:fontRef>
        </p:style>
        <p:txBody>
          <a:bodyPr>
            <a:normAutofit/>
          </a:bodyPr>
          <a:lstStyle/>
          <a:p>
            <a:pPr marL="342900" indent="-342900" algn="l">
              <a:buFont typeface="Courier New" panose="02070309020205020404" pitchFamily="49" charset="0"/>
              <a:buChar char="o"/>
            </a:pPr>
            <a:r>
              <a:rPr lang="en-GB" sz="2800" dirty="0">
                <a:latin typeface="Verdana" panose="020B0604030504040204" pitchFamily="34" charset="0"/>
                <a:ea typeface="Verdana" panose="020B0604030504040204" pitchFamily="34" charset="0"/>
              </a:rPr>
              <a:t>When we don’t drink enough fluid the amount of fluid in our body falls.  </a:t>
            </a:r>
          </a:p>
          <a:p>
            <a:pPr marL="342900" indent="-342900" algn="l">
              <a:buFont typeface="Courier New" panose="02070309020205020404" pitchFamily="49" charset="0"/>
              <a:buChar char="o"/>
            </a:pPr>
            <a:r>
              <a:rPr lang="en-GB" sz="2800" dirty="0">
                <a:latin typeface="Verdana" panose="020B0604030504040204" pitchFamily="34" charset="0"/>
                <a:ea typeface="Verdana" panose="020B0604030504040204" pitchFamily="34" charset="0"/>
              </a:rPr>
              <a:t>This is dehydration.</a:t>
            </a:r>
          </a:p>
          <a:p>
            <a:pPr marL="342900" indent="-342900" algn="l">
              <a:buFont typeface="Courier New" panose="02070309020205020404" pitchFamily="49" charset="0"/>
              <a:buChar char="o"/>
            </a:pPr>
            <a:r>
              <a:rPr lang="en-GB" sz="2800" dirty="0">
                <a:latin typeface="Verdana" panose="020B0604030504040204" pitchFamily="34" charset="0"/>
                <a:ea typeface="Verdana" panose="020B0604030504040204" pitchFamily="34" charset="0"/>
              </a:rPr>
              <a:t>Dehydration happens when fluid intake  is less than fluid losses.</a:t>
            </a:r>
          </a:p>
        </p:txBody>
      </p:sp>
      <p:grpSp>
        <p:nvGrpSpPr>
          <p:cNvPr id="10" name="Group 9"/>
          <p:cNvGrpSpPr/>
          <p:nvPr/>
        </p:nvGrpSpPr>
        <p:grpSpPr>
          <a:xfrm>
            <a:off x="4132945" y="1784594"/>
            <a:ext cx="5260433" cy="4328126"/>
            <a:chOff x="6800674" y="2420765"/>
            <a:chExt cx="5248715" cy="4012698"/>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674" y="2420765"/>
              <a:ext cx="4444444" cy="4012698"/>
            </a:xfrm>
            <a:prstGeom prst="rect">
              <a:avLst/>
            </a:prstGeom>
          </p:spPr>
        </p:pic>
        <p:sp>
          <p:nvSpPr>
            <p:cNvPr id="8" name="TextBox 7"/>
            <p:cNvSpPr txBox="1"/>
            <p:nvPr/>
          </p:nvSpPr>
          <p:spPr>
            <a:xfrm>
              <a:off x="6800674" y="4354790"/>
              <a:ext cx="1608540" cy="553997"/>
            </a:xfrm>
            <a:prstGeom prst="rect">
              <a:avLst/>
            </a:prstGeom>
            <a:noFill/>
          </p:spPr>
          <p:txBody>
            <a:bodyPr wrap="square" rtlCol="0">
              <a:spAutoFit/>
            </a:bodyPr>
            <a:lstStyle/>
            <a:p>
              <a:pPr algn="ctr"/>
              <a:r>
                <a:rPr lang="en-GB" sz="2100" dirty="0"/>
                <a:t>Water in</a:t>
              </a:r>
            </a:p>
          </p:txBody>
        </p:sp>
        <p:sp>
          <p:nvSpPr>
            <p:cNvPr id="9" name="TextBox 8"/>
            <p:cNvSpPr txBox="1"/>
            <p:nvPr/>
          </p:nvSpPr>
          <p:spPr>
            <a:xfrm>
              <a:off x="10440849" y="4139347"/>
              <a:ext cx="1608540" cy="984885"/>
            </a:xfrm>
            <a:prstGeom prst="rect">
              <a:avLst/>
            </a:prstGeom>
            <a:noFill/>
          </p:spPr>
          <p:txBody>
            <a:bodyPr wrap="square" rtlCol="0">
              <a:spAutoFit/>
            </a:bodyPr>
            <a:lstStyle/>
            <a:p>
              <a:pPr algn="ctr"/>
              <a:r>
                <a:rPr lang="en-GB" sz="2100" dirty="0"/>
                <a:t>Water</a:t>
              </a:r>
            </a:p>
            <a:p>
              <a:pPr algn="ctr"/>
              <a:r>
                <a:rPr lang="en-GB" sz="2100" dirty="0"/>
                <a:t> out</a:t>
              </a:r>
            </a:p>
          </p:txBody>
        </p:sp>
      </p:grpSp>
    </p:spTree>
    <p:extLst>
      <p:ext uri="{BB962C8B-B14F-4D97-AF65-F5344CB8AC3E}">
        <p14:creationId xmlns:p14="http://schemas.microsoft.com/office/powerpoint/2010/main" val="35639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578" y="223157"/>
            <a:ext cx="8801695" cy="1692771"/>
          </a:xfrm>
          <a:prstGeom prst="rect">
            <a:avLst/>
          </a:prstGeom>
          <a:noFill/>
        </p:spPr>
        <p:txBody>
          <a:bodyPr wrap="square" rtlCol="0">
            <a:spAutoFit/>
          </a:bodyPr>
          <a:lstStyle/>
          <a:p>
            <a:pPr algn="ctr"/>
            <a:r>
              <a:rPr lang="en-GB" sz="3400" b="1" dirty="0">
                <a:solidFill>
                  <a:srgbClr val="E1317C"/>
                </a:solidFill>
                <a:latin typeface="Verdana" panose="020B0604030504040204" pitchFamily="34" charset="0"/>
                <a:ea typeface="Verdana" panose="020B0604030504040204" pitchFamily="34" charset="0"/>
              </a:rPr>
              <a:t>Some effects of dehydration on health </a:t>
            </a:r>
          </a:p>
          <a:p>
            <a:pPr algn="ctr"/>
            <a:endParaRPr lang="en-GB" sz="3600" b="1" dirty="0">
              <a:solidFill>
                <a:schemeClr val="accent1"/>
              </a:solidFill>
              <a:latin typeface="Century Gothic" panose="020B0502020202020204" pitchFamily="34" charset="0"/>
            </a:endParaRPr>
          </a:p>
        </p:txBody>
      </p:sp>
      <p:sp>
        <p:nvSpPr>
          <p:cNvPr id="4" name="Rectangle 3"/>
          <p:cNvSpPr/>
          <p:nvPr/>
        </p:nvSpPr>
        <p:spPr>
          <a:xfrm>
            <a:off x="487681" y="1270996"/>
            <a:ext cx="7805832" cy="5262979"/>
          </a:xfrm>
          <a:prstGeom prst="rect">
            <a:avLst/>
          </a:prstGeom>
        </p:spPr>
        <p:txBody>
          <a:bodyPr wrap="square">
            <a:spAutoFit/>
          </a:bodyPr>
          <a:lstStyle/>
          <a:p>
            <a:pPr marL="257175" indent="-257175">
              <a:buFont typeface="Courier New" panose="02070309020205020404" pitchFamily="49" charset="0"/>
              <a:buChar char="o"/>
            </a:pPr>
            <a:r>
              <a:rPr lang="en-GB" sz="2800" dirty="0">
                <a:latin typeface="Verdana" panose="020B0604030504040204" pitchFamily="34" charset="0"/>
                <a:ea typeface="Verdana" panose="020B0604030504040204" pitchFamily="34" charset="0"/>
              </a:rPr>
              <a:t>Unplanned hospital admissions</a:t>
            </a:r>
          </a:p>
          <a:p>
            <a:pPr marL="257175" indent="-257175">
              <a:buFont typeface="Courier New" panose="02070309020205020404" pitchFamily="49" charset="0"/>
              <a:buChar char="o"/>
            </a:pPr>
            <a:r>
              <a:rPr lang="en-GB" sz="2800" dirty="0">
                <a:latin typeface="Verdana" panose="020B0604030504040204" pitchFamily="34" charset="0"/>
                <a:ea typeface="Verdana" panose="020B0604030504040204" pitchFamily="34" charset="0"/>
              </a:rPr>
              <a:t>Confusion &amp; delirium</a:t>
            </a:r>
          </a:p>
          <a:p>
            <a:pPr marL="257175" indent="-257175">
              <a:buFont typeface="Courier New" panose="02070309020205020404" pitchFamily="49" charset="0"/>
              <a:buChar char="o"/>
            </a:pPr>
            <a:r>
              <a:rPr lang="en-GB" sz="2800" dirty="0">
                <a:latin typeface="Verdana" panose="020B0604030504040204" pitchFamily="34" charset="0"/>
                <a:ea typeface="Verdana" panose="020B0604030504040204" pitchFamily="34" charset="0"/>
              </a:rPr>
              <a:t>Pressure ulcers</a:t>
            </a:r>
          </a:p>
          <a:p>
            <a:pPr marL="257175" indent="-257175">
              <a:buFont typeface="Courier New" panose="02070309020205020404" pitchFamily="49" charset="0"/>
              <a:buChar char="o"/>
            </a:pPr>
            <a:r>
              <a:rPr lang="en-GB" sz="2800" dirty="0">
                <a:latin typeface="Verdana" panose="020B0604030504040204" pitchFamily="34" charset="0"/>
                <a:ea typeface="Verdana" panose="020B0604030504040204" pitchFamily="34" charset="0"/>
              </a:rPr>
              <a:t>Poor wound healing</a:t>
            </a:r>
          </a:p>
          <a:p>
            <a:pPr marL="257175" indent="-257175">
              <a:buFont typeface="Courier New" panose="02070309020205020404" pitchFamily="49" charset="0"/>
              <a:buChar char="o"/>
            </a:pPr>
            <a:r>
              <a:rPr lang="en-GB" sz="2800" dirty="0">
                <a:latin typeface="Verdana" panose="020B0604030504040204" pitchFamily="34" charset="0"/>
                <a:ea typeface="Verdana" panose="020B0604030504040204" pitchFamily="34" charset="0"/>
              </a:rPr>
              <a:t>Constipation</a:t>
            </a:r>
          </a:p>
          <a:p>
            <a:pPr marL="257175" indent="-257175">
              <a:buFont typeface="Courier New" panose="02070309020205020404" pitchFamily="49" charset="0"/>
              <a:buChar char="o"/>
            </a:pPr>
            <a:r>
              <a:rPr lang="en-GB" sz="2800" dirty="0">
                <a:latin typeface="Verdana" panose="020B0604030504040204" pitchFamily="34" charset="0"/>
                <a:ea typeface="Verdana" panose="020B0604030504040204" pitchFamily="34" charset="0"/>
              </a:rPr>
              <a:t>Urinary tract infections (UTIs)</a:t>
            </a:r>
          </a:p>
          <a:p>
            <a:pPr marL="257175" indent="-257175">
              <a:buFont typeface="Courier New" panose="02070309020205020404" pitchFamily="49" charset="0"/>
              <a:buChar char="o"/>
            </a:pPr>
            <a:r>
              <a:rPr lang="en-GB" sz="2800" dirty="0">
                <a:latin typeface="Verdana" panose="020B0604030504040204" pitchFamily="34" charset="0"/>
                <a:ea typeface="Verdana" panose="020B0604030504040204" pitchFamily="34" charset="0"/>
              </a:rPr>
              <a:t>Heat stress, infections, kidney stones</a:t>
            </a:r>
          </a:p>
          <a:p>
            <a:pPr marL="257175" indent="-257175">
              <a:buFont typeface="Courier New" panose="02070309020205020404" pitchFamily="49" charset="0"/>
              <a:buChar char="o"/>
            </a:pPr>
            <a:r>
              <a:rPr lang="en-GB" sz="2800" dirty="0">
                <a:latin typeface="Verdana" panose="020B0604030504040204" pitchFamily="34" charset="0"/>
                <a:ea typeface="Verdana" panose="020B0604030504040204" pitchFamily="34" charset="0"/>
              </a:rPr>
              <a:t>Drug toxicity</a:t>
            </a:r>
          </a:p>
          <a:p>
            <a:pPr marL="257175" indent="-257175">
              <a:buFont typeface="Courier New" panose="02070309020205020404" pitchFamily="49" charset="0"/>
              <a:buChar char="o"/>
            </a:pPr>
            <a:r>
              <a:rPr lang="en-GB" sz="2800" dirty="0">
                <a:latin typeface="Verdana" panose="020B0604030504040204" pitchFamily="34" charset="0"/>
                <a:ea typeface="Verdana" panose="020B0604030504040204" pitchFamily="34" charset="0"/>
              </a:rPr>
              <a:t>Stroke</a:t>
            </a:r>
          </a:p>
          <a:p>
            <a:pPr marL="257175" indent="-257175">
              <a:buFont typeface="Courier New" panose="02070309020205020404" pitchFamily="49" charset="0"/>
              <a:buChar char="o"/>
            </a:pPr>
            <a:r>
              <a:rPr lang="en-GB" sz="2800" dirty="0">
                <a:latin typeface="Verdana" panose="020B0604030504040204" pitchFamily="34" charset="0"/>
                <a:ea typeface="Verdana" panose="020B0604030504040204" pitchFamily="34" charset="0"/>
              </a:rPr>
              <a:t>Falls </a:t>
            </a:r>
          </a:p>
          <a:p>
            <a:pPr marL="257175" indent="-257175">
              <a:buFont typeface="Courier New" panose="02070309020205020404" pitchFamily="49" charset="0"/>
              <a:buChar char="o"/>
            </a:pPr>
            <a:r>
              <a:rPr lang="en-GB" sz="2800" dirty="0">
                <a:latin typeface="Verdana" panose="020B0604030504040204" pitchFamily="34" charset="0"/>
                <a:ea typeface="Verdana" panose="020B0604030504040204" pitchFamily="34" charset="0"/>
              </a:rPr>
              <a:t>Deaths</a:t>
            </a:r>
          </a:p>
          <a:p>
            <a:pPr marL="257175" indent="-257175">
              <a:buFont typeface="Courier New" panose="02070309020205020404" pitchFamily="49" charset="0"/>
              <a:buChar char="o"/>
            </a:pPr>
            <a:r>
              <a:rPr lang="en-GB" sz="2800" dirty="0">
                <a:latin typeface="Verdana" panose="020B0604030504040204" pitchFamily="34" charset="0"/>
                <a:ea typeface="Verdana" panose="020B0604030504040204" pitchFamily="34" charset="0"/>
              </a:rPr>
              <a:t>Disability </a:t>
            </a:r>
          </a:p>
        </p:txBody>
      </p:sp>
    </p:spTree>
    <p:extLst>
      <p:ext uri="{BB962C8B-B14F-4D97-AF65-F5344CB8AC3E}">
        <p14:creationId xmlns:p14="http://schemas.microsoft.com/office/powerpoint/2010/main" val="367049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7630" y="498475"/>
            <a:ext cx="7745413" cy="857250"/>
          </a:xfrm>
        </p:spPr>
        <p:txBody>
          <a:bodyPr rtlCol="0">
            <a:noAutofit/>
          </a:bodyPr>
          <a:lstStyle/>
          <a:p>
            <a:pPr algn="ctr" eaLnBrk="1" fontAlgn="auto" hangingPunct="1">
              <a:spcAft>
                <a:spcPts val="0"/>
              </a:spcAft>
              <a:defRPr/>
            </a:pPr>
            <a:r>
              <a:rPr lang="en-GB" altLang="en-US" sz="3400" b="1" dirty="0">
                <a:solidFill>
                  <a:srgbClr val="E1317C"/>
                </a:solidFill>
                <a:latin typeface="Verdana" panose="020B0604030504040204" pitchFamily="34" charset="0"/>
                <a:ea typeface="Verdana" panose="020B0604030504040204" pitchFamily="34" charset="0"/>
                <a:cs typeface="Tahoma" panose="020B0604030504040204" pitchFamily="34" charset="0"/>
              </a:rPr>
              <a:t>DRIE study </a:t>
            </a:r>
            <a:br>
              <a:rPr lang="en-GB" altLang="en-US" sz="3400" b="1" dirty="0">
                <a:solidFill>
                  <a:srgbClr val="E1317C"/>
                </a:solidFill>
                <a:latin typeface="Verdana" panose="020B0604030504040204" pitchFamily="34" charset="0"/>
                <a:ea typeface="Verdana" panose="020B0604030504040204" pitchFamily="34" charset="0"/>
                <a:cs typeface="Tahoma" panose="020B0604030504040204" pitchFamily="34" charset="0"/>
              </a:rPr>
            </a:br>
            <a:r>
              <a:rPr lang="en-GB" altLang="en-US" sz="3400" b="1" dirty="0">
                <a:solidFill>
                  <a:srgbClr val="E1317C"/>
                </a:solidFill>
                <a:latin typeface="Verdana" panose="020B0604030504040204" pitchFamily="34" charset="0"/>
                <a:ea typeface="Verdana" panose="020B0604030504040204" pitchFamily="34" charset="0"/>
                <a:cs typeface="Tahoma" panose="020B0604030504040204" pitchFamily="34" charset="0"/>
              </a:rPr>
              <a:t>Dehydration Recognition In our Elders</a:t>
            </a:r>
            <a:endParaRPr lang="en-GB" altLang="en-US" sz="3400" b="1" baseline="30000" dirty="0">
              <a:solidFill>
                <a:srgbClr val="E1317C"/>
              </a:solidFill>
              <a:latin typeface="Verdana" panose="020B0604030504040204" pitchFamily="34" charset="0"/>
              <a:ea typeface="Verdana" panose="020B0604030504040204" pitchFamily="34" charset="0"/>
              <a:cs typeface="Tahoma" panose="020B0604030504040204" pitchFamily="34" charset="0"/>
            </a:endParaRPr>
          </a:p>
        </p:txBody>
      </p:sp>
      <p:sp>
        <p:nvSpPr>
          <p:cNvPr id="3" name="Content Placeholder 2"/>
          <p:cNvSpPr>
            <a:spLocks noGrp="1"/>
          </p:cNvSpPr>
          <p:nvPr>
            <p:ph sz="half" idx="1"/>
          </p:nvPr>
        </p:nvSpPr>
        <p:spPr>
          <a:xfrm>
            <a:off x="222251" y="1708150"/>
            <a:ext cx="3575050" cy="4195763"/>
          </a:xfrm>
        </p:spPr>
        <p:txBody>
          <a:bodyPr rtlCol="0">
            <a:normAutofit fontScale="85000" lnSpcReduction="20000"/>
          </a:bodyPr>
          <a:lstStyle/>
          <a:p>
            <a:pPr marL="0" indent="0" eaLnBrk="1" fontAlgn="auto" hangingPunct="1">
              <a:spcAft>
                <a:spcPts val="0"/>
              </a:spcAft>
              <a:buFont typeface="Wingdings 3" charset="2"/>
              <a:buNone/>
              <a:defRPr/>
            </a:pPr>
            <a:r>
              <a:rPr lang="en-GB" dirty="0">
                <a:latin typeface="Verdana" panose="020B0604030504040204" pitchFamily="34" charset="0"/>
                <a:ea typeface="Verdana" panose="020B0604030504040204" pitchFamily="34" charset="0"/>
              </a:rPr>
              <a:t>How many older people living in UK long-term care are dehydrated?</a:t>
            </a:r>
          </a:p>
          <a:p>
            <a:pPr eaLnBrk="1" fontAlgn="auto" hangingPunct="1">
              <a:spcAft>
                <a:spcPts val="0"/>
              </a:spcAft>
              <a:buFont typeface="Wingdings 3" charset="2"/>
              <a:buChar char=""/>
              <a:defRPr/>
            </a:pPr>
            <a:r>
              <a:rPr lang="en-GB" dirty="0">
                <a:solidFill>
                  <a:srgbClr val="7030A0"/>
                </a:solidFill>
                <a:latin typeface="Verdana" panose="020B0604030504040204" pitchFamily="34" charset="0"/>
                <a:ea typeface="Verdana" panose="020B0604030504040204" pitchFamily="34" charset="0"/>
              </a:rPr>
              <a:t>20% are dehydrated</a:t>
            </a:r>
          </a:p>
          <a:p>
            <a:pPr eaLnBrk="1" fontAlgn="auto" hangingPunct="1">
              <a:spcAft>
                <a:spcPts val="0"/>
              </a:spcAft>
              <a:buFont typeface="Wingdings 3" charset="2"/>
              <a:buChar char=""/>
              <a:defRPr/>
            </a:pPr>
            <a:r>
              <a:rPr lang="en-GB" dirty="0">
                <a:solidFill>
                  <a:srgbClr val="FF0000"/>
                </a:solidFill>
                <a:latin typeface="Verdana" panose="020B0604030504040204" pitchFamily="34" charset="0"/>
                <a:ea typeface="Verdana" panose="020B0604030504040204" pitchFamily="34" charset="0"/>
              </a:rPr>
              <a:t>1 in every 5 older people is dehydrated</a:t>
            </a:r>
          </a:p>
          <a:p>
            <a:pPr eaLnBrk="1" fontAlgn="auto" hangingPunct="1">
              <a:spcAft>
                <a:spcPts val="0"/>
              </a:spcAft>
              <a:buFont typeface="Wingdings 3" charset="2"/>
              <a:buChar char=""/>
              <a:defRPr/>
            </a:pPr>
            <a:r>
              <a:rPr lang="en-GB" dirty="0">
                <a:solidFill>
                  <a:srgbClr val="FF6600"/>
                </a:solidFill>
                <a:latin typeface="Verdana" panose="020B0604030504040204" pitchFamily="34" charset="0"/>
                <a:ea typeface="Verdana" panose="020B0604030504040204" pitchFamily="34" charset="0"/>
              </a:rPr>
              <a:t>A further 28% are at risk of dehydration (have impending dehydration)</a:t>
            </a:r>
          </a:p>
        </p:txBody>
      </p:sp>
      <p:pic>
        <p:nvPicPr>
          <p:cNvPr id="20484"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70337" y="1708150"/>
            <a:ext cx="4907475" cy="3621496"/>
          </a:xfrm>
        </p:spPr>
      </p:pic>
      <p:sp>
        <p:nvSpPr>
          <p:cNvPr id="20485" name="TextBox 6"/>
          <p:cNvSpPr txBox="1">
            <a:spLocks noChangeArrowheads="1"/>
          </p:cNvSpPr>
          <p:nvPr/>
        </p:nvSpPr>
        <p:spPr bwMode="auto">
          <a:xfrm>
            <a:off x="4164013" y="5731510"/>
            <a:ext cx="497998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sz="1600" b="1" dirty="0">
                <a:solidFill>
                  <a:srgbClr val="FF0000"/>
                </a:solidFill>
                <a:latin typeface="Verdana" panose="020B0604030504040204" pitchFamily="34" charset="0"/>
                <a:ea typeface="Verdana" panose="020B0604030504040204" pitchFamily="34" charset="0"/>
              </a:rPr>
              <a:t>Dehydrated</a:t>
            </a:r>
            <a:r>
              <a:rPr lang="en-GB" altLang="en-US" sz="1600" dirty="0">
                <a:solidFill>
                  <a:schemeClr val="tx1"/>
                </a:solidFill>
                <a:latin typeface="Verdana" panose="020B0604030504040204" pitchFamily="34" charset="0"/>
                <a:ea typeface="Verdana" panose="020B0604030504040204" pitchFamily="34" charset="0"/>
              </a:rPr>
              <a:t>: serum osmolality &gt;300mOsm/kg</a:t>
            </a:r>
          </a:p>
          <a:p>
            <a:pPr eaLnBrk="1" hangingPunct="1">
              <a:spcBef>
                <a:spcPct val="0"/>
              </a:spcBef>
              <a:buClrTx/>
              <a:buSzTx/>
              <a:buFontTx/>
              <a:buNone/>
            </a:pPr>
            <a:r>
              <a:rPr lang="en-GB" altLang="en-US" sz="1600" b="1" dirty="0">
                <a:solidFill>
                  <a:srgbClr val="C09200"/>
                </a:solidFill>
                <a:latin typeface="Verdana" panose="020B0604030504040204" pitchFamily="34" charset="0"/>
                <a:ea typeface="Verdana" panose="020B0604030504040204" pitchFamily="34" charset="0"/>
              </a:rPr>
              <a:t>Impending dehydration</a:t>
            </a:r>
            <a:r>
              <a:rPr lang="en-GB" altLang="en-US" sz="1600" dirty="0">
                <a:solidFill>
                  <a:schemeClr val="tx1"/>
                </a:solidFill>
                <a:latin typeface="Verdana" panose="020B0604030504040204" pitchFamily="34" charset="0"/>
                <a:ea typeface="Verdana" panose="020B0604030504040204" pitchFamily="34" charset="0"/>
              </a:rPr>
              <a:t>: 295-300mOsm/kg</a:t>
            </a:r>
          </a:p>
          <a:p>
            <a:pPr eaLnBrk="1" hangingPunct="1">
              <a:spcBef>
                <a:spcPct val="0"/>
              </a:spcBef>
              <a:buClrTx/>
              <a:buSzTx/>
              <a:buFontTx/>
              <a:buNone/>
            </a:pPr>
            <a:r>
              <a:rPr lang="en-GB" altLang="en-US" sz="1600" b="1" dirty="0">
                <a:solidFill>
                  <a:srgbClr val="00B050"/>
                </a:solidFill>
                <a:latin typeface="Verdana" panose="020B0604030504040204" pitchFamily="34" charset="0"/>
                <a:ea typeface="Verdana" panose="020B0604030504040204" pitchFamily="34" charset="0"/>
              </a:rPr>
              <a:t>Hydrated</a:t>
            </a:r>
            <a:r>
              <a:rPr lang="en-GB" altLang="en-US" sz="1600" dirty="0">
                <a:solidFill>
                  <a:schemeClr val="tx1"/>
                </a:solidFill>
                <a:latin typeface="Verdana" panose="020B0604030504040204" pitchFamily="34" charset="0"/>
                <a:ea typeface="Verdana" panose="020B0604030504040204" pitchFamily="34" charset="0"/>
              </a:rPr>
              <a:t>: 275 to &lt;295mOsm/kg</a:t>
            </a:r>
          </a:p>
        </p:txBody>
      </p:sp>
      <p:sp>
        <p:nvSpPr>
          <p:cNvPr id="7" name="TextBox 6"/>
          <p:cNvSpPr txBox="1"/>
          <p:nvPr/>
        </p:nvSpPr>
        <p:spPr>
          <a:xfrm>
            <a:off x="222251" y="5903913"/>
            <a:ext cx="3941762" cy="830997"/>
          </a:xfrm>
          <a:prstGeom prst="rect">
            <a:avLst/>
          </a:prstGeom>
          <a:noFill/>
        </p:spPr>
        <p:txBody>
          <a:bodyPr>
            <a:spAutoFit/>
          </a:bodyPr>
          <a:lstStyle/>
          <a:p>
            <a:pPr>
              <a:defRPr/>
            </a:pPr>
            <a:r>
              <a:rPr lang="it-IT" sz="1600" dirty="0">
                <a:latin typeface="Verdana" panose="020B0604030504040204" pitchFamily="34" charset="0"/>
                <a:ea typeface="Verdana" panose="020B0604030504040204" pitchFamily="34" charset="0"/>
              </a:rPr>
              <a:t>Hooper L </a:t>
            </a:r>
            <a:r>
              <a:rPr lang="it-IT" sz="1600" i="1" dirty="0">
                <a:latin typeface="Verdana" panose="020B0604030504040204" pitchFamily="34" charset="0"/>
                <a:ea typeface="Verdana" panose="020B0604030504040204" pitchFamily="34" charset="0"/>
              </a:rPr>
              <a:t>et al, </a:t>
            </a:r>
            <a:r>
              <a:rPr lang="it-IT" sz="1600" dirty="0">
                <a:latin typeface="Verdana" panose="020B0604030504040204" pitchFamily="34" charset="0"/>
                <a:ea typeface="Verdana" panose="020B0604030504040204" pitchFamily="34" charset="0"/>
                <a:hlinkClick r:id="rId4" tooltip="The journals of gerontology. Series A, Biological sciences and medical sciences."/>
              </a:rPr>
              <a:t>J Gerontol A Biol Sci Med Sci.</a:t>
            </a:r>
            <a:r>
              <a:rPr lang="it-IT" sz="1600" dirty="0">
                <a:latin typeface="Verdana" panose="020B0604030504040204" pitchFamily="34" charset="0"/>
                <a:ea typeface="Verdana" panose="020B0604030504040204" pitchFamily="34" charset="0"/>
              </a:rPr>
              <a:t> 2016;71(10):1341-7. doi: 10.1093/gerona/glv205.</a:t>
            </a: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5792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3965" y="1380199"/>
            <a:ext cx="3344091" cy="50161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770" name="Title 1"/>
          <p:cNvSpPr>
            <a:spLocks noGrp="1"/>
          </p:cNvSpPr>
          <p:nvPr>
            <p:ph type="title"/>
          </p:nvPr>
        </p:nvSpPr>
        <p:spPr>
          <a:xfrm>
            <a:off x="273049" y="330994"/>
            <a:ext cx="8675007" cy="952500"/>
          </a:xfrm>
        </p:spPr>
        <p:txBody>
          <a:bodyPr rtlCol="0">
            <a:noAutofit/>
          </a:bodyPr>
          <a:lstStyle/>
          <a:p>
            <a:pPr algn="ctr" eaLnBrk="1" fontAlgn="auto" hangingPunct="1">
              <a:spcAft>
                <a:spcPts val="0"/>
              </a:spcAft>
              <a:defRPr/>
            </a:pPr>
            <a:r>
              <a:rPr lang="en-GB" altLang="en-US" sz="3400" b="1" dirty="0">
                <a:solidFill>
                  <a:srgbClr val="E1317C"/>
                </a:solidFill>
                <a:latin typeface="Verdana" panose="020B0604030504040204" pitchFamily="34" charset="0"/>
                <a:ea typeface="Verdana" panose="020B0604030504040204" pitchFamily="34" charset="0"/>
                <a:cs typeface="Tahoma" panose="020B0604030504040204" pitchFamily="34" charset="0"/>
              </a:rPr>
              <a:t>DRIE study </a:t>
            </a:r>
            <a:br>
              <a:rPr lang="en-GB" altLang="en-US" sz="3400" b="1" dirty="0">
                <a:solidFill>
                  <a:srgbClr val="E1317C"/>
                </a:solidFill>
                <a:latin typeface="Verdana" panose="020B0604030504040204" pitchFamily="34" charset="0"/>
                <a:ea typeface="Verdana" panose="020B0604030504040204" pitchFamily="34" charset="0"/>
                <a:cs typeface="Tahoma" panose="020B0604030504040204" pitchFamily="34" charset="0"/>
              </a:rPr>
            </a:br>
            <a:r>
              <a:rPr lang="en-GB" altLang="en-US" sz="3400" b="1" dirty="0">
                <a:solidFill>
                  <a:srgbClr val="E1317C"/>
                </a:solidFill>
                <a:latin typeface="Verdana" panose="020B0604030504040204" pitchFamily="34" charset="0"/>
                <a:ea typeface="Verdana" panose="020B0604030504040204" pitchFamily="34" charset="0"/>
                <a:cs typeface="Tahoma" panose="020B0604030504040204" pitchFamily="34" charset="0"/>
              </a:rPr>
              <a:t>Dehydration Recognition In our Elders</a:t>
            </a:r>
            <a:endParaRPr lang="en-GB" altLang="en-US" sz="3400" b="1" baseline="30000" dirty="0">
              <a:solidFill>
                <a:srgbClr val="E1317C"/>
              </a:solidFill>
              <a:latin typeface="Verdana" panose="020B0604030504040204" pitchFamily="34" charset="0"/>
              <a:ea typeface="Verdana" panose="020B0604030504040204" pitchFamily="34" charset="0"/>
              <a:cs typeface="Tahoma" panose="020B0604030504040204" pitchFamily="34" charset="0"/>
            </a:endParaRPr>
          </a:p>
        </p:txBody>
      </p:sp>
      <p:sp>
        <p:nvSpPr>
          <p:cNvPr id="3" name="Content Placeholder 2"/>
          <p:cNvSpPr>
            <a:spLocks noGrp="1"/>
          </p:cNvSpPr>
          <p:nvPr>
            <p:ph sz="half" idx="1"/>
          </p:nvPr>
        </p:nvSpPr>
        <p:spPr>
          <a:xfrm>
            <a:off x="168772" y="2588966"/>
            <a:ext cx="5479283" cy="3583307"/>
          </a:xfrm>
        </p:spPr>
        <p:txBody>
          <a:bodyPr rtlCol="0">
            <a:normAutofit/>
          </a:bodyPr>
          <a:lstStyle/>
          <a:p>
            <a:pPr marL="0" indent="0" eaLnBrk="1" fontAlgn="auto" hangingPunct="1">
              <a:spcAft>
                <a:spcPts val="0"/>
              </a:spcAft>
              <a:buNone/>
              <a:defRPr/>
            </a:pPr>
            <a:r>
              <a:rPr lang="en-GB" sz="2400" dirty="0">
                <a:solidFill>
                  <a:srgbClr val="00B050"/>
                </a:solidFill>
                <a:latin typeface="Verdana" panose="020B0604030504040204" pitchFamily="34" charset="0"/>
                <a:ea typeface="Verdana" panose="020B0604030504040204" pitchFamily="34" charset="0"/>
              </a:rPr>
              <a:t>Those with </a:t>
            </a:r>
          </a:p>
          <a:p>
            <a:pPr eaLnBrk="1" fontAlgn="auto" hangingPunct="1">
              <a:spcAft>
                <a:spcPts val="0"/>
              </a:spcAft>
              <a:buFont typeface="Wingdings 3" charset="2"/>
              <a:buChar char=""/>
              <a:defRPr/>
            </a:pPr>
            <a:r>
              <a:rPr lang="en-GB" sz="2400" dirty="0">
                <a:solidFill>
                  <a:srgbClr val="7030A0"/>
                </a:solidFill>
                <a:latin typeface="Verdana" panose="020B0604030504040204" pitchFamily="34" charset="0"/>
                <a:ea typeface="Verdana" panose="020B0604030504040204" pitchFamily="34" charset="0"/>
              </a:rPr>
              <a:t>poorer cognitive function</a:t>
            </a:r>
          </a:p>
          <a:p>
            <a:pPr eaLnBrk="1" fontAlgn="auto" hangingPunct="1">
              <a:spcAft>
                <a:spcPts val="0"/>
              </a:spcAft>
              <a:buFont typeface="Wingdings 3" charset="2"/>
              <a:buChar char=""/>
              <a:defRPr/>
            </a:pPr>
            <a:r>
              <a:rPr lang="en-GB" sz="2400" dirty="0">
                <a:solidFill>
                  <a:srgbClr val="7030A0"/>
                </a:solidFill>
                <a:latin typeface="Verdana" panose="020B0604030504040204" pitchFamily="34" charset="0"/>
                <a:ea typeface="Verdana" panose="020B0604030504040204" pitchFamily="34" charset="0"/>
              </a:rPr>
              <a:t>any diabetic medication </a:t>
            </a:r>
          </a:p>
          <a:p>
            <a:pPr marL="0" indent="0" eaLnBrk="1" fontAlgn="auto" hangingPunct="1">
              <a:spcAft>
                <a:spcPts val="0"/>
              </a:spcAft>
              <a:buNone/>
              <a:defRPr/>
            </a:pPr>
            <a:r>
              <a:rPr lang="en-GB" sz="2400" dirty="0">
                <a:solidFill>
                  <a:srgbClr val="00B050"/>
                </a:solidFill>
                <a:latin typeface="Verdana" panose="020B0604030504040204" pitchFamily="34" charset="0"/>
                <a:ea typeface="Verdana" panose="020B0604030504040204" pitchFamily="34" charset="0"/>
              </a:rPr>
              <a:t>All those living in care homes were at risk. </a:t>
            </a:r>
          </a:p>
          <a:p>
            <a:pPr marL="0" indent="0" eaLnBrk="1" fontAlgn="auto" hangingPunct="1">
              <a:spcAft>
                <a:spcPts val="0"/>
              </a:spcAft>
              <a:buNone/>
              <a:defRPr/>
            </a:pPr>
            <a:r>
              <a:rPr lang="en-GB" sz="2400" dirty="0">
                <a:solidFill>
                  <a:srgbClr val="7030A0"/>
                </a:solidFill>
                <a:latin typeface="Verdana" panose="020B0604030504040204" pitchFamily="34" charset="0"/>
                <a:ea typeface="Verdana" panose="020B0604030504040204" pitchFamily="34" charset="0"/>
              </a:rPr>
              <a:t>Most with dehydration were not thought at high risk of dehydration by care staff.</a:t>
            </a:r>
          </a:p>
          <a:p>
            <a:pPr marL="0" indent="0" eaLnBrk="1" fontAlgn="auto" hangingPunct="1">
              <a:spcAft>
                <a:spcPts val="0"/>
              </a:spcAft>
              <a:buNone/>
              <a:defRPr/>
            </a:pPr>
            <a:endParaRPr lang="en-GB" sz="2400" dirty="0">
              <a:solidFill>
                <a:schemeClr val="tx1">
                  <a:lumMod val="75000"/>
                  <a:lumOff val="25000"/>
                </a:schemeClr>
              </a:solidFill>
              <a:latin typeface="Century Gothic" panose="020B0502020202020204" pitchFamily="34" charset="0"/>
            </a:endParaRPr>
          </a:p>
          <a:p>
            <a:pPr marL="0" indent="0" eaLnBrk="1" fontAlgn="auto" hangingPunct="1">
              <a:spcAft>
                <a:spcPts val="0"/>
              </a:spcAft>
              <a:buFont typeface="Wingdings 3" charset="2"/>
              <a:buNone/>
              <a:defRPr/>
            </a:pPr>
            <a:endParaRPr lang="en-GB" sz="2400" dirty="0">
              <a:solidFill>
                <a:schemeClr val="tx1">
                  <a:lumMod val="75000"/>
                  <a:lumOff val="25000"/>
                </a:schemeClr>
              </a:solidFill>
              <a:latin typeface="Century Gothic" panose="020B0502020202020204" pitchFamily="34" charset="0"/>
            </a:endParaRPr>
          </a:p>
        </p:txBody>
      </p:sp>
      <p:sp>
        <p:nvSpPr>
          <p:cNvPr id="21508" name="TextBox 4"/>
          <p:cNvSpPr txBox="1">
            <a:spLocks noChangeArrowheads="1"/>
          </p:cNvSpPr>
          <p:nvPr/>
        </p:nvSpPr>
        <p:spPr bwMode="auto">
          <a:xfrm>
            <a:off x="168773" y="1482626"/>
            <a:ext cx="80322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sz="2800" dirty="0">
                <a:solidFill>
                  <a:schemeClr val="tx1"/>
                </a:solidFill>
                <a:latin typeface="Verdana" panose="020B0604030504040204" pitchFamily="34" charset="0"/>
                <a:ea typeface="Verdana" panose="020B0604030504040204" pitchFamily="34" charset="0"/>
              </a:rPr>
              <a:t>Older people most likely to </a:t>
            </a:r>
          </a:p>
          <a:p>
            <a:pPr eaLnBrk="1" hangingPunct="1">
              <a:spcBef>
                <a:spcPct val="0"/>
              </a:spcBef>
              <a:buClrTx/>
              <a:buSzTx/>
              <a:buFontTx/>
              <a:buNone/>
            </a:pPr>
            <a:r>
              <a:rPr lang="en-GB" altLang="en-US" sz="2800" dirty="0">
                <a:solidFill>
                  <a:schemeClr val="tx1"/>
                </a:solidFill>
                <a:latin typeface="Verdana" panose="020B0604030504040204" pitchFamily="34" charset="0"/>
                <a:ea typeface="Verdana" panose="020B0604030504040204" pitchFamily="34" charset="0"/>
              </a:rPr>
              <a:t>be dehydrated: </a:t>
            </a:r>
          </a:p>
        </p:txBody>
      </p:sp>
      <p:sp>
        <p:nvSpPr>
          <p:cNvPr id="4" name="TextBox 3"/>
          <p:cNvSpPr txBox="1"/>
          <p:nvPr/>
        </p:nvSpPr>
        <p:spPr>
          <a:xfrm>
            <a:off x="565762" y="5822639"/>
            <a:ext cx="4685301" cy="923330"/>
          </a:xfrm>
          <a:prstGeom prst="rect">
            <a:avLst/>
          </a:prstGeom>
          <a:noFill/>
        </p:spPr>
        <p:txBody>
          <a:bodyPr wrap="square">
            <a:spAutoFit/>
          </a:bodyPr>
          <a:lstStyle/>
          <a:p>
            <a:pPr>
              <a:defRPr/>
            </a:pPr>
            <a:r>
              <a:rPr lang="it-IT" dirty="0">
                <a:latin typeface="Verdana" panose="020B0604030504040204" pitchFamily="34" charset="0"/>
                <a:ea typeface="Verdana" panose="020B0604030504040204" pitchFamily="34" charset="0"/>
              </a:rPr>
              <a:t>Hooper L </a:t>
            </a:r>
            <a:r>
              <a:rPr lang="it-IT" i="1" dirty="0">
                <a:latin typeface="Verdana" panose="020B0604030504040204" pitchFamily="34" charset="0"/>
                <a:ea typeface="Verdana" panose="020B0604030504040204" pitchFamily="34" charset="0"/>
              </a:rPr>
              <a:t>et al, </a:t>
            </a:r>
            <a:r>
              <a:rPr lang="it-IT" dirty="0">
                <a:latin typeface="Verdana" panose="020B0604030504040204" pitchFamily="34" charset="0"/>
                <a:ea typeface="Verdana" panose="020B0604030504040204" pitchFamily="34" charset="0"/>
                <a:hlinkClick r:id="rId4" tooltip="The journals of gerontology. Series A, Biological sciences and medical sciences."/>
              </a:rPr>
              <a:t>J Gerontol A Biol Sci Med Sci.</a:t>
            </a:r>
            <a:r>
              <a:rPr lang="it-IT" dirty="0">
                <a:latin typeface="Verdana" panose="020B0604030504040204" pitchFamily="34" charset="0"/>
                <a:ea typeface="Verdana" panose="020B0604030504040204" pitchFamily="34" charset="0"/>
              </a:rPr>
              <a:t> 2016;71(10):1341-7. doi: 10.1093 /gerona/glv205.</a:t>
            </a:r>
            <a:endParaRPr lang="en-GB"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5" name="Down Arrow 4"/>
          <p:cNvSpPr/>
          <p:nvPr/>
        </p:nvSpPr>
        <p:spPr>
          <a:xfrm>
            <a:off x="4954588" y="2625725"/>
            <a:ext cx="34925" cy="33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01461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731915" y="338766"/>
            <a:ext cx="7954885" cy="814173"/>
          </a:xfrm>
        </p:spPr>
        <p:txBody>
          <a:bodyPr>
            <a:normAutofit/>
          </a:bodyPr>
          <a:lstStyle/>
          <a:p>
            <a:pPr algn="ctr" eaLnBrk="1" hangingPunct="1"/>
            <a:r>
              <a:rPr lang="en-GB" altLang="en-US" sz="3400" b="1" dirty="0">
                <a:solidFill>
                  <a:srgbClr val="E1317C"/>
                </a:solidFill>
                <a:latin typeface="Tahoma" panose="020B0604030504040204" pitchFamily="34" charset="0"/>
                <a:cs typeface="Tahoma" panose="020B0604030504040204" pitchFamily="34" charset="0"/>
              </a:rPr>
              <a:t>Why dehydration?</a:t>
            </a:r>
          </a:p>
        </p:txBody>
      </p:sp>
      <p:cxnSp>
        <p:nvCxnSpPr>
          <p:cNvPr id="23556" name="Straight Arrow Connector 135">
            <a:extLst>
              <a:ext uri="{FF2B5EF4-FFF2-40B4-BE49-F238E27FC236}">
                <a16:creationId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315" name="Content Placeholder 2"/>
          <p:cNvSpPr>
            <a:spLocks noGrp="1"/>
          </p:cNvSpPr>
          <p:nvPr>
            <p:ph idx="1"/>
          </p:nvPr>
        </p:nvSpPr>
        <p:spPr>
          <a:xfrm>
            <a:off x="129505" y="4983967"/>
            <a:ext cx="4141344" cy="1535267"/>
          </a:xfrm>
        </p:spPr>
        <p:txBody>
          <a:bodyPr>
            <a:normAutofit/>
          </a:bodyPr>
          <a:lstStyle/>
          <a:p>
            <a:pPr marL="0" lvl="1" indent="0" eaLnBrk="1" hangingPunct="1">
              <a:spcBef>
                <a:spcPts val="0"/>
              </a:spcBef>
              <a:buNone/>
              <a:defRPr/>
            </a:pPr>
            <a:r>
              <a:rPr lang="en-GB" sz="1600" dirty="0">
                <a:latin typeface="Verdana" panose="020B0604030504040204" pitchFamily="34" charset="0"/>
                <a:ea typeface="Verdana" panose="020B0604030504040204" pitchFamily="34" charset="0"/>
              </a:rPr>
              <a:t>Hooper L </a:t>
            </a:r>
            <a:r>
              <a:rPr lang="en-GB" sz="1600" i="1" dirty="0">
                <a:latin typeface="Verdana" panose="020B0604030504040204" pitchFamily="34" charset="0"/>
                <a:ea typeface="Verdana" panose="020B0604030504040204" pitchFamily="34" charset="0"/>
              </a:rPr>
              <a:t>et al,</a:t>
            </a:r>
            <a:r>
              <a:rPr lang="en-GB" sz="1600" dirty="0">
                <a:latin typeface="Verdana" panose="020B0604030504040204" pitchFamily="34" charset="0"/>
                <a:ea typeface="Verdana" panose="020B0604030504040204" pitchFamily="34" charset="0"/>
              </a:rPr>
              <a:t> Mech Ageing Dev 2014; 136-137: 50-58. </a:t>
            </a:r>
            <a:r>
              <a:rPr lang="en-GB" sz="1600" dirty="0" err="1">
                <a:latin typeface="Verdana" panose="020B0604030504040204" pitchFamily="34" charset="0"/>
                <a:ea typeface="Verdana" panose="020B0604030504040204" pitchFamily="34" charset="0"/>
              </a:rPr>
              <a:t>doi</a:t>
            </a:r>
            <a:r>
              <a:rPr lang="en-GB" sz="1600" dirty="0">
                <a:latin typeface="Verdana" panose="020B0604030504040204" pitchFamily="34" charset="0"/>
                <a:ea typeface="Verdana" panose="020B0604030504040204" pitchFamily="34" charset="0"/>
              </a:rPr>
              <a:t>: 10.1016/j.mad.2013.11.009</a:t>
            </a:r>
          </a:p>
          <a:p>
            <a:pPr lvl="1" eaLnBrk="1" hangingPunct="1">
              <a:defRPr/>
            </a:pPr>
            <a:endParaRPr lang="en-GB" sz="1200" dirty="0"/>
          </a:p>
        </p:txBody>
      </p:sp>
      <p:pic>
        <p:nvPicPr>
          <p:cNvPr id="7" name="Picture 6" descr="A group of people sitting at a table&#10;&#10;Description generated with very high confidence">
            <a:extLst>
              <a:ext uri="{FF2B5EF4-FFF2-40B4-BE49-F238E27FC236}">
                <a16:creationId xmlns:a16="http://schemas.microsoft.com/office/drawing/2014/main" id="{DECCF2FB-0E66-4978-B6DA-33B33CA18B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95" y="1466511"/>
            <a:ext cx="4381662" cy="2921108"/>
          </a:xfrm>
          <a:prstGeom prst="rect">
            <a:avLst/>
          </a:prstGeom>
          <a:ln>
            <a:solidFill>
              <a:schemeClr val="tx1"/>
            </a:solidFill>
          </a:ln>
        </p:spPr>
      </p:pic>
      <p:sp>
        <p:nvSpPr>
          <p:cNvPr id="8" name="TextBox 7">
            <a:extLst>
              <a:ext uri="{FF2B5EF4-FFF2-40B4-BE49-F238E27FC236}">
                <a16:creationId xmlns:a16="http://schemas.microsoft.com/office/drawing/2014/main" id="{65C698B3-E57C-44CC-8C77-C1959D000333}"/>
              </a:ext>
            </a:extLst>
          </p:cNvPr>
          <p:cNvSpPr txBox="1"/>
          <p:nvPr/>
        </p:nvSpPr>
        <p:spPr>
          <a:xfrm>
            <a:off x="4873152" y="1466511"/>
            <a:ext cx="3943153" cy="5078313"/>
          </a:xfrm>
          <a:prstGeom prst="rect">
            <a:avLst/>
          </a:prstGeom>
          <a:noFill/>
        </p:spPr>
        <p:txBody>
          <a:bodyPr wrap="square" rtlCol="0">
            <a:spAutoFit/>
          </a:bodyPr>
          <a:lstStyle/>
          <a:p>
            <a:pPr>
              <a:defRPr/>
            </a:pPr>
            <a:r>
              <a:rPr lang="en-GB" dirty="0">
                <a:latin typeface="Verdana" panose="020B0604030504040204" pitchFamily="34" charset="0"/>
                <a:ea typeface="Verdana" panose="020B0604030504040204" pitchFamily="34" charset="0"/>
              </a:rPr>
              <a:t>Older people usually don’t feel thirsty – so if they drink too little they don’t know. </a:t>
            </a:r>
          </a:p>
          <a:p>
            <a:pPr>
              <a:defRPr/>
            </a:pPr>
            <a:endParaRPr lang="en-GB" dirty="0">
              <a:latin typeface="Verdana" panose="020B0604030504040204" pitchFamily="34" charset="0"/>
              <a:ea typeface="Verdana" panose="020B0604030504040204" pitchFamily="34" charset="0"/>
            </a:endParaRPr>
          </a:p>
          <a:p>
            <a:pPr>
              <a:defRPr/>
            </a:pPr>
            <a:r>
              <a:rPr lang="en-GB" dirty="0">
                <a:latin typeface="Verdana" panose="020B0604030504040204" pitchFamily="34" charset="0"/>
                <a:ea typeface="Verdana" panose="020B0604030504040204" pitchFamily="34" charset="0"/>
              </a:rPr>
              <a:t>DRIE advisory groups (care home residents) have told us that they sometimes drink too little:</a:t>
            </a:r>
          </a:p>
          <a:p>
            <a:pPr marL="285750" indent="-285750">
              <a:buFont typeface="Arial" panose="020B0604020202020204" pitchFamily="34" charset="0"/>
              <a:buChar char="•"/>
              <a:defRPr/>
            </a:pPr>
            <a:r>
              <a:rPr lang="en-GB" dirty="0">
                <a:latin typeface="Verdana" panose="020B0604030504040204" pitchFamily="34" charset="0"/>
                <a:ea typeface="Verdana" panose="020B0604030504040204" pitchFamily="34" charset="0"/>
              </a:rPr>
              <a:t>To avoid visiting the toilet so often (day or night)</a:t>
            </a:r>
          </a:p>
          <a:p>
            <a:pPr marL="285750" indent="-285750">
              <a:buFont typeface="Arial" panose="020B0604020202020204" pitchFamily="34" charset="0"/>
              <a:buChar char="•"/>
              <a:defRPr/>
            </a:pPr>
            <a:r>
              <a:rPr lang="en-GB" dirty="0">
                <a:latin typeface="Verdana" panose="020B0604030504040204" pitchFamily="34" charset="0"/>
                <a:ea typeface="Verdana" panose="020B0604030504040204" pitchFamily="34" charset="0"/>
              </a:rPr>
              <a:t>Dementia may mean people forget to drink, or think they have drunk.</a:t>
            </a:r>
          </a:p>
          <a:p>
            <a:pPr marL="285750" indent="-285750">
              <a:buFont typeface="Arial" panose="020B0604020202020204" pitchFamily="34" charset="0"/>
              <a:buChar char="•"/>
              <a:defRPr/>
            </a:pPr>
            <a:r>
              <a:rPr lang="en-GB" dirty="0">
                <a:latin typeface="Verdana" panose="020B0604030504040204" pitchFamily="34" charset="0"/>
                <a:ea typeface="Verdana" panose="020B0604030504040204" pitchFamily="34" charset="0"/>
              </a:rPr>
              <a:t>Reduced social contact reduces social drinks.</a:t>
            </a:r>
          </a:p>
          <a:p>
            <a:pPr marL="285750" indent="-285750">
              <a:buFont typeface="Arial" panose="020B0604020202020204" pitchFamily="34" charset="0"/>
              <a:buChar char="•"/>
              <a:defRPr/>
            </a:pPr>
            <a:r>
              <a:rPr lang="en-GB" dirty="0">
                <a:latin typeface="Verdana" panose="020B0604030504040204" pitchFamily="34" charset="0"/>
                <a:ea typeface="Verdana" panose="020B0604030504040204" pitchFamily="34" charset="0"/>
              </a:rPr>
              <a:t>Physical access may be limited.</a:t>
            </a:r>
          </a:p>
          <a:p>
            <a:pPr>
              <a:defRPr/>
            </a:pPr>
            <a:endParaRPr lang="en-GB"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1481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988" y="272758"/>
            <a:ext cx="7931604" cy="618262"/>
          </a:xfrm>
        </p:spPr>
        <p:txBody>
          <a:bodyPr>
            <a:normAutofit/>
          </a:bodyPr>
          <a:lstStyle/>
          <a:p>
            <a:r>
              <a:rPr lang="en-US" altLang="en-US" sz="3400" b="1" dirty="0">
                <a:solidFill>
                  <a:srgbClr val="E1317C"/>
                </a:solidFill>
                <a:latin typeface="Verdana" panose="020B0604030504040204" pitchFamily="34" charset="0"/>
                <a:ea typeface="Verdana" panose="020B0604030504040204" pitchFamily="34" charset="0"/>
              </a:rPr>
              <a:t>Fluid –how much? </a:t>
            </a:r>
            <a:endParaRPr lang="en-GB" sz="3400" b="1" dirty="0">
              <a:solidFill>
                <a:srgbClr val="E1317C"/>
              </a:solidFill>
              <a:latin typeface="Verdana" panose="020B0604030504040204" pitchFamily="34" charset="0"/>
              <a:ea typeface="Verdana" panose="020B0604030504040204" pitchFamily="34" charset="0"/>
            </a:endParaRPr>
          </a:p>
        </p:txBody>
      </p:sp>
      <p:sp>
        <p:nvSpPr>
          <p:cNvPr id="5" name="Rectangle 4"/>
          <p:cNvSpPr/>
          <p:nvPr/>
        </p:nvSpPr>
        <p:spPr>
          <a:xfrm>
            <a:off x="169046" y="3660472"/>
            <a:ext cx="3965802" cy="738664"/>
          </a:xfrm>
          <a:prstGeom prst="rect">
            <a:avLst/>
          </a:prstGeom>
        </p:spPr>
        <p:txBody>
          <a:bodyPr wrap="square">
            <a:spAutoFit/>
          </a:bodyPr>
          <a:lstStyle/>
          <a:p>
            <a:r>
              <a:rPr lang="en-GB" sz="2100" dirty="0">
                <a:latin typeface="Verdana" panose="020B0604030504040204" pitchFamily="34" charset="0"/>
                <a:ea typeface="Verdana" panose="020B0604030504040204" pitchFamily="34" charset="0"/>
              </a:rPr>
              <a:t>Food: 20 -30%</a:t>
            </a:r>
          </a:p>
          <a:p>
            <a:r>
              <a:rPr lang="en-GB" sz="2100" dirty="0">
                <a:latin typeface="Verdana" panose="020B0604030504040204" pitchFamily="34" charset="0"/>
                <a:ea typeface="Verdana" panose="020B0604030504040204" pitchFamily="34" charset="0"/>
              </a:rPr>
              <a:t>Drinks: 70- 80%</a:t>
            </a:r>
          </a:p>
        </p:txBody>
      </p:sp>
      <p:sp>
        <p:nvSpPr>
          <p:cNvPr id="6" name="Rectangle 5"/>
          <p:cNvSpPr/>
          <p:nvPr/>
        </p:nvSpPr>
        <p:spPr>
          <a:xfrm>
            <a:off x="4135365" y="948170"/>
            <a:ext cx="5559948" cy="1200329"/>
          </a:xfrm>
          <a:prstGeom prst="rect">
            <a:avLst/>
          </a:prstGeom>
        </p:spPr>
        <p:txBody>
          <a:bodyPr wrap="square">
            <a:spAutoFit/>
          </a:bodyPr>
          <a:lstStyle/>
          <a:p>
            <a:r>
              <a:rPr lang="en-GB" sz="2400" b="1" dirty="0">
                <a:latin typeface="Verdana" panose="020B0604030504040204" pitchFamily="34" charset="0"/>
                <a:ea typeface="Verdana" panose="020B0604030504040204" pitchFamily="34" charset="0"/>
              </a:rPr>
              <a:t>European guideline</a:t>
            </a:r>
            <a:r>
              <a:rPr lang="en-GB" sz="2400" dirty="0">
                <a:latin typeface="Verdana" panose="020B0604030504040204" pitchFamily="34" charset="0"/>
                <a:ea typeface="Verdana" panose="020B0604030504040204" pitchFamily="34" charset="0"/>
              </a:rPr>
              <a:t>:</a:t>
            </a:r>
          </a:p>
          <a:p>
            <a:r>
              <a:rPr lang="en-GB" sz="2400" dirty="0">
                <a:latin typeface="Verdana" panose="020B0604030504040204" pitchFamily="34" charset="0"/>
                <a:ea typeface="Verdana" panose="020B0604030504040204" pitchFamily="34" charset="0"/>
              </a:rPr>
              <a:t>Men:  2.0L/d of drinks</a:t>
            </a:r>
          </a:p>
          <a:p>
            <a:r>
              <a:rPr lang="en-GB" sz="2400" dirty="0">
                <a:latin typeface="Verdana" panose="020B0604030504040204" pitchFamily="34" charset="0"/>
                <a:ea typeface="Verdana" panose="020B0604030504040204" pitchFamily="34" charset="0"/>
              </a:rPr>
              <a:t>Women: 1.6L/d of drinks</a:t>
            </a:r>
            <a:r>
              <a:rPr lang="en-GB" sz="2000" dirty="0">
                <a:latin typeface="Verdana" panose="020B0604030504040204" pitchFamily="34" charset="0"/>
                <a:ea typeface="Verdana" panose="020B0604030504040204" pitchFamily="34" charset="0"/>
              </a:rPr>
              <a:t> </a:t>
            </a:r>
          </a:p>
        </p:txBody>
      </p:sp>
      <p:sp>
        <p:nvSpPr>
          <p:cNvPr id="7" name="TextBox 6"/>
          <p:cNvSpPr txBox="1"/>
          <p:nvPr/>
        </p:nvSpPr>
        <p:spPr>
          <a:xfrm>
            <a:off x="3901024" y="2791824"/>
            <a:ext cx="5023847" cy="1015663"/>
          </a:xfrm>
          <a:prstGeom prst="rect">
            <a:avLst/>
          </a:prstGeom>
          <a:noFill/>
        </p:spPr>
        <p:txBody>
          <a:bodyPr wrap="square" rtlCol="0">
            <a:spAutoFit/>
          </a:bodyPr>
          <a:lstStyle/>
          <a:p>
            <a:r>
              <a:rPr lang="en-GB" sz="2000" dirty="0">
                <a:latin typeface="Verdana" panose="020B0604030504040204" pitchFamily="34" charset="0"/>
                <a:ea typeface="Verdana" panose="020B0604030504040204" pitchFamily="34" charset="0"/>
              </a:rPr>
              <a:t>Men: 3 ½ </a:t>
            </a:r>
            <a:r>
              <a:rPr lang="en-GB" sz="2000" dirty="0" smtClean="0">
                <a:latin typeface="Verdana" panose="020B0604030504040204" pitchFamily="34" charset="0"/>
                <a:ea typeface="Verdana" panose="020B0604030504040204" pitchFamily="34" charset="0"/>
              </a:rPr>
              <a:t>pints or </a:t>
            </a:r>
            <a:r>
              <a:rPr lang="en-GB" sz="2000" b="1" dirty="0">
                <a:latin typeface="Verdana" panose="020B0604030504040204" pitchFamily="34" charset="0"/>
                <a:ea typeface="Verdana" panose="020B0604030504040204" pitchFamily="34" charset="0"/>
              </a:rPr>
              <a:t>14 teacups</a:t>
            </a:r>
          </a:p>
          <a:p>
            <a:r>
              <a:rPr lang="en-GB" sz="2000" dirty="0">
                <a:latin typeface="Verdana" panose="020B0604030504040204" pitchFamily="34" charset="0"/>
                <a:ea typeface="Verdana" panose="020B0604030504040204" pitchFamily="34" charset="0"/>
              </a:rPr>
              <a:t>Women: almost 3 </a:t>
            </a:r>
            <a:r>
              <a:rPr lang="en-GB" sz="2000" dirty="0" smtClean="0">
                <a:latin typeface="Verdana" panose="020B0604030504040204" pitchFamily="34" charset="0"/>
                <a:ea typeface="Verdana" panose="020B0604030504040204" pitchFamily="34" charset="0"/>
              </a:rPr>
              <a:t>pints or </a:t>
            </a:r>
            <a:r>
              <a:rPr lang="en-GB" sz="2000" b="1" dirty="0">
                <a:latin typeface="Verdana" panose="020B0604030504040204" pitchFamily="34" charset="0"/>
                <a:ea typeface="Verdana" panose="020B0604030504040204" pitchFamily="34" charset="0"/>
              </a:rPr>
              <a:t>11 teacups </a:t>
            </a:r>
          </a:p>
        </p:txBody>
      </p:sp>
      <p:sp>
        <p:nvSpPr>
          <p:cNvPr id="8" name="Down Arrow 7"/>
          <p:cNvSpPr/>
          <p:nvPr/>
        </p:nvSpPr>
        <p:spPr>
          <a:xfrm>
            <a:off x="5706094" y="2191761"/>
            <a:ext cx="297141" cy="556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p:nvSpPr>
        <p:spPr>
          <a:xfrm>
            <a:off x="207683" y="5100590"/>
            <a:ext cx="8717188" cy="11079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2200" dirty="0">
                <a:solidFill>
                  <a:schemeClr val="tx1"/>
                </a:solidFill>
                <a:latin typeface="Verdana" panose="020B0604030504040204" pitchFamily="34" charset="0"/>
                <a:ea typeface="Verdana" panose="020B0604030504040204" pitchFamily="34" charset="0"/>
              </a:rPr>
              <a:t>All drinks are great at providing fluid, including coffee, tea, </a:t>
            </a:r>
            <a:r>
              <a:rPr lang="en-GB" sz="2200" dirty="0" err="1">
                <a:solidFill>
                  <a:schemeClr val="tx1"/>
                </a:solidFill>
                <a:latin typeface="Verdana" panose="020B0604030504040204" pitchFamily="34" charset="0"/>
                <a:ea typeface="Verdana" panose="020B0604030504040204" pitchFamily="34" charset="0"/>
              </a:rPr>
              <a:t>shandy</a:t>
            </a:r>
            <a:r>
              <a:rPr lang="en-GB" sz="2200" dirty="0">
                <a:solidFill>
                  <a:schemeClr val="tx1"/>
                </a:solidFill>
                <a:latin typeface="Verdana" panose="020B0604030504040204" pitchFamily="34" charset="0"/>
                <a:ea typeface="Verdana" panose="020B0604030504040204" pitchFamily="34" charset="0"/>
              </a:rPr>
              <a:t>, fruit juice, milk, squash, milky drinks, soups, Bovril, </a:t>
            </a:r>
            <a:r>
              <a:rPr lang="en-GB" sz="2200" dirty="0" err="1">
                <a:solidFill>
                  <a:schemeClr val="tx1"/>
                </a:solidFill>
                <a:latin typeface="Verdana" panose="020B0604030504040204" pitchFamily="34" charset="0"/>
                <a:ea typeface="Verdana" panose="020B0604030504040204" pitchFamily="34" charset="0"/>
              </a:rPr>
              <a:t>oxo</a:t>
            </a:r>
            <a:r>
              <a:rPr lang="en-GB" sz="2200" dirty="0">
                <a:solidFill>
                  <a:schemeClr val="tx1"/>
                </a:solidFill>
                <a:latin typeface="Verdana" panose="020B0604030504040204" pitchFamily="34" charset="0"/>
                <a:ea typeface="Verdana" panose="020B0604030504040204" pitchFamily="34" charset="0"/>
              </a:rPr>
              <a:t>, water, cola, lemonade, beer, milk shakes etc. </a:t>
            </a:r>
          </a:p>
        </p:txBody>
      </p:sp>
      <p:sp>
        <p:nvSpPr>
          <p:cNvPr id="3" name="Rectangle 2"/>
          <p:cNvSpPr/>
          <p:nvPr/>
        </p:nvSpPr>
        <p:spPr>
          <a:xfrm>
            <a:off x="1121140" y="4337580"/>
            <a:ext cx="6841938" cy="615553"/>
          </a:xfrm>
          <a:prstGeom prst="rect">
            <a:avLst/>
          </a:prstGeom>
        </p:spPr>
        <p:txBody>
          <a:bodyPr wrap="none">
            <a:spAutoFit/>
          </a:bodyPr>
          <a:lstStyle/>
          <a:p>
            <a:r>
              <a:rPr lang="en-US" altLang="en-US" sz="3400" b="1" dirty="0">
                <a:solidFill>
                  <a:srgbClr val="E1317C"/>
                </a:solidFill>
                <a:latin typeface="Verdana" panose="020B0604030504040204" pitchFamily="34" charset="0"/>
                <a:ea typeface="Verdana" panose="020B0604030504040204" pitchFamily="34" charset="0"/>
              </a:rPr>
              <a:t>Fluid – what drinks count? </a:t>
            </a:r>
            <a:endParaRPr lang="en-GB" sz="3400" dirty="0">
              <a:solidFill>
                <a:srgbClr val="E1317C"/>
              </a:solidFill>
              <a:latin typeface="Verdana" panose="020B0604030504040204" pitchFamily="34" charset="0"/>
              <a:ea typeface="Verdana" panose="020B0604030504040204" pitchFamily="34" charset="0"/>
            </a:endParaRPr>
          </a:p>
        </p:txBody>
      </p:sp>
      <p:sp>
        <p:nvSpPr>
          <p:cNvPr id="10" name="Rectangle 9"/>
          <p:cNvSpPr/>
          <p:nvPr/>
        </p:nvSpPr>
        <p:spPr>
          <a:xfrm>
            <a:off x="3473730" y="6431354"/>
            <a:ext cx="5670270" cy="307777"/>
          </a:xfrm>
          <a:prstGeom prst="rect">
            <a:avLst/>
          </a:prstGeom>
        </p:spPr>
        <p:txBody>
          <a:bodyPr wrap="none">
            <a:spAutoFit/>
          </a:bodyPr>
          <a:lstStyle/>
          <a:p>
            <a:r>
              <a:rPr lang="pt-BR" sz="1400" dirty="0"/>
              <a:t>Volkert D </a:t>
            </a:r>
            <a:r>
              <a:rPr lang="pt-BR" sz="1400" i="1" dirty="0"/>
              <a:t>et al, </a:t>
            </a:r>
            <a:r>
              <a:rPr lang="pt-BR" sz="1400" dirty="0"/>
              <a:t>Clin Nutr 2019;38(1):10-47. doi: 10.1016/j.clnu.2018.05.024</a:t>
            </a:r>
          </a:p>
        </p:txBody>
      </p:sp>
      <p:pic>
        <p:nvPicPr>
          <p:cNvPr id="14" name="Picture 13" descr="A cup of coffee and a vase of flowers on a table&#10;&#10;Description generated with very high confidence">
            <a:extLst>
              <a:ext uri="{FF2B5EF4-FFF2-40B4-BE49-F238E27FC236}">
                <a16:creationId xmlns:a16="http://schemas.microsoft.com/office/drawing/2014/main" id="{AA460655-7693-4ECB-8128-234B25D99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88" y="1113787"/>
            <a:ext cx="3196256" cy="2397193"/>
          </a:xfrm>
          <a:prstGeom prst="rect">
            <a:avLst/>
          </a:prstGeom>
          <a:ln>
            <a:solidFill>
              <a:schemeClr val="tx1"/>
            </a:solidFill>
          </a:ln>
        </p:spPr>
      </p:pic>
    </p:spTree>
    <p:extLst>
      <p:ext uri="{BB962C8B-B14F-4D97-AF65-F5344CB8AC3E}">
        <p14:creationId xmlns:p14="http://schemas.microsoft.com/office/powerpoint/2010/main" val="269195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9710"/>
            <a:ext cx="9013371" cy="600164"/>
          </a:xfrm>
          <a:prstGeom prst="rect">
            <a:avLst/>
          </a:prstGeom>
          <a:noFill/>
        </p:spPr>
        <p:txBody>
          <a:bodyPr wrap="square" rtlCol="0">
            <a:spAutoFit/>
          </a:bodyPr>
          <a:lstStyle/>
          <a:p>
            <a:r>
              <a:rPr lang="en-GB" sz="3300" b="1" dirty="0">
                <a:solidFill>
                  <a:srgbClr val="E1317C"/>
                </a:solidFill>
                <a:latin typeface="Verdana" panose="020B0604030504040204" pitchFamily="34" charset="0"/>
                <a:ea typeface="Verdana" panose="020B0604030504040204" pitchFamily="34" charset="0"/>
              </a:rPr>
              <a:t>Dehydration prevention – summary</a:t>
            </a:r>
          </a:p>
        </p:txBody>
      </p:sp>
      <p:sp>
        <p:nvSpPr>
          <p:cNvPr id="12" name="TextBox 11"/>
          <p:cNvSpPr txBox="1"/>
          <p:nvPr/>
        </p:nvSpPr>
        <p:spPr>
          <a:xfrm>
            <a:off x="0" y="1278864"/>
            <a:ext cx="9013371" cy="5324535"/>
          </a:xfrm>
          <a:prstGeom prst="rect">
            <a:avLst/>
          </a:prstGeom>
          <a:noFill/>
        </p:spPr>
        <p:txBody>
          <a:bodyPr wrap="square" rtlCol="0">
            <a:spAutoFit/>
          </a:bodyPr>
          <a:lstStyle/>
          <a:p>
            <a:pPr marL="457200" indent="-457200">
              <a:buFont typeface="Wingdings" panose="05000000000000000000" pitchFamily="2" charset="2"/>
              <a:buChar char="v"/>
            </a:pPr>
            <a:r>
              <a:rPr lang="en-GB" sz="2300" dirty="0">
                <a:solidFill>
                  <a:srgbClr val="FF0000"/>
                </a:solidFill>
                <a:latin typeface="Verdana" panose="020B0604030504040204" pitchFamily="34" charset="0"/>
                <a:ea typeface="Verdana" panose="020B0604030504040204" pitchFamily="34" charset="0"/>
              </a:rPr>
              <a:t>1 in every 5 </a:t>
            </a:r>
            <a:r>
              <a:rPr lang="en-GB" sz="2300" dirty="0">
                <a:latin typeface="Verdana" panose="020B0604030504040204" pitchFamily="34" charset="0"/>
                <a:ea typeface="Verdana" panose="020B0604030504040204" pitchFamily="34" charset="0"/>
              </a:rPr>
              <a:t>older people in care homes are dehydrated</a:t>
            </a:r>
          </a:p>
          <a:p>
            <a:pPr marL="457200" indent="-457200">
              <a:buFont typeface="Wingdings" panose="05000000000000000000" pitchFamily="2" charset="2"/>
              <a:buChar char="v"/>
            </a:pPr>
            <a:r>
              <a:rPr lang="en-GB" sz="2300" dirty="0">
                <a:latin typeface="Verdana" panose="020B0604030504040204" pitchFamily="34" charset="0"/>
                <a:ea typeface="Verdana" panose="020B0604030504040204" pitchFamily="34" charset="0"/>
              </a:rPr>
              <a:t>Older people with </a:t>
            </a:r>
            <a:r>
              <a:rPr lang="en-GB" sz="2300" dirty="0">
                <a:solidFill>
                  <a:srgbClr val="7030A0"/>
                </a:solidFill>
                <a:latin typeface="Verdana" panose="020B0604030504040204" pitchFamily="34" charset="0"/>
                <a:ea typeface="Verdana" panose="020B0604030504040204" pitchFamily="34" charset="0"/>
              </a:rPr>
              <a:t>diabetes or poor cognition </a:t>
            </a:r>
            <a:r>
              <a:rPr lang="en-GB" sz="2300" dirty="0">
                <a:latin typeface="Verdana" panose="020B0604030504040204" pitchFamily="34" charset="0"/>
                <a:ea typeface="Verdana" panose="020B0604030504040204" pitchFamily="34" charset="0"/>
              </a:rPr>
              <a:t>are </a:t>
            </a:r>
            <a:r>
              <a:rPr lang="en-GB" sz="2300" u="sng" dirty="0">
                <a:latin typeface="Verdana" panose="020B0604030504040204" pitchFamily="34" charset="0"/>
                <a:ea typeface="Verdana" panose="020B0604030504040204" pitchFamily="34" charset="0"/>
              </a:rPr>
              <a:t>most </a:t>
            </a:r>
            <a:r>
              <a:rPr lang="en-GB" sz="2300" dirty="0">
                <a:latin typeface="Verdana" panose="020B0604030504040204" pitchFamily="34" charset="0"/>
                <a:ea typeface="Verdana" panose="020B0604030504040204" pitchFamily="34" charset="0"/>
              </a:rPr>
              <a:t>at risk – but </a:t>
            </a:r>
            <a:r>
              <a:rPr lang="en-GB" sz="2300" u="sng" dirty="0">
                <a:latin typeface="Verdana" panose="020B0604030504040204" pitchFamily="34" charset="0"/>
                <a:ea typeface="Verdana" panose="020B0604030504040204" pitchFamily="34" charset="0"/>
              </a:rPr>
              <a:t>all</a:t>
            </a:r>
            <a:r>
              <a:rPr lang="en-GB" sz="2300" dirty="0">
                <a:latin typeface="Verdana" panose="020B0604030504040204" pitchFamily="34" charset="0"/>
                <a:ea typeface="Verdana" panose="020B0604030504040204" pitchFamily="34" charset="0"/>
              </a:rPr>
              <a:t> older people are at risk</a:t>
            </a:r>
          </a:p>
          <a:p>
            <a:pPr marL="457200" indent="-457200">
              <a:buFont typeface="Wingdings" panose="05000000000000000000" pitchFamily="2" charset="2"/>
              <a:buChar char="v"/>
            </a:pPr>
            <a:r>
              <a:rPr lang="en-GB" sz="2300" dirty="0">
                <a:latin typeface="Verdana" panose="020B0604030504040204" pitchFamily="34" charset="0"/>
                <a:ea typeface="Verdana" panose="020B0604030504040204" pitchFamily="34" charset="0"/>
              </a:rPr>
              <a:t>Older people usually </a:t>
            </a:r>
            <a:r>
              <a:rPr lang="en-GB" sz="2300" dirty="0">
                <a:solidFill>
                  <a:srgbClr val="00B050"/>
                </a:solidFill>
                <a:latin typeface="Verdana" panose="020B0604030504040204" pitchFamily="34" charset="0"/>
                <a:ea typeface="Verdana" panose="020B0604030504040204" pitchFamily="34" charset="0"/>
              </a:rPr>
              <a:t>don’t feel thirsty </a:t>
            </a:r>
            <a:r>
              <a:rPr lang="en-GB" sz="2300" dirty="0">
                <a:latin typeface="Verdana" panose="020B0604030504040204" pitchFamily="34" charset="0"/>
                <a:ea typeface="Verdana" panose="020B0604030504040204" pitchFamily="34" charset="0"/>
              </a:rPr>
              <a:t>when dehydrated – so don’t know they need to drink more</a:t>
            </a:r>
          </a:p>
          <a:p>
            <a:pPr marL="457200" indent="-457200">
              <a:buFont typeface="Wingdings" panose="05000000000000000000" pitchFamily="2" charset="2"/>
              <a:buChar char="v"/>
            </a:pPr>
            <a:r>
              <a:rPr lang="en-GB" sz="2300" dirty="0">
                <a:solidFill>
                  <a:srgbClr val="FF0000"/>
                </a:solidFill>
                <a:latin typeface="Verdana" panose="020B0604030504040204" pitchFamily="34" charset="0"/>
                <a:ea typeface="Verdana" panose="020B0604030504040204" pitchFamily="34" charset="0"/>
              </a:rPr>
              <a:t>All drinks </a:t>
            </a:r>
            <a:r>
              <a:rPr lang="en-GB" sz="2300" dirty="0">
                <a:latin typeface="Verdana" panose="020B0604030504040204" pitchFamily="34" charset="0"/>
                <a:ea typeface="Verdana" panose="020B0604030504040204" pitchFamily="34" charset="0"/>
              </a:rPr>
              <a:t>(except strong alcohol) help to keep us hydrated – we don’t have to drink water</a:t>
            </a:r>
          </a:p>
          <a:p>
            <a:pPr marL="457200" indent="-457200">
              <a:buFont typeface="Wingdings" panose="05000000000000000000" pitchFamily="2" charset="2"/>
              <a:buChar char="v"/>
            </a:pPr>
            <a:r>
              <a:rPr lang="en-GB" sz="2300" dirty="0">
                <a:latin typeface="Verdana" panose="020B0604030504040204" pitchFamily="34" charset="0"/>
                <a:ea typeface="Verdana" panose="020B0604030504040204" pitchFamily="34" charset="0"/>
              </a:rPr>
              <a:t>Men need to drink at least 2L (3 ½ pints) each day</a:t>
            </a:r>
          </a:p>
          <a:p>
            <a:pPr marL="457200" indent="-457200">
              <a:buFont typeface="Wingdings" panose="05000000000000000000" pitchFamily="2" charset="2"/>
              <a:buChar char="v"/>
            </a:pPr>
            <a:r>
              <a:rPr lang="en-GB" sz="2300" dirty="0">
                <a:latin typeface="Verdana" panose="020B0604030504040204" pitchFamily="34" charset="0"/>
                <a:ea typeface="Verdana" panose="020B0604030504040204" pitchFamily="34" charset="0"/>
              </a:rPr>
              <a:t>Women need to drink </a:t>
            </a:r>
            <a:r>
              <a:rPr lang="en-GB" sz="2300" dirty="0">
                <a:solidFill>
                  <a:srgbClr val="00B050"/>
                </a:solidFill>
                <a:latin typeface="Verdana" panose="020B0604030504040204" pitchFamily="34" charset="0"/>
                <a:ea typeface="Verdana" panose="020B0604030504040204" pitchFamily="34" charset="0"/>
              </a:rPr>
              <a:t>at least 1.6L (almost 3 pints) </a:t>
            </a:r>
            <a:r>
              <a:rPr lang="en-GB" sz="2300" dirty="0">
                <a:latin typeface="Verdana" panose="020B0604030504040204" pitchFamily="34" charset="0"/>
                <a:ea typeface="Verdana" panose="020B0604030504040204" pitchFamily="34" charset="0"/>
              </a:rPr>
              <a:t>daily</a:t>
            </a:r>
          </a:p>
          <a:p>
            <a:pPr marL="457200" indent="-457200">
              <a:buFont typeface="Wingdings" panose="05000000000000000000" pitchFamily="2" charset="2"/>
              <a:buChar char="v"/>
            </a:pPr>
            <a:r>
              <a:rPr lang="en-GB" sz="2300" dirty="0">
                <a:latin typeface="Verdana" panose="020B0604030504040204" pitchFamily="34" charset="0"/>
                <a:ea typeface="Verdana" panose="020B0604030504040204" pitchFamily="34" charset="0"/>
              </a:rPr>
              <a:t>Activity times are great times to help older people drink.</a:t>
            </a:r>
          </a:p>
          <a:p>
            <a:pPr marL="457200" indent="-457200">
              <a:buFont typeface="Wingdings" panose="05000000000000000000" pitchFamily="2" charset="2"/>
              <a:buChar char="v"/>
            </a:pPr>
            <a:r>
              <a:rPr lang="en-GB" sz="2300" dirty="0">
                <a:latin typeface="Verdana" panose="020B0604030504040204" pitchFamily="34" charset="0"/>
                <a:ea typeface="Verdana" panose="020B0604030504040204" pitchFamily="34" charset="0"/>
              </a:rPr>
              <a:t>The</a:t>
            </a:r>
            <a:r>
              <a:rPr lang="en-GB" sz="2300" dirty="0">
                <a:solidFill>
                  <a:srgbClr val="002060"/>
                </a:solidFill>
                <a:latin typeface="Verdana" panose="020B0604030504040204" pitchFamily="34" charset="0"/>
                <a:ea typeface="Verdana" panose="020B0604030504040204" pitchFamily="34" charset="0"/>
              </a:rPr>
              <a:t> </a:t>
            </a:r>
            <a:r>
              <a:rPr lang="en-GB" sz="2300" dirty="0">
                <a:solidFill>
                  <a:srgbClr val="7030A0"/>
                </a:solidFill>
                <a:latin typeface="Verdana" panose="020B0604030504040204" pitchFamily="34" charset="0"/>
                <a:ea typeface="Verdana" panose="020B0604030504040204" pitchFamily="34" charset="0"/>
              </a:rPr>
              <a:t>more drinks residents are offered </a:t>
            </a:r>
            <a:r>
              <a:rPr lang="en-GB" sz="2300" dirty="0">
                <a:latin typeface="Verdana" panose="020B0604030504040204" pitchFamily="34" charset="0"/>
                <a:ea typeface="Verdana" panose="020B0604030504040204" pitchFamily="34" charset="0"/>
              </a:rPr>
              <a:t>the more they drink</a:t>
            </a:r>
          </a:p>
          <a:p>
            <a:pPr marL="457200" indent="-457200">
              <a:buFont typeface="Wingdings" panose="05000000000000000000" pitchFamily="2" charset="2"/>
              <a:buChar char="v"/>
            </a:pPr>
            <a:r>
              <a:rPr lang="en-GB" sz="2300" dirty="0">
                <a:latin typeface="Verdana" panose="020B0604030504040204" pitchFamily="34" charset="0"/>
                <a:ea typeface="Verdana" panose="020B0604030504040204" pitchFamily="34" charset="0"/>
              </a:rPr>
              <a:t>Offer drinks first thing in the morning – before breakfast</a:t>
            </a:r>
          </a:p>
          <a:p>
            <a:pPr marL="457200" indent="-457200">
              <a:buFont typeface="Wingdings" panose="05000000000000000000" pitchFamily="2" charset="2"/>
              <a:buChar char="v"/>
            </a:pPr>
            <a:r>
              <a:rPr lang="en-GB" sz="2300" dirty="0">
                <a:latin typeface="Verdana" panose="020B0604030504040204" pitchFamily="34" charset="0"/>
                <a:ea typeface="Verdana" panose="020B0604030504040204" pitchFamily="34" charset="0"/>
              </a:rPr>
              <a:t>Offer plenty to drink with medications</a:t>
            </a:r>
          </a:p>
          <a:p>
            <a:pPr marL="457200" indent="-457200">
              <a:buFont typeface="Wingdings" panose="05000000000000000000" pitchFamily="2" charset="2"/>
              <a:buChar char="v"/>
            </a:pPr>
            <a:endParaRPr lang="en-GB" dirty="0"/>
          </a:p>
        </p:txBody>
      </p:sp>
    </p:spTree>
    <p:extLst>
      <p:ext uri="{BB962C8B-B14F-4D97-AF65-F5344CB8AC3E}">
        <p14:creationId xmlns:p14="http://schemas.microsoft.com/office/powerpoint/2010/main" val="372891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917" y="3336683"/>
            <a:ext cx="8491962" cy="2507289"/>
          </a:xfrm>
          <a:prstGeom prst="rect">
            <a:avLst/>
          </a:prstGeom>
        </p:spPr>
        <p:txBody>
          <a:bodyPr wrap="square">
            <a:spAutoFit/>
          </a:bodyPr>
          <a:lstStyle/>
          <a:p>
            <a:pPr algn="ctr">
              <a:lnSpc>
                <a:spcPct val="107000"/>
              </a:lnSpc>
              <a:spcAft>
                <a:spcPts val="0"/>
              </a:spcAft>
            </a:pPr>
            <a:r>
              <a:rPr lang="en-GB" i="1" dirty="0">
                <a:latin typeface="Verdana" panose="020B0604030504040204" pitchFamily="34" charset="0"/>
                <a:ea typeface="Verdana" panose="020B0604030504040204" pitchFamily="34" charset="0"/>
                <a:cs typeface="Times New Roman" panose="02020603050405020304" pitchFamily="18" charset="0"/>
              </a:rPr>
              <a:t>1-hour Hydration Training was developed by Lee Hooper, Diane Bunn and Oluseyi Florence Jimoh at the University of East Anglia, with funding from the National Institute for Health Research, The Dunhill Medical Trust and UEA Impact Funding. Training pack available </a:t>
            </a:r>
            <a:r>
              <a:rPr lang="en-GB" i="1" dirty="0" smtClean="0">
                <a:latin typeface="Verdana" panose="020B0604030504040204" pitchFamily="34" charset="0"/>
                <a:ea typeface="Verdana" panose="020B0604030504040204" pitchFamily="34" charset="0"/>
                <a:cs typeface="Times New Roman" panose="02020603050405020304" pitchFamily="18" charset="0"/>
              </a:rPr>
              <a:t>from:</a:t>
            </a:r>
          </a:p>
          <a:p>
            <a:pPr algn="ctr">
              <a:lnSpc>
                <a:spcPct val="107000"/>
              </a:lnSpc>
              <a:spcAft>
                <a:spcPts val="0"/>
              </a:spcAft>
            </a:pPr>
            <a:r>
              <a:rPr lang="en-GB" dirty="0">
                <a:latin typeface="Verdana" panose="020B0604030504040204" pitchFamily="34" charset="0"/>
                <a:ea typeface="Verdana" panose="020B0604030504040204" pitchFamily="34" charset="0"/>
                <a:hlinkClick r:id="rId3"/>
              </a:rPr>
              <a:t>https://</a:t>
            </a:r>
            <a:r>
              <a:rPr lang="en-GB" dirty="0" smtClean="0">
                <a:latin typeface="Verdana" panose="020B0604030504040204" pitchFamily="34" charset="0"/>
                <a:ea typeface="Verdana" panose="020B0604030504040204" pitchFamily="34" charset="0"/>
                <a:hlinkClick r:id="rId3"/>
              </a:rPr>
              <a:t>www.uea.ac.uk/groups-and-centres/uea-hydrate-group</a:t>
            </a:r>
            <a:r>
              <a:rPr lang="en-GB" dirty="0" smtClean="0">
                <a:latin typeface="Verdana" panose="020B0604030504040204" pitchFamily="34" charset="0"/>
                <a:ea typeface="Verdana" panose="020B0604030504040204" pitchFamily="34" charset="0"/>
              </a:rPr>
              <a:t> </a:t>
            </a:r>
          </a:p>
          <a:p>
            <a:pPr algn="ctr">
              <a:lnSpc>
                <a:spcPct val="107000"/>
              </a:lnSpc>
              <a:spcAft>
                <a:spcPts val="0"/>
              </a:spcAft>
            </a:pPr>
            <a:r>
              <a:rPr lang="en-GB" i="1" dirty="0" smtClean="0">
                <a:latin typeface="Verdana" panose="020B0604030504040204" pitchFamily="34" charset="0"/>
                <a:ea typeface="Verdana" panose="020B0604030504040204" pitchFamily="34" charset="0"/>
                <a:cs typeface="Times New Roman" panose="02020603050405020304" pitchFamily="18" charset="0"/>
              </a:rPr>
              <a:t>For </a:t>
            </a:r>
            <a:r>
              <a:rPr lang="en-GB" i="1" dirty="0">
                <a:latin typeface="Verdana" panose="020B0604030504040204" pitchFamily="34" charset="0"/>
                <a:ea typeface="Verdana" panose="020B0604030504040204" pitchFamily="34" charset="0"/>
                <a:cs typeface="Times New Roman" panose="02020603050405020304" pitchFamily="18" charset="0"/>
              </a:rPr>
              <a:t>further details contact Lee Hooper, Norwich Medical School, UEA, Norwich NR4 7TJ, 01603 591268, </a:t>
            </a:r>
            <a:r>
              <a:rPr lang="en-GB" i="1" u="sng" dirty="0" smtClean="0">
                <a:latin typeface="Verdana" panose="020B0604030504040204" pitchFamily="34" charset="0"/>
                <a:ea typeface="Verdana" panose="020B060403050404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l.hooper@uea.ac.uk</a:t>
            </a:r>
            <a:r>
              <a:rPr lang="en-GB" i="1" dirty="0" smtClean="0">
                <a:latin typeface="Verdana" panose="020B0604030504040204" pitchFamily="34" charset="0"/>
                <a:ea typeface="Verdana" panose="020B0604030504040204" pitchFamily="34" charset="0"/>
                <a:cs typeface="Times New Roman" panose="02020603050405020304" pitchFamily="18" charset="0"/>
              </a:rPr>
              <a:t>.</a:t>
            </a:r>
            <a:endParaRPr lang="en-GB" sz="1600" i="1" dirty="0">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07000"/>
              </a:lnSpc>
              <a:spcBef>
                <a:spcPts val="600"/>
              </a:spcBef>
              <a:spcAft>
                <a:spcPts val="0"/>
              </a:spcAft>
            </a:pPr>
            <a:r>
              <a:rPr lang="en-GB" sz="1600" i="1" dirty="0" smtClean="0">
                <a:latin typeface="Verdana" panose="020B0604030504040204" pitchFamily="34" charset="0"/>
                <a:ea typeface="Verdana" panose="020B0604030504040204" pitchFamily="34" charset="0"/>
                <a:cs typeface="Times New Roman" panose="02020603050405020304" pitchFamily="18" charset="0"/>
              </a:rPr>
              <a:t>September 2019</a:t>
            </a:r>
            <a:endParaRPr lang="en-GB" sz="16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3" name="Rectangle 2"/>
          <p:cNvSpPr/>
          <p:nvPr/>
        </p:nvSpPr>
        <p:spPr>
          <a:xfrm>
            <a:off x="661012" y="1461544"/>
            <a:ext cx="7777908" cy="1779333"/>
          </a:xfrm>
          <a:prstGeom prst="rect">
            <a:avLst/>
          </a:prstGeom>
        </p:spPr>
        <p:txBody>
          <a:bodyPr wrap="square">
            <a:spAutoFit/>
          </a:bodyPr>
          <a:lstStyle/>
          <a:p>
            <a:pPr algn="ctr">
              <a:lnSpc>
                <a:spcPct val="107000"/>
              </a:lnSpc>
              <a:spcAft>
                <a:spcPts val="800"/>
              </a:spcAft>
            </a:pPr>
            <a:r>
              <a:rPr lang="en-GB" b="1" dirty="0">
                <a:solidFill>
                  <a:srgbClr val="E1317C"/>
                </a:solidFill>
                <a:latin typeface="Verdana" panose="020B0604030504040204" pitchFamily="34" charset="0"/>
                <a:ea typeface="Verdana" panose="020B0604030504040204" pitchFamily="34" charset="0"/>
              </a:rPr>
              <a:t>1-hour Hydration Training for all care home staff</a:t>
            </a:r>
            <a:r>
              <a:rPr lang="en-GB" dirty="0">
                <a:solidFill>
                  <a:srgbClr val="E1317C"/>
                </a:solidFill>
                <a:latin typeface="Verdana" panose="020B0604030504040204" pitchFamily="34" charset="0"/>
                <a:ea typeface="Verdana" panose="020B0604030504040204" pitchFamily="34" charset="0"/>
              </a:rPr>
              <a:t> </a:t>
            </a:r>
          </a:p>
          <a:p>
            <a:pPr algn="ctr">
              <a:lnSpc>
                <a:spcPct val="107000"/>
              </a:lnSpc>
              <a:spcAft>
                <a:spcPts val="800"/>
              </a:spcAft>
            </a:pPr>
            <a:r>
              <a:rPr lang="en-GB" dirty="0">
                <a:latin typeface="Verdana" panose="020B0604030504040204" pitchFamily="34" charset="0"/>
                <a:ea typeface="Verdana" panose="020B0604030504040204" pitchFamily="34" charset="0"/>
                <a:cs typeface="Times New Roman" panose="02020603050405020304" pitchFamily="18" charset="0"/>
              </a:rPr>
              <a:t>A training kit for use in care homes to equip care home staff with basic knowledge, skills and attitudes needed to support older adults living in care homes to drink well.</a:t>
            </a:r>
          </a:p>
          <a:p>
            <a:pPr algn="ctr">
              <a:lnSpc>
                <a:spcPct val="107000"/>
              </a:lnSpc>
              <a:spcAft>
                <a:spcPts val="800"/>
              </a:spcAft>
            </a:pPr>
            <a:r>
              <a:rPr lang="en-GB" dirty="0">
                <a:latin typeface="Verdana" panose="020B0604030504040204" pitchFamily="34" charset="0"/>
                <a:ea typeface="Verdana" panose="020B0604030504040204" pitchFamily="34" charset="0"/>
                <a:cs typeface="Times New Roman" panose="02020603050405020304" pitchFamily="18" charset="0"/>
              </a:rPr>
              <a:t>Funded by the UEA Impact Fund</a:t>
            </a:r>
          </a:p>
        </p:txBody>
      </p:sp>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7160465" y="290775"/>
            <a:ext cx="1680414" cy="1074963"/>
          </a:xfrm>
          <a:prstGeom prst="rect">
            <a:avLst/>
          </a:prstGeom>
        </p:spPr>
      </p:pic>
      <p:pic>
        <p:nvPicPr>
          <p:cNvPr id="8" name="Picture 5" descr="Image result for creative comm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8" y="5906884"/>
            <a:ext cx="2160764" cy="756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05480" y="5906884"/>
            <a:ext cx="6435399" cy="861774"/>
          </a:xfrm>
          <a:prstGeom prst="rect">
            <a:avLst/>
          </a:prstGeom>
        </p:spPr>
        <p:txBody>
          <a:bodyPr wrap="square">
            <a:spAutoFit/>
          </a:bodyPr>
          <a:lstStyle/>
          <a:p>
            <a:pPr>
              <a:spcAft>
                <a:spcPts val="0"/>
              </a:spcAft>
            </a:pPr>
            <a:r>
              <a:rPr lang="en-GB" sz="1600" dirty="0">
                <a:solidFill>
                  <a:srgbClr val="1F497D"/>
                </a:solidFill>
                <a:latin typeface="Calibri" panose="020F0502020204030204" pitchFamily="34" charset="0"/>
                <a:ea typeface="Calibri" panose="020F0502020204030204" pitchFamily="34" charset="0"/>
              </a:rPr>
              <a:t>This work is li</a:t>
            </a:r>
            <a:r>
              <a:rPr lang="en-GB" sz="1600" dirty="0">
                <a:solidFill>
                  <a:srgbClr val="1F497D"/>
                </a:solidFill>
                <a:latin typeface="Arial" panose="020B0604020202020204" pitchFamily="34" charset="0"/>
                <a:ea typeface="Calibri" panose="020F0502020204030204" pitchFamily="34" charset="0"/>
              </a:rPr>
              <a:t>censed under a</a:t>
            </a:r>
            <a:r>
              <a:rPr lang="en-GB" sz="1600" dirty="0">
                <a:latin typeface="Arial" panose="020B0604020202020204" pitchFamily="34" charset="0"/>
                <a:ea typeface="Calibri" panose="020F0502020204030204" pitchFamily="34" charset="0"/>
              </a:rPr>
              <a:t> </a:t>
            </a:r>
            <a:r>
              <a:rPr lang="en-US" sz="1600" u="sng" dirty="0">
                <a:solidFill>
                  <a:srgbClr val="0563C1"/>
                </a:solidFill>
                <a:latin typeface="Arial" panose="020B0604020202020204" pitchFamily="34" charset="0"/>
                <a:ea typeface="Calibri" panose="020F0502020204030204" pitchFamily="34" charset="0"/>
                <a:hlinkClick r:id="rId7"/>
              </a:rPr>
              <a:t>Creative Commons Attribution-</a:t>
            </a:r>
            <a:r>
              <a:rPr lang="en-US" sz="1600" u="sng" dirty="0" err="1">
                <a:solidFill>
                  <a:srgbClr val="0563C1"/>
                </a:solidFill>
                <a:latin typeface="Arial" panose="020B0604020202020204" pitchFamily="34" charset="0"/>
                <a:ea typeface="Calibri" panose="020F0502020204030204" pitchFamily="34" charset="0"/>
                <a:hlinkClick r:id="rId7"/>
              </a:rPr>
              <a:t>NonCommercial</a:t>
            </a:r>
            <a:r>
              <a:rPr lang="en-US" sz="1600" u="sng" dirty="0">
                <a:solidFill>
                  <a:srgbClr val="0563C1"/>
                </a:solidFill>
                <a:latin typeface="Arial" panose="020B0604020202020204" pitchFamily="34" charset="0"/>
                <a:ea typeface="Calibri" panose="020F0502020204030204" pitchFamily="34" charset="0"/>
                <a:hlinkClick r:id="rId7"/>
              </a:rPr>
              <a:t>-</a:t>
            </a:r>
            <a:r>
              <a:rPr lang="en-US" sz="1600" u="sng" dirty="0" err="1">
                <a:solidFill>
                  <a:srgbClr val="0563C1"/>
                </a:solidFill>
                <a:latin typeface="Arial" panose="020B0604020202020204" pitchFamily="34" charset="0"/>
                <a:ea typeface="Calibri" panose="020F0502020204030204" pitchFamily="34" charset="0"/>
                <a:hlinkClick r:id="rId7"/>
              </a:rPr>
              <a:t>NoDerivatives</a:t>
            </a:r>
            <a:r>
              <a:rPr lang="en-US" sz="1600" u="sng" dirty="0">
                <a:solidFill>
                  <a:srgbClr val="0563C1"/>
                </a:solidFill>
                <a:latin typeface="Arial" panose="020B0604020202020204" pitchFamily="34" charset="0"/>
                <a:ea typeface="Calibri" panose="020F0502020204030204" pitchFamily="34" charset="0"/>
                <a:hlinkClick r:id="rId7"/>
              </a:rPr>
              <a:t> 4.0 International License</a:t>
            </a:r>
            <a:r>
              <a:rPr lang="en-US" sz="1600" dirty="0">
                <a:latin typeface="Arial" panose="020B0604020202020204" pitchFamily="34" charset="0"/>
                <a:ea typeface="Calibri" panose="020F0502020204030204" pitchFamily="34" charset="0"/>
              </a:rPr>
              <a:t>.</a:t>
            </a:r>
            <a:endParaRPr lang="en-GB" sz="1600" dirty="0">
              <a:latin typeface="Calibri" panose="020F0502020204030204" pitchFamily="34" charset="0"/>
              <a:ea typeface="Calibri" panose="020F0502020204030204" pitchFamily="34" charset="0"/>
            </a:endParaRPr>
          </a:p>
          <a:p>
            <a:r>
              <a:rPr lang="en-GB" sz="1600" dirty="0">
                <a:solidFill>
                  <a:srgbClr val="1F497D"/>
                </a:solidFill>
                <a:latin typeface="Calibri" panose="020F0502020204030204" pitchFamily="34" charset="0"/>
                <a:ea typeface="Calibri" panose="020F0502020204030204" pitchFamily="34" charset="0"/>
              </a:rPr>
              <a:t>© 2017-2019, University of East Anglia.</a:t>
            </a:r>
            <a:endParaRPr lang="en-GB" sz="1600" dirty="0"/>
          </a:p>
        </p:txBody>
      </p:sp>
      <p:cxnSp>
        <p:nvCxnSpPr>
          <p:cNvPr id="10" name="Straight Connector 9"/>
          <p:cNvCxnSpPr/>
          <p:nvPr/>
        </p:nvCxnSpPr>
        <p:spPr>
          <a:xfrm>
            <a:off x="155578" y="5811078"/>
            <a:ext cx="86853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6923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566</TotalTime>
  <Words>1496</Words>
  <Application>Microsoft Office PowerPoint</Application>
  <PresentationFormat>On-screen Show (4:3)</PresentationFormat>
  <Paragraphs>130</Paragraphs>
  <Slides>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vt:lpstr>
      <vt:lpstr>Calibri</vt:lpstr>
      <vt:lpstr>Calibri Light</vt:lpstr>
      <vt:lpstr>Century Gothic</vt:lpstr>
      <vt:lpstr>Courier New</vt:lpstr>
      <vt:lpstr>Tahoma</vt:lpstr>
      <vt:lpstr>Times New Roman</vt:lpstr>
      <vt:lpstr>Verdana</vt:lpstr>
      <vt:lpstr>Wingdings</vt:lpstr>
      <vt:lpstr>Wingdings 3</vt:lpstr>
      <vt:lpstr>Office Theme</vt:lpstr>
      <vt:lpstr>Drinking &amp; Dehydration</vt:lpstr>
      <vt:lpstr>What is dehydration? </vt:lpstr>
      <vt:lpstr>PowerPoint Presentation</vt:lpstr>
      <vt:lpstr>DRIE study  Dehydration Recognition In our Elders</vt:lpstr>
      <vt:lpstr>DRIE study  Dehydration Recognition In our Elders</vt:lpstr>
      <vt:lpstr>Why dehydration?</vt:lpstr>
      <vt:lpstr>Fluid –how much? </vt:lpstr>
      <vt:lpstr>PowerPoint Presentation</vt:lpstr>
      <vt:lpstr>PowerPoint Presentation</vt:lpstr>
    </vt:vector>
  </TitlesOfParts>
  <Company>University of East Anglia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Oluseyi Jimoh (MED)</dc:creator>
  <cp:lastModifiedBy>Diane Bunn (HSC - Staff)</cp:lastModifiedBy>
  <cp:revision>95</cp:revision>
  <cp:lastPrinted>2016-06-08T08:27:20Z</cp:lastPrinted>
  <dcterms:created xsi:type="dcterms:W3CDTF">2016-05-18T12:38:47Z</dcterms:created>
  <dcterms:modified xsi:type="dcterms:W3CDTF">2020-09-17T07:49:23Z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1123169664</vt:i4>
  </property>
  <property fmtid="{D5CDD505-2E9C-101B-9397-08002B2CF9AE}" pid="3" name="_NewReviewCycle">
    <vt:lpwstr/>
  </property>
  <property fmtid="{D5CDD505-2E9C-101B-9397-08002B2CF9AE}" pid="4" name="_EmailSubject">
    <vt:lpwstr> DrinKit Form and documents - now disappeared!</vt:lpwstr>
  </property>
  <property fmtid="{D5CDD505-2E9C-101B-9397-08002B2CF9AE}" pid="5" name="_AuthorEmail">
    <vt:lpwstr>D.Bunn@uea.ac.uk</vt:lpwstr>
  </property>
  <property fmtid="{D5CDD505-2E9C-101B-9397-08002B2CF9AE}" pid="6" name="_AuthorEmailDisplayName">
    <vt:lpwstr>Diane Bunn (HSC - Staff)</vt:lpwstr>
  </property>
  <property fmtid="{D5CDD505-2E9C-101B-9397-08002B2CF9AE}" pid="7" name="_PreviousAdHocReviewCycleID">
    <vt:i4>1803160196</vt:i4>
  </property>
</Properties>
</file>