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29"/>
  </p:notesMasterIdLst>
  <p:sldIdLst>
    <p:sldId id="291" r:id="rId5"/>
    <p:sldId id="269" r:id="rId6"/>
    <p:sldId id="265" r:id="rId7"/>
    <p:sldId id="257" r:id="rId8"/>
    <p:sldId id="266" r:id="rId9"/>
    <p:sldId id="267" r:id="rId10"/>
    <p:sldId id="259" r:id="rId11"/>
    <p:sldId id="272" r:id="rId12"/>
    <p:sldId id="268" r:id="rId13"/>
    <p:sldId id="260" r:id="rId14"/>
    <p:sldId id="281" r:id="rId15"/>
    <p:sldId id="282" r:id="rId16"/>
    <p:sldId id="283" r:id="rId17"/>
    <p:sldId id="284" r:id="rId18"/>
    <p:sldId id="285" r:id="rId19"/>
    <p:sldId id="286" r:id="rId20"/>
    <p:sldId id="287" r:id="rId21"/>
    <p:sldId id="288" r:id="rId22"/>
    <p:sldId id="289" r:id="rId23"/>
    <p:sldId id="290" r:id="rId24"/>
    <p:sldId id="262" r:id="rId25"/>
    <p:sldId id="264" r:id="rId26"/>
    <p:sldId id="274" r:id="rId27"/>
    <p:sldId id="275" r:id="rId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E32DC63-9085-4140-A4DE-347F0185930E}" v="9" dt="2023-09-01T13:28:08.40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1" d="100"/>
          <a:sy n="91" d="100"/>
        </p:scale>
        <p:origin x="102" y="22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46C4198-9CD0-47EA-A168-E56FA58F3416}" type="doc">
      <dgm:prSet loTypeId="urn:microsoft.com/office/officeart/2005/8/layout/cycle1" loCatId="cycle" qsTypeId="urn:microsoft.com/office/officeart/2005/8/quickstyle/simple1" qsCatId="simple" csTypeId="urn:microsoft.com/office/officeart/2005/8/colors/colorful5" csCatId="colorful" phldr="1"/>
      <dgm:spPr/>
      <dgm:t>
        <a:bodyPr/>
        <a:lstStyle/>
        <a:p>
          <a:endParaRPr lang="en-GB"/>
        </a:p>
      </dgm:t>
    </dgm:pt>
    <dgm:pt modelId="{60893067-FCB4-40C8-A0E8-B743573CBC03}">
      <dgm:prSet phldrT="[Text]"/>
      <dgm:spPr/>
      <dgm:t>
        <a:bodyPr/>
        <a:lstStyle/>
        <a:p>
          <a:r>
            <a:rPr lang="en-GB" b="1"/>
            <a:t>Observation &amp; reflections</a:t>
          </a:r>
          <a:endParaRPr lang="en-GB"/>
        </a:p>
      </dgm:t>
    </dgm:pt>
    <dgm:pt modelId="{3540E9DD-6DB0-41AF-9758-274CE4CF5A10}" type="parTrans" cxnId="{8E5A29BB-E896-4DB6-B89A-5A801065A1DC}">
      <dgm:prSet/>
      <dgm:spPr/>
      <dgm:t>
        <a:bodyPr/>
        <a:lstStyle/>
        <a:p>
          <a:endParaRPr lang="en-GB"/>
        </a:p>
      </dgm:t>
    </dgm:pt>
    <dgm:pt modelId="{93C1A44F-BDF1-4AE7-8FD8-41FA4E891B64}" type="sibTrans" cxnId="{8E5A29BB-E896-4DB6-B89A-5A801065A1DC}">
      <dgm:prSet/>
      <dgm:spPr/>
      <dgm:t>
        <a:bodyPr/>
        <a:lstStyle/>
        <a:p>
          <a:endParaRPr lang="en-GB"/>
        </a:p>
      </dgm:t>
    </dgm:pt>
    <dgm:pt modelId="{966D5E61-773D-4111-A24F-26EE9638B9BC}">
      <dgm:prSet phldrT="[Text]"/>
      <dgm:spPr/>
      <dgm:t>
        <a:bodyPr/>
        <a:lstStyle/>
        <a:p>
          <a:r>
            <a:rPr lang="en-GB" b="1"/>
            <a:t>Formulation of abstract concepts and generalisations</a:t>
          </a:r>
          <a:endParaRPr lang="en-GB"/>
        </a:p>
      </dgm:t>
    </dgm:pt>
    <dgm:pt modelId="{AF5281B6-86B6-4983-9A60-44795C201B74}" type="parTrans" cxnId="{F5B4F979-D013-4E0C-A418-BF12ACD0BAC7}">
      <dgm:prSet/>
      <dgm:spPr/>
      <dgm:t>
        <a:bodyPr/>
        <a:lstStyle/>
        <a:p>
          <a:endParaRPr lang="en-GB"/>
        </a:p>
      </dgm:t>
    </dgm:pt>
    <dgm:pt modelId="{4D4B628A-5A87-4B1A-BD4C-7A2E934B3889}" type="sibTrans" cxnId="{F5B4F979-D013-4E0C-A418-BF12ACD0BAC7}">
      <dgm:prSet/>
      <dgm:spPr/>
      <dgm:t>
        <a:bodyPr/>
        <a:lstStyle/>
        <a:p>
          <a:endParaRPr lang="en-GB"/>
        </a:p>
      </dgm:t>
    </dgm:pt>
    <dgm:pt modelId="{5FF972DD-28DA-4C7A-AFBE-69470624C1BF}">
      <dgm:prSet phldrT="[Text]"/>
      <dgm:spPr/>
      <dgm:t>
        <a:bodyPr/>
        <a:lstStyle/>
        <a:p>
          <a:r>
            <a:rPr lang="en-GB" b="1"/>
            <a:t>Testing implications of concepts on new situations</a:t>
          </a:r>
          <a:endParaRPr lang="en-GB"/>
        </a:p>
      </dgm:t>
    </dgm:pt>
    <dgm:pt modelId="{428992F3-93A3-40D3-9BE2-97E629579EC7}" type="parTrans" cxnId="{DC68FB57-4D98-4F5B-94F9-39266E1251C4}">
      <dgm:prSet/>
      <dgm:spPr/>
      <dgm:t>
        <a:bodyPr/>
        <a:lstStyle/>
        <a:p>
          <a:endParaRPr lang="en-GB"/>
        </a:p>
      </dgm:t>
    </dgm:pt>
    <dgm:pt modelId="{9C9C65C7-84C1-4BB9-AA70-94ACFA092F9C}" type="sibTrans" cxnId="{DC68FB57-4D98-4F5B-94F9-39266E1251C4}">
      <dgm:prSet/>
      <dgm:spPr/>
      <dgm:t>
        <a:bodyPr/>
        <a:lstStyle/>
        <a:p>
          <a:endParaRPr lang="en-GB"/>
        </a:p>
      </dgm:t>
    </dgm:pt>
    <dgm:pt modelId="{9A5351F4-F3E3-4ECA-966A-33B01FC29EF8}">
      <dgm:prSet phldrT="[Text]"/>
      <dgm:spPr/>
      <dgm:t>
        <a:bodyPr/>
        <a:lstStyle/>
        <a:p>
          <a:r>
            <a:rPr lang="en-GB" b="1"/>
            <a:t>Concrete experience</a:t>
          </a:r>
          <a:endParaRPr lang="en-GB"/>
        </a:p>
      </dgm:t>
    </dgm:pt>
    <dgm:pt modelId="{CA77C60E-7163-453A-83D8-57216205DC2C}" type="parTrans" cxnId="{B237F653-0367-4B70-88E2-BAD81B408002}">
      <dgm:prSet/>
      <dgm:spPr/>
      <dgm:t>
        <a:bodyPr/>
        <a:lstStyle/>
        <a:p>
          <a:endParaRPr lang="en-GB"/>
        </a:p>
      </dgm:t>
    </dgm:pt>
    <dgm:pt modelId="{4576943C-4864-499A-ABA4-CFF01587920E}" type="sibTrans" cxnId="{B237F653-0367-4B70-88E2-BAD81B408002}">
      <dgm:prSet/>
      <dgm:spPr/>
      <dgm:t>
        <a:bodyPr/>
        <a:lstStyle/>
        <a:p>
          <a:endParaRPr lang="en-GB"/>
        </a:p>
      </dgm:t>
    </dgm:pt>
    <dgm:pt modelId="{D77E4A3E-62FB-4C01-B23E-92449BD717F7}" type="pres">
      <dgm:prSet presAssocID="{F46C4198-9CD0-47EA-A168-E56FA58F3416}" presName="cycle" presStyleCnt="0">
        <dgm:presLayoutVars>
          <dgm:dir/>
          <dgm:resizeHandles val="exact"/>
        </dgm:presLayoutVars>
      </dgm:prSet>
      <dgm:spPr/>
    </dgm:pt>
    <dgm:pt modelId="{A0DBEA4D-7D7D-45FD-92C7-F05C33E6313E}" type="pres">
      <dgm:prSet presAssocID="{60893067-FCB4-40C8-A0E8-B743573CBC03}" presName="dummy" presStyleCnt="0"/>
      <dgm:spPr/>
    </dgm:pt>
    <dgm:pt modelId="{70A8DB6A-3820-453B-AE84-ECACA884061B}" type="pres">
      <dgm:prSet presAssocID="{60893067-FCB4-40C8-A0E8-B743573CBC03}" presName="node" presStyleLbl="revTx" presStyleIdx="0" presStyleCnt="4">
        <dgm:presLayoutVars>
          <dgm:bulletEnabled val="1"/>
        </dgm:presLayoutVars>
      </dgm:prSet>
      <dgm:spPr/>
    </dgm:pt>
    <dgm:pt modelId="{E7A2BD5D-CC24-45A2-B98E-DB38C915FAB4}" type="pres">
      <dgm:prSet presAssocID="{93C1A44F-BDF1-4AE7-8FD8-41FA4E891B64}" presName="sibTrans" presStyleLbl="node1" presStyleIdx="0" presStyleCnt="4"/>
      <dgm:spPr/>
    </dgm:pt>
    <dgm:pt modelId="{8E047C24-3D1F-4EE5-9ACB-255DDA28EFFE}" type="pres">
      <dgm:prSet presAssocID="{966D5E61-773D-4111-A24F-26EE9638B9BC}" presName="dummy" presStyleCnt="0"/>
      <dgm:spPr/>
    </dgm:pt>
    <dgm:pt modelId="{8131EB24-E058-4D92-A95C-C7B4F9C03685}" type="pres">
      <dgm:prSet presAssocID="{966D5E61-773D-4111-A24F-26EE9638B9BC}" presName="node" presStyleLbl="revTx" presStyleIdx="1" presStyleCnt="4">
        <dgm:presLayoutVars>
          <dgm:bulletEnabled val="1"/>
        </dgm:presLayoutVars>
      </dgm:prSet>
      <dgm:spPr/>
    </dgm:pt>
    <dgm:pt modelId="{AC4DEBE9-6F03-4940-878F-C43F69FE61A8}" type="pres">
      <dgm:prSet presAssocID="{4D4B628A-5A87-4B1A-BD4C-7A2E934B3889}" presName="sibTrans" presStyleLbl="node1" presStyleIdx="1" presStyleCnt="4"/>
      <dgm:spPr/>
    </dgm:pt>
    <dgm:pt modelId="{64FEAC5A-4B9A-456E-A2B0-7C9E30EBCE04}" type="pres">
      <dgm:prSet presAssocID="{5FF972DD-28DA-4C7A-AFBE-69470624C1BF}" presName="dummy" presStyleCnt="0"/>
      <dgm:spPr/>
    </dgm:pt>
    <dgm:pt modelId="{283496E4-A613-4813-AFA0-682F997252BA}" type="pres">
      <dgm:prSet presAssocID="{5FF972DD-28DA-4C7A-AFBE-69470624C1BF}" presName="node" presStyleLbl="revTx" presStyleIdx="2" presStyleCnt="4">
        <dgm:presLayoutVars>
          <dgm:bulletEnabled val="1"/>
        </dgm:presLayoutVars>
      </dgm:prSet>
      <dgm:spPr/>
    </dgm:pt>
    <dgm:pt modelId="{C886EC55-BD7B-46AC-A2BA-4EF8AEBA6F8F}" type="pres">
      <dgm:prSet presAssocID="{9C9C65C7-84C1-4BB9-AA70-94ACFA092F9C}" presName="sibTrans" presStyleLbl="node1" presStyleIdx="2" presStyleCnt="4"/>
      <dgm:spPr/>
    </dgm:pt>
    <dgm:pt modelId="{1E3BB5D5-7431-41EE-AAAD-3EFBBC924176}" type="pres">
      <dgm:prSet presAssocID="{9A5351F4-F3E3-4ECA-966A-33B01FC29EF8}" presName="dummy" presStyleCnt="0"/>
      <dgm:spPr/>
    </dgm:pt>
    <dgm:pt modelId="{99B11F8A-8E6A-46A2-81B9-82F1F00F2F3E}" type="pres">
      <dgm:prSet presAssocID="{9A5351F4-F3E3-4ECA-966A-33B01FC29EF8}" presName="node" presStyleLbl="revTx" presStyleIdx="3" presStyleCnt="4">
        <dgm:presLayoutVars>
          <dgm:bulletEnabled val="1"/>
        </dgm:presLayoutVars>
      </dgm:prSet>
      <dgm:spPr/>
    </dgm:pt>
    <dgm:pt modelId="{15DF0A64-E6BD-40D7-B6D8-DC3C24F3BE00}" type="pres">
      <dgm:prSet presAssocID="{4576943C-4864-499A-ABA4-CFF01587920E}" presName="sibTrans" presStyleLbl="node1" presStyleIdx="3" presStyleCnt="4"/>
      <dgm:spPr/>
    </dgm:pt>
  </dgm:ptLst>
  <dgm:cxnLst>
    <dgm:cxn modelId="{B6D37605-F88C-433D-B8BC-F53EFB949944}" type="presOf" srcId="{93C1A44F-BDF1-4AE7-8FD8-41FA4E891B64}" destId="{E7A2BD5D-CC24-45A2-B98E-DB38C915FAB4}" srcOrd="0" destOrd="0" presId="urn:microsoft.com/office/officeart/2005/8/layout/cycle1"/>
    <dgm:cxn modelId="{12FF9614-CC3F-48FA-873B-4F77584CF61F}" type="presOf" srcId="{966D5E61-773D-4111-A24F-26EE9638B9BC}" destId="{8131EB24-E058-4D92-A95C-C7B4F9C03685}" srcOrd="0" destOrd="0" presId="urn:microsoft.com/office/officeart/2005/8/layout/cycle1"/>
    <dgm:cxn modelId="{02FE4060-2AA3-4149-BA59-1F7F056EC7DB}" type="presOf" srcId="{F46C4198-9CD0-47EA-A168-E56FA58F3416}" destId="{D77E4A3E-62FB-4C01-B23E-92449BD717F7}" srcOrd="0" destOrd="0" presId="urn:microsoft.com/office/officeart/2005/8/layout/cycle1"/>
    <dgm:cxn modelId="{23CD3362-6B60-40EF-B453-F9250504EC2B}" type="presOf" srcId="{9C9C65C7-84C1-4BB9-AA70-94ACFA092F9C}" destId="{C886EC55-BD7B-46AC-A2BA-4EF8AEBA6F8F}" srcOrd="0" destOrd="0" presId="urn:microsoft.com/office/officeart/2005/8/layout/cycle1"/>
    <dgm:cxn modelId="{FC207962-0245-43F0-89AD-33C098E1F7F9}" type="presOf" srcId="{4576943C-4864-499A-ABA4-CFF01587920E}" destId="{15DF0A64-E6BD-40D7-B6D8-DC3C24F3BE00}" srcOrd="0" destOrd="0" presId="urn:microsoft.com/office/officeart/2005/8/layout/cycle1"/>
    <dgm:cxn modelId="{B237F653-0367-4B70-88E2-BAD81B408002}" srcId="{F46C4198-9CD0-47EA-A168-E56FA58F3416}" destId="{9A5351F4-F3E3-4ECA-966A-33B01FC29EF8}" srcOrd="3" destOrd="0" parTransId="{CA77C60E-7163-453A-83D8-57216205DC2C}" sibTransId="{4576943C-4864-499A-ABA4-CFF01587920E}"/>
    <dgm:cxn modelId="{DC68FB57-4D98-4F5B-94F9-39266E1251C4}" srcId="{F46C4198-9CD0-47EA-A168-E56FA58F3416}" destId="{5FF972DD-28DA-4C7A-AFBE-69470624C1BF}" srcOrd="2" destOrd="0" parTransId="{428992F3-93A3-40D3-9BE2-97E629579EC7}" sibTransId="{9C9C65C7-84C1-4BB9-AA70-94ACFA092F9C}"/>
    <dgm:cxn modelId="{F5B4F979-D013-4E0C-A418-BF12ACD0BAC7}" srcId="{F46C4198-9CD0-47EA-A168-E56FA58F3416}" destId="{966D5E61-773D-4111-A24F-26EE9638B9BC}" srcOrd="1" destOrd="0" parTransId="{AF5281B6-86B6-4983-9A60-44795C201B74}" sibTransId="{4D4B628A-5A87-4B1A-BD4C-7A2E934B3889}"/>
    <dgm:cxn modelId="{256D627F-D424-4996-B1FA-CB5EF2B8EB83}" type="presOf" srcId="{5FF972DD-28DA-4C7A-AFBE-69470624C1BF}" destId="{283496E4-A613-4813-AFA0-682F997252BA}" srcOrd="0" destOrd="0" presId="urn:microsoft.com/office/officeart/2005/8/layout/cycle1"/>
    <dgm:cxn modelId="{8E5A29BB-E896-4DB6-B89A-5A801065A1DC}" srcId="{F46C4198-9CD0-47EA-A168-E56FA58F3416}" destId="{60893067-FCB4-40C8-A0E8-B743573CBC03}" srcOrd="0" destOrd="0" parTransId="{3540E9DD-6DB0-41AF-9758-274CE4CF5A10}" sibTransId="{93C1A44F-BDF1-4AE7-8FD8-41FA4E891B64}"/>
    <dgm:cxn modelId="{BEF38EBB-D652-43F6-8BE7-9FEC4AA05C28}" type="presOf" srcId="{9A5351F4-F3E3-4ECA-966A-33B01FC29EF8}" destId="{99B11F8A-8E6A-46A2-81B9-82F1F00F2F3E}" srcOrd="0" destOrd="0" presId="urn:microsoft.com/office/officeart/2005/8/layout/cycle1"/>
    <dgm:cxn modelId="{FD791FE3-0C99-4382-A483-249045DA0A7A}" type="presOf" srcId="{60893067-FCB4-40C8-A0E8-B743573CBC03}" destId="{70A8DB6A-3820-453B-AE84-ECACA884061B}" srcOrd="0" destOrd="0" presId="urn:microsoft.com/office/officeart/2005/8/layout/cycle1"/>
    <dgm:cxn modelId="{C1AFA5FB-90F9-4BEA-B3B7-6F22136E3A3A}" type="presOf" srcId="{4D4B628A-5A87-4B1A-BD4C-7A2E934B3889}" destId="{AC4DEBE9-6F03-4940-878F-C43F69FE61A8}" srcOrd="0" destOrd="0" presId="urn:microsoft.com/office/officeart/2005/8/layout/cycle1"/>
    <dgm:cxn modelId="{D04497CA-CC82-4FE7-BB44-9409D26A4699}" type="presParOf" srcId="{D77E4A3E-62FB-4C01-B23E-92449BD717F7}" destId="{A0DBEA4D-7D7D-45FD-92C7-F05C33E6313E}" srcOrd="0" destOrd="0" presId="urn:microsoft.com/office/officeart/2005/8/layout/cycle1"/>
    <dgm:cxn modelId="{AD94B392-9FA7-4C32-8AF0-D625ACC776FE}" type="presParOf" srcId="{D77E4A3E-62FB-4C01-B23E-92449BD717F7}" destId="{70A8DB6A-3820-453B-AE84-ECACA884061B}" srcOrd="1" destOrd="0" presId="urn:microsoft.com/office/officeart/2005/8/layout/cycle1"/>
    <dgm:cxn modelId="{A9E2D47B-02B7-41F7-9C62-9E5402ECE417}" type="presParOf" srcId="{D77E4A3E-62FB-4C01-B23E-92449BD717F7}" destId="{E7A2BD5D-CC24-45A2-B98E-DB38C915FAB4}" srcOrd="2" destOrd="0" presId="urn:microsoft.com/office/officeart/2005/8/layout/cycle1"/>
    <dgm:cxn modelId="{7B96DCE2-9785-45EE-BD6B-5EE773094B90}" type="presParOf" srcId="{D77E4A3E-62FB-4C01-B23E-92449BD717F7}" destId="{8E047C24-3D1F-4EE5-9ACB-255DDA28EFFE}" srcOrd="3" destOrd="0" presId="urn:microsoft.com/office/officeart/2005/8/layout/cycle1"/>
    <dgm:cxn modelId="{4D6412F6-52BB-4857-8C26-E4FC5438B1EA}" type="presParOf" srcId="{D77E4A3E-62FB-4C01-B23E-92449BD717F7}" destId="{8131EB24-E058-4D92-A95C-C7B4F9C03685}" srcOrd="4" destOrd="0" presId="urn:microsoft.com/office/officeart/2005/8/layout/cycle1"/>
    <dgm:cxn modelId="{F3225DFE-94CA-481E-B11D-4FC14F6398AF}" type="presParOf" srcId="{D77E4A3E-62FB-4C01-B23E-92449BD717F7}" destId="{AC4DEBE9-6F03-4940-878F-C43F69FE61A8}" srcOrd="5" destOrd="0" presId="urn:microsoft.com/office/officeart/2005/8/layout/cycle1"/>
    <dgm:cxn modelId="{99CB0EAD-2234-4752-ACCD-D4A959AF4F83}" type="presParOf" srcId="{D77E4A3E-62FB-4C01-B23E-92449BD717F7}" destId="{64FEAC5A-4B9A-456E-A2B0-7C9E30EBCE04}" srcOrd="6" destOrd="0" presId="urn:microsoft.com/office/officeart/2005/8/layout/cycle1"/>
    <dgm:cxn modelId="{F3357F31-37DA-4D43-B204-BE8678B475E9}" type="presParOf" srcId="{D77E4A3E-62FB-4C01-B23E-92449BD717F7}" destId="{283496E4-A613-4813-AFA0-682F997252BA}" srcOrd="7" destOrd="0" presId="urn:microsoft.com/office/officeart/2005/8/layout/cycle1"/>
    <dgm:cxn modelId="{D997EBBC-3BAB-4912-A608-CEA8F5765526}" type="presParOf" srcId="{D77E4A3E-62FB-4C01-B23E-92449BD717F7}" destId="{C886EC55-BD7B-46AC-A2BA-4EF8AEBA6F8F}" srcOrd="8" destOrd="0" presId="urn:microsoft.com/office/officeart/2005/8/layout/cycle1"/>
    <dgm:cxn modelId="{72F24AAF-3FD4-49C4-B4A6-39F835CE0F9C}" type="presParOf" srcId="{D77E4A3E-62FB-4C01-B23E-92449BD717F7}" destId="{1E3BB5D5-7431-41EE-AAAD-3EFBBC924176}" srcOrd="9" destOrd="0" presId="urn:microsoft.com/office/officeart/2005/8/layout/cycle1"/>
    <dgm:cxn modelId="{DD827E65-4CC7-4545-B18E-931C4E5FDB2B}" type="presParOf" srcId="{D77E4A3E-62FB-4C01-B23E-92449BD717F7}" destId="{99B11F8A-8E6A-46A2-81B9-82F1F00F2F3E}" srcOrd="10" destOrd="0" presId="urn:microsoft.com/office/officeart/2005/8/layout/cycle1"/>
    <dgm:cxn modelId="{F8EF1E15-D03D-4AA8-A853-6E1D007E2114}" type="presParOf" srcId="{D77E4A3E-62FB-4C01-B23E-92449BD717F7}" destId="{15DF0A64-E6BD-40D7-B6D8-DC3C24F3BE00}" srcOrd="11" destOrd="0" presId="urn:microsoft.com/office/officeart/2005/8/layout/cycle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CA67E11-06BD-4915-AA8B-45AF21771D5B}" type="doc">
      <dgm:prSet loTypeId="urn:microsoft.com/office/officeart/2005/8/layout/cycle3" loCatId="cycle" qsTypeId="urn:microsoft.com/office/officeart/2005/8/quickstyle/simple1" qsCatId="simple" csTypeId="urn:microsoft.com/office/officeart/2005/8/colors/colorful5" csCatId="colorful" phldr="1"/>
      <dgm:spPr/>
      <dgm:t>
        <a:bodyPr/>
        <a:lstStyle/>
        <a:p>
          <a:endParaRPr lang="en-GB"/>
        </a:p>
      </dgm:t>
    </dgm:pt>
    <dgm:pt modelId="{86866052-F251-4382-8DA9-A771BAEC5E9B}">
      <dgm:prSet phldrT="[Text]" custT="1"/>
      <dgm:spPr/>
      <dgm:t>
        <a:bodyPr/>
        <a:lstStyle/>
        <a:p>
          <a:r>
            <a:rPr lang="en-GB" sz="1400" b="1">
              <a:solidFill>
                <a:schemeClr val="bg1"/>
              </a:solidFill>
            </a:rPr>
            <a:t>Identity</a:t>
          </a:r>
        </a:p>
        <a:p>
          <a:r>
            <a:rPr lang="en-GB" sz="1400"/>
            <a:t>an incident, situation or experience</a:t>
          </a:r>
        </a:p>
      </dgm:t>
    </dgm:pt>
    <dgm:pt modelId="{FAD71063-01F4-4279-84BC-261633103B18}" type="parTrans" cxnId="{3FB38BCF-98B6-4FA4-AC1B-D2DA9523DE9C}">
      <dgm:prSet/>
      <dgm:spPr/>
      <dgm:t>
        <a:bodyPr/>
        <a:lstStyle/>
        <a:p>
          <a:endParaRPr lang="en-GB"/>
        </a:p>
      </dgm:t>
    </dgm:pt>
    <dgm:pt modelId="{ED775228-2188-465F-8693-629A92388CE6}" type="sibTrans" cxnId="{3FB38BCF-98B6-4FA4-AC1B-D2DA9523DE9C}">
      <dgm:prSet/>
      <dgm:spPr/>
      <dgm:t>
        <a:bodyPr/>
        <a:lstStyle/>
        <a:p>
          <a:endParaRPr lang="en-GB"/>
        </a:p>
      </dgm:t>
    </dgm:pt>
    <dgm:pt modelId="{CE69BA53-6432-4769-9007-A5F2F0379BA4}">
      <dgm:prSet phldrT="[Text]" custT="1"/>
      <dgm:spPr/>
      <dgm:t>
        <a:bodyPr/>
        <a:lstStyle/>
        <a:p>
          <a:r>
            <a:rPr lang="en-GB" sz="1400" b="1"/>
            <a:t>Explore feelings</a:t>
          </a:r>
        </a:p>
        <a:p>
          <a:r>
            <a:rPr lang="en-GB" sz="1400"/>
            <a:t>what were you thinking and feeling?</a:t>
          </a:r>
        </a:p>
      </dgm:t>
    </dgm:pt>
    <dgm:pt modelId="{261D9542-6FD7-4AA5-8137-035C29D3DE55}" type="parTrans" cxnId="{734FDBD9-1C6F-4424-BD89-B54F74368CDD}">
      <dgm:prSet/>
      <dgm:spPr/>
      <dgm:t>
        <a:bodyPr/>
        <a:lstStyle/>
        <a:p>
          <a:endParaRPr lang="en-GB"/>
        </a:p>
      </dgm:t>
    </dgm:pt>
    <dgm:pt modelId="{D2274DEE-0345-4519-9479-07C9BF3F3BA2}" type="sibTrans" cxnId="{734FDBD9-1C6F-4424-BD89-B54F74368CDD}">
      <dgm:prSet/>
      <dgm:spPr/>
      <dgm:t>
        <a:bodyPr/>
        <a:lstStyle/>
        <a:p>
          <a:endParaRPr lang="en-GB"/>
        </a:p>
      </dgm:t>
    </dgm:pt>
    <dgm:pt modelId="{8FFB8293-9F27-41B3-96C8-1E6FEF5C5CB0}">
      <dgm:prSet phldrT="[Text]" custT="1"/>
      <dgm:spPr/>
      <dgm:t>
        <a:bodyPr/>
        <a:lstStyle/>
        <a:p>
          <a:r>
            <a:rPr lang="en-GB" sz="1400" b="1">
              <a:solidFill>
                <a:schemeClr val="bg1"/>
              </a:solidFill>
            </a:rPr>
            <a:t>Describe</a:t>
          </a:r>
        </a:p>
        <a:p>
          <a:r>
            <a:rPr lang="en-GB" sz="1400"/>
            <a:t>Key events, issues, thoughts and feelings</a:t>
          </a:r>
        </a:p>
      </dgm:t>
    </dgm:pt>
    <dgm:pt modelId="{84C00E53-8A75-456F-9987-BC11B8E3EF9F}" type="parTrans" cxnId="{37384F74-4BD4-4F3C-AA1E-DC586EEE7A51}">
      <dgm:prSet/>
      <dgm:spPr/>
      <dgm:t>
        <a:bodyPr/>
        <a:lstStyle/>
        <a:p>
          <a:endParaRPr lang="en-GB"/>
        </a:p>
      </dgm:t>
    </dgm:pt>
    <dgm:pt modelId="{89F92F56-5705-471F-B648-921B4D8C9552}" type="sibTrans" cxnId="{37384F74-4BD4-4F3C-AA1E-DC586EEE7A51}">
      <dgm:prSet/>
      <dgm:spPr/>
      <dgm:t>
        <a:bodyPr/>
        <a:lstStyle/>
        <a:p>
          <a:endParaRPr lang="en-GB"/>
        </a:p>
      </dgm:t>
    </dgm:pt>
    <dgm:pt modelId="{8203BD1D-0D30-49D1-97A9-BAB331BDDBB9}">
      <dgm:prSet phldrT="[Text]" custT="1"/>
      <dgm:spPr/>
      <dgm:t>
        <a:bodyPr/>
        <a:lstStyle/>
        <a:p>
          <a:r>
            <a:rPr lang="en-GB" sz="1400" b="1"/>
            <a:t>Evaluate</a:t>
          </a:r>
        </a:p>
        <a:p>
          <a:r>
            <a:rPr lang="en-GB" sz="1300"/>
            <a:t>What was good/bad about the experience  How relevant and useful is the knowledge you have gained?</a:t>
          </a:r>
        </a:p>
      </dgm:t>
    </dgm:pt>
    <dgm:pt modelId="{76F691B2-A30A-43F4-AA29-A8DC08D5CA49}" type="parTrans" cxnId="{D664C25A-4BDA-45DB-9415-CE303E1F463C}">
      <dgm:prSet/>
      <dgm:spPr/>
      <dgm:t>
        <a:bodyPr/>
        <a:lstStyle/>
        <a:p>
          <a:endParaRPr lang="en-GB"/>
        </a:p>
      </dgm:t>
    </dgm:pt>
    <dgm:pt modelId="{3F0BE0A5-A4F0-42FB-AD98-0F5836FAE248}" type="sibTrans" cxnId="{D664C25A-4BDA-45DB-9415-CE303E1F463C}">
      <dgm:prSet/>
      <dgm:spPr/>
      <dgm:t>
        <a:bodyPr/>
        <a:lstStyle/>
        <a:p>
          <a:endParaRPr lang="en-GB"/>
        </a:p>
      </dgm:t>
    </dgm:pt>
    <dgm:pt modelId="{593244E2-5851-4010-9F2D-2750FA0FB056}">
      <dgm:prSet phldrT="[Text]" custT="1"/>
      <dgm:spPr/>
      <dgm:t>
        <a:bodyPr/>
        <a:lstStyle/>
        <a:p>
          <a:r>
            <a:rPr lang="en-GB" sz="1400" b="1"/>
            <a:t>Learn</a:t>
          </a:r>
        </a:p>
        <a:p>
          <a:r>
            <a:rPr lang="en-GB" sz="1300"/>
            <a:t>What have you learnt?</a:t>
          </a:r>
        </a:p>
        <a:p>
          <a:r>
            <a:rPr lang="en-GB" sz="1300"/>
            <a:t>What else could you have done?</a:t>
          </a:r>
        </a:p>
        <a:p>
          <a:r>
            <a:rPr lang="en-GB" sz="1300"/>
            <a:t>If the situation arose again, what else would you do?</a:t>
          </a:r>
        </a:p>
      </dgm:t>
    </dgm:pt>
    <dgm:pt modelId="{795E62BF-061A-4181-B4FE-D8FFBEBC5479}" type="parTrans" cxnId="{C8E3BE6D-A1FA-4B0D-BCD7-C2A3A431418A}">
      <dgm:prSet/>
      <dgm:spPr/>
      <dgm:t>
        <a:bodyPr/>
        <a:lstStyle/>
        <a:p>
          <a:endParaRPr lang="en-GB"/>
        </a:p>
      </dgm:t>
    </dgm:pt>
    <dgm:pt modelId="{2D4B9CD9-DCF6-4122-9118-ADD06E347B4D}" type="sibTrans" cxnId="{C8E3BE6D-A1FA-4B0D-BCD7-C2A3A431418A}">
      <dgm:prSet/>
      <dgm:spPr/>
      <dgm:t>
        <a:bodyPr/>
        <a:lstStyle/>
        <a:p>
          <a:endParaRPr lang="en-GB"/>
        </a:p>
      </dgm:t>
    </dgm:pt>
    <dgm:pt modelId="{E5B1DC21-DB0B-416B-9E6A-1EA03E21C29D}">
      <dgm:prSet custT="1"/>
      <dgm:spPr/>
      <dgm:t>
        <a:bodyPr/>
        <a:lstStyle/>
        <a:p>
          <a:r>
            <a:rPr lang="en-GB" sz="1400" b="1"/>
            <a:t>Analyse</a:t>
          </a:r>
        </a:p>
        <a:p>
          <a:r>
            <a:rPr lang="en-GB" sz="1400"/>
            <a:t>Your feelings, knowledge, assumptions and alternatives</a:t>
          </a:r>
        </a:p>
      </dgm:t>
    </dgm:pt>
    <dgm:pt modelId="{DB5D8AC2-632D-4D01-A1B9-C4234D0BB650}" type="parTrans" cxnId="{DECF3DDE-6B7B-447A-870B-E8052653159C}">
      <dgm:prSet/>
      <dgm:spPr/>
      <dgm:t>
        <a:bodyPr/>
        <a:lstStyle/>
        <a:p>
          <a:endParaRPr lang="en-GB"/>
        </a:p>
      </dgm:t>
    </dgm:pt>
    <dgm:pt modelId="{E01C53F1-008F-45DC-B3D7-9C14303108DD}" type="sibTrans" cxnId="{DECF3DDE-6B7B-447A-870B-E8052653159C}">
      <dgm:prSet/>
      <dgm:spPr/>
      <dgm:t>
        <a:bodyPr/>
        <a:lstStyle/>
        <a:p>
          <a:endParaRPr lang="en-GB"/>
        </a:p>
      </dgm:t>
    </dgm:pt>
    <dgm:pt modelId="{ED009F95-24AA-4100-B91E-E352324C4352}" type="pres">
      <dgm:prSet presAssocID="{ACA67E11-06BD-4915-AA8B-45AF21771D5B}" presName="Name0" presStyleCnt="0">
        <dgm:presLayoutVars>
          <dgm:dir/>
          <dgm:resizeHandles val="exact"/>
        </dgm:presLayoutVars>
      </dgm:prSet>
      <dgm:spPr/>
    </dgm:pt>
    <dgm:pt modelId="{FAFF3641-DA09-498C-A129-F19AB56C5B2C}" type="pres">
      <dgm:prSet presAssocID="{ACA67E11-06BD-4915-AA8B-45AF21771D5B}" presName="cycle" presStyleCnt="0"/>
      <dgm:spPr/>
    </dgm:pt>
    <dgm:pt modelId="{C3AC0236-598E-4AA7-8CF3-2892F3733A1A}" type="pres">
      <dgm:prSet presAssocID="{86866052-F251-4382-8DA9-A771BAEC5E9B}" presName="nodeFirstNode" presStyleLbl="node1" presStyleIdx="0" presStyleCnt="6" custScaleX="105140" custScaleY="105376">
        <dgm:presLayoutVars>
          <dgm:bulletEnabled val="1"/>
        </dgm:presLayoutVars>
      </dgm:prSet>
      <dgm:spPr/>
    </dgm:pt>
    <dgm:pt modelId="{6B1B5620-FA91-498D-BAC0-1209C9B34C9D}" type="pres">
      <dgm:prSet presAssocID="{ED775228-2188-465F-8693-629A92388CE6}" presName="sibTransFirstNode" presStyleLbl="bgShp" presStyleIdx="0" presStyleCnt="1"/>
      <dgm:spPr/>
    </dgm:pt>
    <dgm:pt modelId="{F2FD49B1-AC3F-48BB-A609-C62CCEDD2548}" type="pres">
      <dgm:prSet presAssocID="{CE69BA53-6432-4769-9007-A5F2F0379BA4}" presName="nodeFollowingNodes" presStyleLbl="node1" presStyleIdx="1" presStyleCnt="6" custScaleX="111828" custScaleY="127291" custRadScaleRad="96987" custRadScaleInc="6308">
        <dgm:presLayoutVars>
          <dgm:bulletEnabled val="1"/>
        </dgm:presLayoutVars>
      </dgm:prSet>
      <dgm:spPr/>
    </dgm:pt>
    <dgm:pt modelId="{8C41C5A7-408D-4798-91E3-2682E9C0731C}" type="pres">
      <dgm:prSet presAssocID="{8FFB8293-9F27-41B3-96C8-1E6FEF5C5CB0}" presName="nodeFollowingNodes" presStyleLbl="node1" presStyleIdx="2" presStyleCnt="6" custScaleX="109719" custScaleY="118296" custRadScaleRad="95072" custRadScaleInc="-10951">
        <dgm:presLayoutVars>
          <dgm:bulletEnabled val="1"/>
        </dgm:presLayoutVars>
      </dgm:prSet>
      <dgm:spPr/>
    </dgm:pt>
    <dgm:pt modelId="{5F126EDC-283B-4E5D-BB74-B3CA52AB6769}" type="pres">
      <dgm:prSet presAssocID="{E5B1DC21-DB0B-416B-9E6A-1EA03E21C29D}" presName="nodeFollowingNodes" presStyleLbl="node1" presStyleIdx="3" presStyleCnt="6" custScaleX="110055" custScaleY="110426">
        <dgm:presLayoutVars>
          <dgm:bulletEnabled val="1"/>
        </dgm:presLayoutVars>
      </dgm:prSet>
      <dgm:spPr/>
    </dgm:pt>
    <dgm:pt modelId="{129B0F44-7A8F-4EB6-AFE5-1F710BFCCC97}" type="pres">
      <dgm:prSet presAssocID="{8203BD1D-0D30-49D1-97A9-BAB331BDDBB9}" presName="nodeFollowingNodes" presStyleLbl="node1" presStyleIdx="4" presStyleCnt="6" custScaleX="106530" custScaleY="119187" custRadScaleRad="95520" custRadScaleInc="11593">
        <dgm:presLayoutVars>
          <dgm:bulletEnabled val="1"/>
        </dgm:presLayoutVars>
      </dgm:prSet>
      <dgm:spPr/>
    </dgm:pt>
    <dgm:pt modelId="{A787A08B-66B8-4BC0-8D70-246885890C4C}" type="pres">
      <dgm:prSet presAssocID="{593244E2-5851-4010-9F2D-2750FA0FB056}" presName="nodeFollowingNodes" presStyleLbl="node1" presStyleIdx="5" presStyleCnt="6" custScaleX="118735" custScaleY="120304" custRadScaleRad="96703" custRadScaleInc="-6960">
        <dgm:presLayoutVars>
          <dgm:bulletEnabled val="1"/>
        </dgm:presLayoutVars>
      </dgm:prSet>
      <dgm:spPr/>
    </dgm:pt>
  </dgm:ptLst>
  <dgm:cxnLst>
    <dgm:cxn modelId="{58A7EF35-8E56-4596-AF98-12BE18272202}" type="presOf" srcId="{8FFB8293-9F27-41B3-96C8-1E6FEF5C5CB0}" destId="{8C41C5A7-408D-4798-91E3-2682E9C0731C}" srcOrd="0" destOrd="0" presId="urn:microsoft.com/office/officeart/2005/8/layout/cycle3"/>
    <dgm:cxn modelId="{720DAC48-4C28-4253-B6BF-2706499933DE}" type="presOf" srcId="{8203BD1D-0D30-49D1-97A9-BAB331BDDBB9}" destId="{129B0F44-7A8F-4EB6-AFE5-1F710BFCCC97}" srcOrd="0" destOrd="0" presId="urn:microsoft.com/office/officeart/2005/8/layout/cycle3"/>
    <dgm:cxn modelId="{C8E3BE6D-A1FA-4B0D-BCD7-C2A3A431418A}" srcId="{ACA67E11-06BD-4915-AA8B-45AF21771D5B}" destId="{593244E2-5851-4010-9F2D-2750FA0FB056}" srcOrd="5" destOrd="0" parTransId="{795E62BF-061A-4181-B4FE-D8FFBEBC5479}" sibTransId="{2D4B9CD9-DCF6-4122-9118-ADD06E347B4D}"/>
    <dgm:cxn modelId="{D0A8EC6D-959F-4565-A40F-E422221CEAE0}" type="presOf" srcId="{86866052-F251-4382-8DA9-A771BAEC5E9B}" destId="{C3AC0236-598E-4AA7-8CF3-2892F3733A1A}" srcOrd="0" destOrd="0" presId="urn:microsoft.com/office/officeart/2005/8/layout/cycle3"/>
    <dgm:cxn modelId="{93F72B54-A68C-419E-A3BE-DD8569C35A7E}" type="presOf" srcId="{ED775228-2188-465F-8693-629A92388CE6}" destId="{6B1B5620-FA91-498D-BAC0-1209C9B34C9D}" srcOrd="0" destOrd="0" presId="urn:microsoft.com/office/officeart/2005/8/layout/cycle3"/>
    <dgm:cxn modelId="{37384F74-4BD4-4F3C-AA1E-DC586EEE7A51}" srcId="{ACA67E11-06BD-4915-AA8B-45AF21771D5B}" destId="{8FFB8293-9F27-41B3-96C8-1E6FEF5C5CB0}" srcOrd="2" destOrd="0" parTransId="{84C00E53-8A75-456F-9987-BC11B8E3EF9F}" sibTransId="{89F92F56-5705-471F-B648-921B4D8C9552}"/>
    <dgm:cxn modelId="{D4310258-A2EC-4A67-AFAE-35FB96CAB054}" type="presOf" srcId="{593244E2-5851-4010-9F2D-2750FA0FB056}" destId="{A787A08B-66B8-4BC0-8D70-246885890C4C}" srcOrd="0" destOrd="0" presId="urn:microsoft.com/office/officeart/2005/8/layout/cycle3"/>
    <dgm:cxn modelId="{4C1F077A-4191-4821-992A-F3E9DF78C210}" type="presOf" srcId="{ACA67E11-06BD-4915-AA8B-45AF21771D5B}" destId="{ED009F95-24AA-4100-B91E-E352324C4352}" srcOrd="0" destOrd="0" presId="urn:microsoft.com/office/officeart/2005/8/layout/cycle3"/>
    <dgm:cxn modelId="{D664C25A-4BDA-45DB-9415-CE303E1F463C}" srcId="{ACA67E11-06BD-4915-AA8B-45AF21771D5B}" destId="{8203BD1D-0D30-49D1-97A9-BAB331BDDBB9}" srcOrd="4" destOrd="0" parTransId="{76F691B2-A30A-43F4-AA29-A8DC08D5CA49}" sibTransId="{3F0BE0A5-A4F0-42FB-AD98-0F5836FAE248}"/>
    <dgm:cxn modelId="{CF8E65AA-82CD-43E3-9613-CAE1B7985012}" type="presOf" srcId="{E5B1DC21-DB0B-416B-9E6A-1EA03E21C29D}" destId="{5F126EDC-283B-4E5D-BB74-B3CA52AB6769}" srcOrd="0" destOrd="0" presId="urn:microsoft.com/office/officeart/2005/8/layout/cycle3"/>
    <dgm:cxn modelId="{3B3214CC-7593-49C1-908F-281254C7F791}" type="presOf" srcId="{CE69BA53-6432-4769-9007-A5F2F0379BA4}" destId="{F2FD49B1-AC3F-48BB-A609-C62CCEDD2548}" srcOrd="0" destOrd="0" presId="urn:microsoft.com/office/officeart/2005/8/layout/cycle3"/>
    <dgm:cxn modelId="{3FB38BCF-98B6-4FA4-AC1B-D2DA9523DE9C}" srcId="{ACA67E11-06BD-4915-AA8B-45AF21771D5B}" destId="{86866052-F251-4382-8DA9-A771BAEC5E9B}" srcOrd="0" destOrd="0" parTransId="{FAD71063-01F4-4279-84BC-261633103B18}" sibTransId="{ED775228-2188-465F-8693-629A92388CE6}"/>
    <dgm:cxn modelId="{734FDBD9-1C6F-4424-BD89-B54F74368CDD}" srcId="{ACA67E11-06BD-4915-AA8B-45AF21771D5B}" destId="{CE69BA53-6432-4769-9007-A5F2F0379BA4}" srcOrd="1" destOrd="0" parTransId="{261D9542-6FD7-4AA5-8137-035C29D3DE55}" sibTransId="{D2274DEE-0345-4519-9479-07C9BF3F3BA2}"/>
    <dgm:cxn modelId="{DECF3DDE-6B7B-447A-870B-E8052653159C}" srcId="{ACA67E11-06BD-4915-AA8B-45AF21771D5B}" destId="{E5B1DC21-DB0B-416B-9E6A-1EA03E21C29D}" srcOrd="3" destOrd="0" parTransId="{DB5D8AC2-632D-4D01-A1B9-C4234D0BB650}" sibTransId="{E01C53F1-008F-45DC-B3D7-9C14303108DD}"/>
    <dgm:cxn modelId="{D0205F26-A2C3-4546-BA76-3328266F06D6}" type="presParOf" srcId="{ED009F95-24AA-4100-B91E-E352324C4352}" destId="{FAFF3641-DA09-498C-A129-F19AB56C5B2C}" srcOrd="0" destOrd="0" presId="urn:microsoft.com/office/officeart/2005/8/layout/cycle3"/>
    <dgm:cxn modelId="{F9805D78-B655-446B-9571-E7A6CF1F770E}" type="presParOf" srcId="{FAFF3641-DA09-498C-A129-F19AB56C5B2C}" destId="{C3AC0236-598E-4AA7-8CF3-2892F3733A1A}" srcOrd="0" destOrd="0" presId="urn:microsoft.com/office/officeart/2005/8/layout/cycle3"/>
    <dgm:cxn modelId="{61B3231B-A8A3-4BEC-8EC3-EC51DF4C6515}" type="presParOf" srcId="{FAFF3641-DA09-498C-A129-F19AB56C5B2C}" destId="{6B1B5620-FA91-498D-BAC0-1209C9B34C9D}" srcOrd="1" destOrd="0" presId="urn:microsoft.com/office/officeart/2005/8/layout/cycle3"/>
    <dgm:cxn modelId="{81F473CF-E30C-4F1E-87A6-90931EF6832F}" type="presParOf" srcId="{FAFF3641-DA09-498C-A129-F19AB56C5B2C}" destId="{F2FD49B1-AC3F-48BB-A609-C62CCEDD2548}" srcOrd="2" destOrd="0" presId="urn:microsoft.com/office/officeart/2005/8/layout/cycle3"/>
    <dgm:cxn modelId="{07E5DC06-D26D-4DE8-BDF3-6557E183D80F}" type="presParOf" srcId="{FAFF3641-DA09-498C-A129-F19AB56C5B2C}" destId="{8C41C5A7-408D-4798-91E3-2682E9C0731C}" srcOrd="3" destOrd="0" presId="urn:microsoft.com/office/officeart/2005/8/layout/cycle3"/>
    <dgm:cxn modelId="{A352AE47-556A-4E94-80CE-DEDFBFF4885A}" type="presParOf" srcId="{FAFF3641-DA09-498C-A129-F19AB56C5B2C}" destId="{5F126EDC-283B-4E5D-BB74-B3CA52AB6769}" srcOrd="4" destOrd="0" presId="urn:microsoft.com/office/officeart/2005/8/layout/cycle3"/>
    <dgm:cxn modelId="{88F413CC-4A19-4D7E-9210-7B8D689D873B}" type="presParOf" srcId="{FAFF3641-DA09-498C-A129-F19AB56C5B2C}" destId="{129B0F44-7A8F-4EB6-AFE5-1F710BFCCC97}" srcOrd="5" destOrd="0" presId="urn:microsoft.com/office/officeart/2005/8/layout/cycle3"/>
    <dgm:cxn modelId="{D66965BB-0A65-49AC-8E0B-AB4A4EB2EDEC}" type="presParOf" srcId="{FAFF3641-DA09-498C-A129-F19AB56C5B2C}" destId="{A787A08B-66B8-4BC0-8D70-246885890C4C}" srcOrd="6" destOrd="0" presId="urn:microsoft.com/office/officeart/2005/8/layout/cycle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02FF241-956F-4564-80F4-2B70D113AF6D}" type="doc">
      <dgm:prSet loTypeId="urn:microsoft.com/office/officeart/2005/8/layout/chevron2" loCatId="list" qsTypeId="urn:microsoft.com/office/officeart/2005/8/quickstyle/simple1" qsCatId="simple" csTypeId="urn:microsoft.com/office/officeart/2005/8/colors/colorful5" csCatId="colorful" phldr="1"/>
      <dgm:spPr/>
      <dgm:t>
        <a:bodyPr/>
        <a:lstStyle/>
        <a:p>
          <a:endParaRPr lang="en-GB"/>
        </a:p>
      </dgm:t>
    </dgm:pt>
    <dgm:pt modelId="{F2F65F59-FB24-4BC9-84F1-557EDDFCAD19}">
      <dgm:prSet phldrT="[Text]" custT="1"/>
      <dgm:spPr/>
      <dgm:t>
        <a:bodyPr/>
        <a:lstStyle/>
        <a:p>
          <a:r>
            <a:rPr lang="en-GB" sz="1800"/>
            <a:t>What</a:t>
          </a:r>
        </a:p>
      </dgm:t>
    </dgm:pt>
    <dgm:pt modelId="{215D54EF-3A2F-407E-87B3-5006D835085A}" type="parTrans" cxnId="{34051A1A-5797-4C7A-977A-5E6CAF3CB820}">
      <dgm:prSet/>
      <dgm:spPr/>
      <dgm:t>
        <a:bodyPr/>
        <a:lstStyle/>
        <a:p>
          <a:endParaRPr lang="en-GB"/>
        </a:p>
      </dgm:t>
    </dgm:pt>
    <dgm:pt modelId="{119A7E02-9054-4054-AA54-01C4941C9AC3}" type="sibTrans" cxnId="{34051A1A-5797-4C7A-977A-5E6CAF3CB820}">
      <dgm:prSet/>
      <dgm:spPr/>
      <dgm:t>
        <a:bodyPr/>
        <a:lstStyle/>
        <a:p>
          <a:endParaRPr lang="en-GB"/>
        </a:p>
      </dgm:t>
    </dgm:pt>
    <dgm:pt modelId="{93BA07DA-A1E4-4521-B6A1-3E5A4506A056}">
      <dgm:prSet phldrT="[Text]" custT="1"/>
      <dgm:spPr/>
      <dgm:t>
        <a:bodyPr/>
        <a:lstStyle/>
        <a:p>
          <a:r>
            <a:rPr lang="en-GB" sz="1600"/>
            <a:t>is the situation?</a:t>
          </a:r>
        </a:p>
      </dgm:t>
    </dgm:pt>
    <dgm:pt modelId="{F1EA416E-8BEA-49EC-9FB8-F9EC6D8F442D}" type="parTrans" cxnId="{03A023A5-C2BC-436F-BF24-E9FE0545B4E5}">
      <dgm:prSet/>
      <dgm:spPr/>
      <dgm:t>
        <a:bodyPr/>
        <a:lstStyle/>
        <a:p>
          <a:endParaRPr lang="en-GB"/>
        </a:p>
      </dgm:t>
    </dgm:pt>
    <dgm:pt modelId="{A9BAD7E5-7210-4D93-BF71-A4BB1CBC4C04}" type="sibTrans" cxnId="{03A023A5-C2BC-436F-BF24-E9FE0545B4E5}">
      <dgm:prSet/>
      <dgm:spPr/>
      <dgm:t>
        <a:bodyPr/>
        <a:lstStyle/>
        <a:p>
          <a:endParaRPr lang="en-GB"/>
        </a:p>
      </dgm:t>
    </dgm:pt>
    <dgm:pt modelId="{7A5CECBD-66A6-4E2A-BB04-B7ACDCA2D809}">
      <dgm:prSet phldrT="[Text]" custT="1"/>
      <dgm:spPr/>
      <dgm:t>
        <a:bodyPr/>
        <a:lstStyle/>
        <a:p>
          <a:r>
            <a:rPr lang="en-GB" sz="1800"/>
            <a:t>So </a:t>
          </a:r>
        </a:p>
        <a:p>
          <a:r>
            <a:rPr lang="en-GB" sz="1800"/>
            <a:t>What</a:t>
          </a:r>
        </a:p>
      </dgm:t>
    </dgm:pt>
    <dgm:pt modelId="{05527866-6A2B-418C-940E-79E1240DCC9B}" type="parTrans" cxnId="{22D96D09-B3B2-4BAD-9F17-F2B884474875}">
      <dgm:prSet/>
      <dgm:spPr/>
      <dgm:t>
        <a:bodyPr/>
        <a:lstStyle/>
        <a:p>
          <a:endParaRPr lang="en-GB"/>
        </a:p>
      </dgm:t>
    </dgm:pt>
    <dgm:pt modelId="{2F42C302-28AB-4BF6-A3A9-3391B33990BD}" type="sibTrans" cxnId="{22D96D09-B3B2-4BAD-9F17-F2B884474875}">
      <dgm:prSet/>
      <dgm:spPr/>
      <dgm:t>
        <a:bodyPr/>
        <a:lstStyle/>
        <a:p>
          <a:endParaRPr lang="en-GB"/>
        </a:p>
      </dgm:t>
    </dgm:pt>
    <dgm:pt modelId="{01EFEABD-8A43-4E7B-A08A-4051D722ED47}">
      <dgm:prSet phldrT="[Text]" custT="1"/>
      <dgm:spPr/>
      <dgm:t>
        <a:bodyPr/>
        <a:lstStyle/>
        <a:p>
          <a:r>
            <a:rPr lang="en-GB" sz="1600"/>
            <a:t>does this teach me?</a:t>
          </a:r>
        </a:p>
      </dgm:t>
    </dgm:pt>
    <dgm:pt modelId="{01230613-EBE0-44B7-8F2E-6828587AD310}" type="parTrans" cxnId="{DE622CF7-B1BD-42C5-9F25-C7C4DBB2EB63}">
      <dgm:prSet/>
      <dgm:spPr/>
      <dgm:t>
        <a:bodyPr/>
        <a:lstStyle/>
        <a:p>
          <a:endParaRPr lang="en-GB"/>
        </a:p>
      </dgm:t>
    </dgm:pt>
    <dgm:pt modelId="{8A1F0BC8-0CA3-4AF4-8957-D608271E8323}" type="sibTrans" cxnId="{DE622CF7-B1BD-42C5-9F25-C7C4DBB2EB63}">
      <dgm:prSet/>
      <dgm:spPr/>
      <dgm:t>
        <a:bodyPr/>
        <a:lstStyle/>
        <a:p>
          <a:endParaRPr lang="en-GB"/>
        </a:p>
      </dgm:t>
    </dgm:pt>
    <dgm:pt modelId="{52981BF5-8FB6-4B4F-BD88-19D690A9DF00}">
      <dgm:prSet phldrT="[Text]" custT="1"/>
      <dgm:spPr/>
      <dgm:t>
        <a:bodyPr/>
        <a:lstStyle/>
        <a:p>
          <a:r>
            <a:rPr lang="en-GB" sz="1800"/>
            <a:t>Now What</a:t>
          </a:r>
        </a:p>
      </dgm:t>
    </dgm:pt>
    <dgm:pt modelId="{AEE4239B-1F7E-4BCE-A3D2-DA803E85DF7D}" type="parTrans" cxnId="{DA36255F-5F17-4FF8-A6D7-482F5BEB2C6C}">
      <dgm:prSet/>
      <dgm:spPr/>
      <dgm:t>
        <a:bodyPr/>
        <a:lstStyle/>
        <a:p>
          <a:endParaRPr lang="en-GB"/>
        </a:p>
      </dgm:t>
    </dgm:pt>
    <dgm:pt modelId="{798766F1-D5BC-4324-8D1D-368D7D78EB5F}" type="sibTrans" cxnId="{DA36255F-5F17-4FF8-A6D7-482F5BEB2C6C}">
      <dgm:prSet/>
      <dgm:spPr/>
      <dgm:t>
        <a:bodyPr/>
        <a:lstStyle/>
        <a:p>
          <a:endParaRPr lang="en-GB"/>
        </a:p>
      </dgm:t>
    </dgm:pt>
    <dgm:pt modelId="{33021DBB-15DB-4DB9-802A-A8C0994D9B5F}">
      <dgm:prSet phldrT="[Text]" custT="1"/>
      <dgm:spPr/>
      <dgm:t>
        <a:bodyPr/>
        <a:lstStyle/>
        <a:p>
          <a:r>
            <a:rPr lang="en-GB" sz="1600"/>
            <a:t>do I need to do to improve things?</a:t>
          </a:r>
        </a:p>
      </dgm:t>
    </dgm:pt>
    <dgm:pt modelId="{7C86EF50-C11E-4E84-AA0D-FE8AA2509B52}" type="parTrans" cxnId="{AAE5530F-C9B0-4468-815E-99A3A35D18C4}">
      <dgm:prSet/>
      <dgm:spPr/>
      <dgm:t>
        <a:bodyPr/>
        <a:lstStyle/>
        <a:p>
          <a:endParaRPr lang="en-GB"/>
        </a:p>
      </dgm:t>
    </dgm:pt>
    <dgm:pt modelId="{FEAF1C01-06B1-4EDF-836A-A332FFA5AD2A}" type="sibTrans" cxnId="{AAE5530F-C9B0-4468-815E-99A3A35D18C4}">
      <dgm:prSet/>
      <dgm:spPr/>
      <dgm:t>
        <a:bodyPr/>
        <a:lstStyle/>
        <a:p>
          <a:endParaRPr lang="en-GB"/>
        </a:p>
      </dgm:t>
    </dgm:pt>
    <dgm:pt modelId="{1766619B-0F8A-471B-ADBC-9E711050995C}">
      <dgm:prSet phldrT="[Text]" custT="1"/>
      <dgm:spPr/>
      <dgm:t>
        <a:bodyPr/>
        <a:lstStyle/>
        <a:p>
          <a:r>
            <a:rPr lang="en-GB" sz="1600"/>
            <a:t>am I trying to achieve?</a:t>
          </a:r>
        </a:p>
      </dgm:t>
    </dgm:pt>
    <dgm:pt modelId="{7319B408-3FD4-4B7C-BA23-6074B9747121}" type="parTrans" cxnId="{901D0E3A-08F7-40E1-B453-7707F90C38A1}">
      <dgm:prSet/>
      <dgm:spPr/>
      <dgm:t>
        <a:bodyPr/>
        <a:lstStyle/>
        <a:p>
          <a:endParaRPr lang="en-GB"/>
        </a:p>
      </dgm:t>
    </dgm:pt>
    <dgm:pt modelId="{B98503EF-C7BC-476C-BB09-3DC2F7DCF437}" type="sibTrans" cxnId="{901D0E3A-08F7-40E1-B453-7707F90C38A1}">
      <dgm:prSet/>
      <dgm:spPr/>
      <dgm:t>
        <a:bodyPr/>
        <a:lstStyle/>
        <a:p>
          <a:endParaRPr lang="en-GB"/>
        </a:p>
      </dgm:t>
    </dgm:pt>
    <dgm:pt modelId="{9011B626-1725-4860-A6F4-39B579D1470E}">
      <dgm:prSet phldrT="[Text]" custT="1"/>
      <dgm:spPr/>
      <dgm:t>
        <a:bodyPr/>
        <a:lstStyle/>
        <a:p>
          <a:r>
            <a:rPr lang="en-GB" sz="1600"/>
            <a:t>actions did I take?</a:t>
          </a:r>
        </a:p>
      </dgm:t>
    </dgm:pt>
    <dgm:pt modelId="{9F09E068-9B14-4B47-9D10-63D8AF3FB534}" type="parTrans" cxnId="{31C49C67-EF0D-43C1-9F9D-5FF1DBAFB5A8}">
      <dgm:prSet/>
      <dgm:spPr/>
      <dgm:t>
        <a:bodyPr/>
        <a:lstStyle/>
        <a:p>
          <a:endParaRPr lang="en-GB"/>
        </a:p>
      </dgm:t>
    </dgm:pt>
    <dgm:pt modelId="{211F2F6D-C676-4B6A-A01E-B2402C675F94}" type="sibTrans" cxnId="{31C49C67-EF0D-43C1-9F9D-5FF1DBAFB5A8}">
      <dgm:prSet/>
      <dgm:spPr/>
      <dgm:t>
        <a:bodyPr/>
        <a:lstStyle/>
        <a:p>
          <a:endParaRPr lang="en-GB"/>
        </a:p>
      </dgm:t>
    </dgm:pt>
    <dgm:pt modelId="{5167ABF0-2002-4382-B3E4-C351836C6BEF}">
      <dgm:prSet phldrT="[Text]" custT="1"/>
      <dgm:spPr/>
      <dgm:t>
        <a:bodyPr/>
        <a:lstStyle/>
        <a:p>
          <a:r>
            <a:rPr lang="en-GB" sz="1600"/>
            <a:t>was the response of others?</a:t>
          </a:r>
        </a:p>
      </dgm:t>
    </dgm:pt>
    <dgm:pt modelId="{011E969A-8F94-4D51-A64E-DF08A3ED3B0D}" type="parTrans" cxnId="{F235A1AA-5A0C-406A-BBF7-71CD862EFC37}">
      <dgm:prSet/>
      <dgm:spPr/>
      <dgm:t>
        <a:bodyPr/>
        <a:lstStyle/>
        <a:p>
          <a:endParaRPr lang="en-GB"/>
        </a:p>
      </dgm:t>
    </dgm:pt>
    <dgm:pt modelId="{9521197F-9C01-4AEA-95C5-90CD63566494}" type="sibTrans" cxnId="{F235A1AA-5A0C-406A-BBF7-71CD862EFC37}">
      <dgm:prSet/>
      <dgm:spPr/>
      <dgm:t>
        <a:bodyPr/>
        <a:lstStyle/>
        <a:p>
          <a:endParaRPr lang="en-GB"/>
        </a:p>
      </dgm:t>
    </dgm:pt>
    <dgm:pt modelId="{7026E692-3245-419B-8249-307E8E97B02C}">
      <dgm:prSet phldrT="[Text]" custT="1"/>
      <dgm:spPr/>
      <dgm:t>
        <a:bodyPr/>
        <a:lstStyle/>
        <a:p>
          <a:r>
            <a:rPr lang="en-GB" sz="1600"/>
            <a:t>were the consequences?</a:t>
          </a:r>
        </a:p>
      </dgm:t>
    </dgm:pt>
    <dgm:pt modelId="{AFE80909-7AAD-4402-85DD-FFE5648F19E3}" type="parTrans" cxnId="{9ADF92E5-2ADD-41F3-A34B-D711CFF67BAC}">
      <dgm:prSet/>
      <dgm:spPr/>
      <dgm:t>
        <a:bodyPr/>
        <a:lstStyle/>
        <a:p>
          <a:endParaRPr lang="en-GB"/>
        </a:p>
      </dgm:t>
    </dgm:pt>
    <dgm:pt modelId="{6DD63DB3-51F9-4EF0-A5EF-2DD335AA3998}" type="sibTrans" cxnId="{9ADF92E5-2ADD-41F3-A34B-D711CFF67BAC}">
      <dgm:prSet/>
      <dgm:spPr/>
      <dgm:t>
        <a:bodyPr/>
        <a:lstStyle/>
        <a:p>
          <a:endParaRPr lang="en-GB"/>
        </a:p>
      </dgm:t>
    </dgm:pt>
    <dgm:pt modelId="{45658C08-76AA-4515-86D5-A7963335CFF0}">
      <dgm:prSet phldrT="[Text]" custT="1"/>
      <dgm:spPr/>
      <dgm:t>
        <a:bodyPr/>
        <a:lstStyle/>
        <a:p>
          <a:r>
            <a:rPr lang="en-GB" sz="1600"/>
            <a:t>was I thinking and feeling?</a:t>
          </a:r>
        </a:p>
      </dgm:t>
    </dgm:pt>
    <dgm:pt modelId="{96F2F698-79EE-495D-898C-7A9E188C7765}" type="parTrans" cxnId="{B5BD4D4F-AC86-484B-BB78-1A060F3B3F97}">
      <dgm:prSet/>
      <dgm:spPr/>
      <dgm:t>
        <a:bodyPr/>
        <a:lstStyle/>
        <a:p>
          <a:endParaRPr lang="en-GB"/>
        </a:p>
      </dgm:t>
    </dgm:pt>
    <dgm:pt modelId="{0A7A2476-5629-421F-9561-A3D24F1EF76D}" type="sibTrans" cxnId="{B5BD4D4F-AC86-484B-BB78-1A060F3B3F97}">
      <dgm:prSet/>
      <dgm:spPr/>
      <dgm:t>
        <a:bodyPr/>
        <a:lstStyle/>
        <a:p>
          <a:endParaRPr lang="en-GB"/>
        </a:p>
      </dgm:t>
    </dgm:pt>
    <dgm:pt modelId="{6147BDF2-712A-4C9B-A786-C56C242B3F43}">
      <dgm:prSet phldrT="[Text]" custT="1"/>
      <dgm:spPr/>
      <dgm:t>
        <a:bodyPr/>
        <a:lstStyle/>
        <a:p>
          <a:r>
            <a:rPr lang="en-GB" sz="1600"/>
            <a:t>other knowledge can I bring to the situation?</a:t>
          </a:r>
        </a:p>
      </dgm:t>
    </dgm:pt>
    <dgm:pt modelId="{A9E1438D-E1F1-4911-83DE-6146D67C6A96}" type="parTrans" cxnId="{D87118E9-CD4E-4A13-86DC-603742A2E942}">
      <dgm:prSet/>
      <dgm:spPr/>
      <dgm:t>
        <a:bodyPr/>
        <a:lstStyle/>
        <a:p>
          <a:endParaRPr lang="en-GB"/>
        </a:p>
      </dgm:t>
    </dgm:pt>
    <dgm:pt modelId="{490D24DF-70D2-4823-96DC-9029F411D636}" type="sibTrans" cxnId="{D87118E9-CD4E-4A13-86DC-603742A2E942}">
      <dgm:prSet/>
      <dgm:spPr/>
      <dgm:t>
        <a:bodyPr/>
        <a:lstStyle/>
        <a:p>
          <a:endParaRPr lang="en-GB"/>
        </a:p>
      </dgm:t>
    </dgm:pt>
    <dgm:pt modelId="{A25E57A9-1D70-430B-B362-26C631B09259}">
      <dgm:prSet phldrT="[Text]" custT="1"/>
      <dgm:spPr/>
      <dgm:t>
        <a:bodyPr/>
        <a:lstStyle/>
        <a:p>
          <a:r>
            <a:rPr lang="en-GB" sz="1600"/>
            <a:t>is my new understanding of the situation?</a:t>
          </a:r>
        </a:p>
      </dgm:t>
    </dgm:pt>
    <dgm:pt modelId="{354D7896-6B82-4FF0-8325-9D7171CB79F7}" type="parTrans" cxnId="{1D0EC890-237B-4B91-A502-DC8D8C8A70B7}">
      <dgm:prSet/>
      <dgm:spPr/>
      <dgm:t>
        <a:bodyPr/>
        <a:lstStyle/>
        <a:p>
          <a:endParaRPr lang="en-GB"/>
        </a:p>
      </dgm:t>
    </dgm:pt>
    <dgm:pt modelId="{E6AE673F-A490-4D0F-807D-3D24F6FCCEF3}" type="sibTrans" cxnId="{1D0EC890-237B-4B91-A502-DC8D8C8A70B7}">
      <dgm:prSet/>
      <dgm:spPr/>
      <dgm:t>
        <a:bodyPr/>
        <a:lstStyle/>
        <a:p>
          <a:endParaRPr lang="en-GB"/>
        </a:p>
      </dgm:t>
    </dgm:pt>
    <dgm:pt modelId="{E16360C1-B684-4CE9-813B-EA121069F95C}">
      <dgm:prSet phldrT="[Text]" custT="1"/>
      <dgm:spPr/>
      <dgm:t>
        <a:bodyPr/>
        <a:lstStyle/>
        <a:p>
          <a:r>
            <a:rPr lang="en-GB" sz="1600"/>
            <a:t>broader issues need to be considered if this action is to be successful?</a:t>
          </a:r>
        </a:p>
      </dgm:t>
    </dgm:pt>
    <dgm:pt modelId="{E5E2A82E-CDD9-44A0-A36B-8F7748C07521}" type="parTrans" cxnId="{62473D23-E616-42E4-B152-DA6E8AB3DED2}">
      <dgm:prSet/>
      <dgm:spPr/>
      <dgm:t>
        <a:bodyPr/>
        <a:lstStyle/>
        <a:p>
          <a:endParaRPr lang="en-GB"/>
        </a:p>
      </dgm:t>
    </dgm:pt>
    <dgm:pt modelId="{ADBE8B6C-2A4F-4892-92E3-64D6C1F4AEF5}" type="sibTrans" cxnId="{62473D23-E616-42E4-B152-DA6E8AB3DED2}">
      <dgm:prSet/>
      <dgm:spPr/>
      <dgm:t>
        <a:bodyPr/>
        <a:lstStyle/>
        <a:p>
          <a:endParaRPr lang="en-GB"/>
        </a:p>
      </dgm:t>
    </dgm:pt>
    <dgm:pt modelId="{F570F1CE-4664-4F87-A0E3-B29A5D6859F1}">
      <dgm:prSet phldrT="[Text]" custT="1"/>
      <dgm:spPr/>
      <dgm:t>
        <a:bodyPr/>
        <a:lstStyle/>
        <a:p>
          <a:r>
            <a:rPr lang="en-GB" sz="1600"/>
            <a:t>might I do differently in the future?</a:t>
          </a:r>
        </a:p>
      </dgm:t>
    </dgm:pt>
    <dgm:pt modelId="{66D9FC4D-85FB-432D-A3E3-85515F0BA513}" type="parTrans" cxnId="{D09FC25E-6BDC-46E7-AE58-AD62B395577F}">
      <dgm:prSet/>
      <dgm:spPr/>
      <dgm:t>
        <a:bodyPr/>
        <a:lstStyle/>
        <a:p>
          <a:endParaRPr lang="en-GB"/>
        </a:p>
      </dgm:t>
    </dgm:pt>
    <dgm:pt modelId="{38B09D84-16B3-4007-8EF8-53EDF1F3A07A}" type="sibTrans" cxnId="{D09FC25E-6BDC-46E7-AE58-AD62B395577F}">
      <dgm:prSet/>
      <dgm:spPr/>
      <dgm:t>
        <a:bodyPr/>
        <a:lstStyle/>
        <a:p>
          <a:endParaRPr lang="en-GB"/>
        </a:p>
      </dgm:t>
    </dgm:pt>
    <dgm:pt modelId="{AD5730B1-094C-4B25-BEFB-4C051049F597}">
      <dgm:prSet phldrT="[Text]" custT="1"/>
      <dgm:spPr/>
      <dgm:t>
        <a:bodyPr/>
        <a:lstStyle/>
        <a:p>
          <a:r>
            <a:rPr lang="en-GB" sz="1600"/>
            <a:t>might be the consequences of this action?</a:t>
          </a:r>
        </a:p>
      </dgm:t>
    </dgm:pt>
    <dgm:pt modelId="{69FE8FEB-7105-4C16-BBB0-82C979B5CFF9}" type="parTrans" cxnId="{90F89EFA-60E5-44EB-A72B-69CB21F10FEE}">
      <dgm:prSet/>
      <dgm:spPr/>
      <dgm:t>
        <a:bodyPr/>
        <a:lstStyle/>
        <a:p>
          <a:endParaRPr lang="en-GB"/>
        </a:p>
      </dgm:t>
    </dgm:pt>
    <dgm:pt modelId="{95982EA3-58F5-4912-BCF3-663A372C5FC9}" type="sibTrans" cxnId="{90F89EFA-60E5-44EB-A72B-69CB21F10FEE}">
      <dgm:prSet/>
      <dgm:spPr/>
      <dgm:t>
        <a:bodyPr/>
        <a:lstStyle/>
        <a:p>
          <a:endParaRPr lang="en-GB"/>
        </a:p>
      </dgm:t>
    </dgm:pt>
    <dgm:pt modelId="{7059917E-2FA7-4B33-A2FE-7CD600E0B8F1}" type="pres">
      <dgm:prSet presAssocID="{902FF241-956F-4564-80F4-2B70D113AF6D}" presName="linearFlow" presStyleCnt="0">
        <dgm:presLayoutVars>
          <dgm:dir/>
          <dgm:animLvl val="lvl"/>
          <dgm:resizeHandles val="exact"/>
        </dgm:presLayoutVars>
      </dgm:prSet>
      <dgm:spPr/>
    </dgm:pt>
    <dgm:pt modelId="{222E5D8F-0E74-42C6-AE17-1A9A083D05CE}" type="pres">
      <dgm:prSet presAssocID="{F2F65F59-FB24-4BC9-84F1-557EDDFCAD19}" presName="composite" presStyleCnt="0"/>
      <dgm:spPr/>
    </dgm:pt>
    <dgm:pt modelId="{AC677B00-7981-42A0-8461-998684E36C69}" type="pres">
      <dgm:prSet presAssocID="{F2F65F59-FB24-4BC9-84F1-557EDDFCAD19}" presName="parentText" presStyleLbl="alignNode1" presStyleIdx="0" presStyleCnt="3">
        <dgm:presLayoutVars>
          <dgm:chMax val="1"/>
          <dgm:bulletEnabled val="1"/>
        </dgm:presLayoutVars>
      </dgm:prSet>
      <dgm:spPr/>
    </dgm:pt>
    <dgm:pt modelId="{482EAA79-30B8-4160-BCA1-185D7AE8F8C4}" type="pres">
      <dgm:prSet presAssocID="{F2F65F59-FB24-4BC9-84F1-557EDDFCAD19}" presName="descendantText" presStyleLbl="alignAcc1" presStyleIdx="0" presStyleCnt="3" custScaleY="115717">
        <dgm:presLayoutVars>
          <dgm:bulletEnabled val="1"/>
        </dgm:presLayoutVars>
      </dgm:prSet>
      <dgm:spPr/>
    </dgm:pt>
    <dgm:pt modelId="{AC185DE6-4914-47F6-96A1-AC2123D0E894}" type="pres">
      <dgm:prSet presAssocID="{119A7E02-9054-4054-AA54-01C4941C9AC3}" presName="sp" presStyleCnt="0"/>
      <dgm:spPr/>
    </dgm:pt>
    <dgm:pt modelId="{38CEE6CD-C3B8-41FA-8BBB-BF85F5474EA3}" type="pres">
      <dgm:prSet presAssocID="{7A5CECBD-66A6-4E2A-BB04-B7ACDCA2D809}" presName="composite" presStyleCnt="0"/>
      <dgm:spPr/>
    </dgm:pt>
    <dgm:pt modelId="{77BF40A8-C61A-4088-BDE3-567FD50FF4EA}" type="pres">
      <dgm:prSet presAssocID="{7A5CECBD-66A6-4E2A-BB04-B7ACDCA2D809}" presName="parentText" presStyleLbl="alignNode1" presStyleIdx="1" presStyleCnt="3">
        <dgm:presLayoutVars>
          <dgm:chMax val="1"/>
          <dgm:bulletEnabled val="1"/>
        </dgm:presLayoutVars>
      </dgm:prSet>
      <dgm:spPr/>
    </dgm:pt>
    <dgm:pt modelId="{B80F1281-2874-4633-B553-BE547A7396B8}" type="pres">
      <dgm:prSet presAssocID="{7A5CECBD-66A6-4E2A-BB04-B7ACDCA2D809}" presName="descendantText" presStyleLbl="alignAcc1" presStyleIdx="1" presStyleCnt="3">
        <dgm:presLayoutVars>
          <dgm:bulletEnabled val="1"/>
        </dgm:presLayoutVars>
      </dgm:prSet>
      <dgm:spPr/>
    </dgm:pt>
    <dgm:pt modelId="{49043DD4-CE02-4DAD-B67C-06283ACFDE8D}" type="pres">
      <dgm:prSet presAssocID="{2F42C302-28AB-4BF6-A3A9-3391B33990BD}" presName="sp" presStyleCnt="0"/>
      <dgm:spPr/>
    </dgm:pt>
    <dgm:pt modelId="{2C73A08B-F189-46AB-9E61-0FD37BC17BC9}" type="pres">
      <dgm:prSet presAssocID="{52981BF5-8FB6-4B4F-BD88-19D690A9DF00}" presName="composite" presStyleCnt="0"/>
      <dgm:spPr/>
    </dgm:pt>
    <dgm:pt modelId="{8B096D31-DB92-4875-AFF1-4B63FD939236}" type="pres">
      <dgm:prSet presAssocID="{52981BF5-8FB6-4B4F-BD88-19D690A9DF00}" presName="parentText" presStyleLbl="alignNode1" presStyleIdx="2" presStyleCnt="3">
        <dgm:presLayoutVars>
          <dgm:chMax val="1"/>
          <dgm:bulletEnabled val="1"/>
        </dgm:presLayoutVars>
      </dgm:prSet>
      <dgm:spPr/>
    </dgm:pt>
    <dgm:pt modelId="{F095E2D6-DEFF-409E-AEF1-5673419C385A}" type="pres">
      <dgm:prSet presAssocID="{52981BF5-8FB6-4B4F-BD88-19D690A9DF00}" presName="descendantText" presStyleLbl="alignAcc1" presStyleIdx="2" presStyleCnt="3">
        <dgm:presLayoutVars>
          <dgm:bulletEnabled val="1"/>
        </dgm:presLayoutVars>
      </dgm:prSet>
      <dgm:spPr/>
    </dgm:pt>
  </dgm:ptLst>
  <dgm:cxnLst>
    <dgm:cxn modelId="{22D96D09-B3B2-4BAD-9F17-F2B884474875}" srcId="{902FF241-956F-4564-80F4-2B70D113AF6D}" destId="{7A5CECBD-66A6-4E2A-BB04-B7ACDCA2D809}" srcOrd="1" destOrd="0" parTransId="{05527866-6A2B-418C-940E-79E1240DCC9B}" sibTransId="{2F42C302-28AB-4BF6-A3A9-3391B33990BD}"/>
    <dgm:cxn modelId="{AAE5530F-C9B0-4468-815E-99A3A35D18C4}" srcId="{52981BF5-8FB6-4B4F-BD88-19D690A9DF00}" destId="{33021DBB-15DB-4DB9-802A-A8C0994D9B5F}" srcOrd="0" destOrd="0" parTransId="{7C86EF50-C11E-4E84-AA0D-FE8AA2509B52}" sibTransId="{FEAF1C01-06B1-4EDF-836A-A332FFA5AD2A}"/>
    <dgm:cxn modelId="{CF649115-B0AB-4C15-B694-AAABCFA3F5A8}" type="presOf" srcId="{AD5730B1-094C-4B25-BEFB-4C051049F597}" destId="{F095E2D6-DEFF-409E-AEF1-5673419C385A}" srcOrd="0" destOrd="3" presId="urn:microsoft.com/office/officeart/2005/8/layout/chevron2"/>
    <dgm:cxn modelId="{34051A1A-5797-4C7A-977A-5E6CAF3CB820}" srcId="{902FF241-956F-4564-80F4-2B70D113AF6D}" destId="{F2F65F59-FB24-4BC9-84F1-557EDDFCAD19}" srcOrd="0" destOrd="0" parTransId="{215D54EF-3A2F-407E-87B3-5006D835085A}" sibTransId="{119A7E02-9054-4054-AA54-01C4941C9AC3}"/>
    <dgm:cxn modelId="{62473D23-E616-42E4-B152-DA6E8AB3DED2}" srcId="{52981BF5-8FB6-4B4F-BD88-19D690A9DF00}" destId="{E16360C1-B684-4CE9-813B-EA121069F95C}" srcOrd="1" destOrd="0" parTransId="{E5E2A82E-CDD9-44A0-A36B-8F7748C07521}" sibTransId="{ADBE8B6C-2A4F-4892-92E3-64D6C1F4AEF5}"/>
    <dgm:cxn modelId="{901D0E3A-08F7-40E1-B453-7707F90C38A1}" srcId="{F2F65F59-FB24-4BC9-84F1-557EDDFCAD19}" destId="{1766619B-0F8A-471B-ADBC-9E711050995C}" srcOrd="1" destOrd="0" parTransId="{7319B408-3FD4-4B7C-BA23-6074B9747121}" sibTransId="{B98503EF-C7BC-476C-BB09-3DC2F7DCF437}"/>
    <dgm:cxn modelId="{D09FC25E-6BDC-46E7-AE58-AD62B395577F}" srcId="{52981BF5-8FB6-4B4F-BD88-19D690A9DF00}" destId="{F570F1CE-4664-4F87-A0E3-B29A5D6859F1}" srcOrd="2" destOrd="0" parTransId="{66D9FC4D-85FB-432D-A3E3-85515F0BA513}" sibTransId="{38B09D84-16B3-4007-8EF8-53EDF1F3A07A}"/>
    <dgm:cxn modelId="{DA36255F-5F17-4FF8-A6D7-482F5BEB2C6C}" srcId="{902FF241-956F-4564-80F4-2B70D113AF6D}" destId="{52981BF5-8FB6-4B4F-BD88-19D690A9DF00}" srcOrd="2" destOrd="0" parTransId="{AEE4239B-1F7E-4BCE-A3D2-DA803E85DF7D}" sibTransId="{798766F1-D5BC-4324-8D1D-368D7D78EB5F}"/>
    <dgm:cxn modelId="{5A162B62-EE8C-433D-AB35-B712E85B366B}" type="presOf" srcId="{6147BDF2-712A-4C9B-A786-C56C242B3F43}" destId="{B80F1281-2874-4633-B553-BE547A7396B8}" srcOrd="0" destOrd="2" presId="urn:microsoft.com/office/officeart/2005/8/layout/chevron2"/>
    <dgm:cxn modelId="{CF26B763-2375-4BF8-BD11-98C6823B913C}" type="presOf" srcId="{7A5CECBD-66A6-4E2A-BB04-B7ACDCA2D809}" destId="{77BF40A8-C61A-4088-BDE3-567FD50FF4EA}" srcOrd="0" destOrd="0" presId="urn:microsoft.com/office/officeart/2005/8/layout/chevron2"/>
    <dgm:cxn modelId="{31C49C67-EF0D-43C1-9F9D-5FF1DBAFB5A8}" srcId="{F2F65F59-FB24-4BC9-84F1-557EDDFCAD19}" destId="{9011B626-1725-4860-A6F4-39B579D1470E}" srcOrd="2" destOrd="0" parTransId="{9F09E068-9B14-4B47-9D10-63D8AF3FB534}" sibTransId="{211F2F6D-C676-4B6A-A01E-B2402C675F94}"/>
    <dgm:cxn modelId="{B5BD4D4F-AC86-484B-BB78-1A060F3B3F97}" srcId="{7A5CECBD-66A6-4E2A-BB04-B7ACDCA2D809}" destId="{45658C08-76AA-4515-86D5-A7963335CFF0}" srcOrd="1" destOrd="0" parTransId="{96F2F698-79EE-495D-898C-7A9E188C7765}" sibTransId="{0A7A2476-5629-421F-9561-A3D24F1EF76D}"/>
    <dgm:cxn modelId="{70B68A78-D6E7-4634-87F4-ADD021031E20}" type="presOf" srcId="{7026E692-3245-419B-8249-307E8E97B02C}" destId="{482EAA79-30B8-4160-BCA1-185D7AE8F8C4}" srcOrd="0" destOrd="4" presId="urn:microsoft.com/office/officeart/2005/8/layout/chevron2"/>
    <dgm:cxn modelId="{E747CA7A-8DD0-4D63-BCA8-D71AD633D471}" type="presOf" srcId="{1766619B-0F8A-471B-ADBC-9E711050995C}" destId="{482EAA79-30B8-4160-BCA1-185D7AE8F8C4}" srcOrd="0" destOrd="1" presId="urn:microsoft.com/office/officeart/2005/8/layout/chevron2"/>
    <dgm:cxn modelId="{4B09EC5A-9951-4897-8959-40DC5D7AF666}" type="presOf" srcId="{E16360C1-B684-4CE9-813B-EA121069F95C}" destId="{F095E2D6-DEFF-409E-AEF1-5673419C385A}" srcOrd="0" destOrd="1" presId="urn:microsoft.com/office/officeart/2005/8/layout/chevron2"/>
    <dgm:cxn modelId="{003BEF8C-5545-4660-B7FD-3973DA097C22}" type="presOf" srcId="{45658C08-76AA-4515-86D5-A7963335CFF0}" destId="{B80F1281-2874-4633-B553-BE547A7396B8}" srcOrd="0" destOrd="1" presId="urn:microsoft.com/office/officeart/2005/8/layout/chevron2"/>
    <dgm:cxn modelId="{19BA108F-7389-4DA3-815C-81A295B63540}" type="presOf" srcId="{93BA07DA-A1E4-4521-B6A1-3E5A4506A056}" destId="{482EAA79-30B8-4160-BCA1-185D7AE8F8C4}" srcOrd="0" destOrd="0" presId="urn:microsoft.com/office/officeart/2005/8/layout/chevron2"/>
    <dgm:cxn modelId="{1D0EC890-237B-4B91-A502-DC8D8C8A70B7}" srcId="{7A5CECBD-66A6-4E2A-BB04-B7ACDCA2D809}" destId="{A25E57A9-1D70-430B-B362-26C631B09259}" srcOrd="3" destOrd="0" parTransId="{354D7896-6B82-4FF0-8325-9D7171CB79F7}" sibTransId="{E6AE673F-A490-4D0F-807D-3D24F6FCCEF3}"/>
    <dgm:cxn modelId="{F2A9EB91-8EA3-44C6-9F18-08ADE04E80EA}" type="presOf" srcId="{5167ABF0-2002-4382-B3E4-C351836C6BEF}" destId="{482EAA79-30B8-4160-BCA1-185D7AE8F8C4}" srcOrd="0" destOrd="3" presId="urn:microsoft.com/office/officeart/2005/8/layout/chevron2"/>
    <dgm:cxn modelId="{03A023A5-C2BC-436F-BF24-E9FE0545B4E5}" srcId="{F2F65F59-FB24-4BC9-84F1-557EDDFCAD19}" destId="{93BA07DA-A1E4-4521-B6A1-3E5A4506A056}" srcOrd="0" destOrd="0" parTransId="{F1EA416E-8BEA-49EC-9FB8-F9EC6D8F442D}" sibTransId="{A9BAD7E5-7210-4D93-BF71-A4BB1CBC4C04}"/>
    <dgm:cxn modelId="{A97EEFA8-A5D2-423E-AF8D-53115EDD9835}" type="presOf" srcId="{F570F1CE-4664-4F87-A0E3-B29A5D6859F1}" destId="{F095E2D6-DEFF-409E-AEF1-5673419C385A}" srcOrd="0" destOrd="2" presId="urn:microsoft.com/office/officeart/2005/8/layout/chevron2"/>
    <dgm:cxn modelId="{F235A1AA-5A0C-406A-BBF7-71CD862EFC37}" srcId="{F2F65F59-FB24-4BC9-84F1-557EDDFCAD19}" destId="{5167ABF0-2002-4382-B3E4-C351836C6BEF}" srcOrd="3" destOrd="0" parTransId="{011E969A-8F94-4D51-A64E-DF08A3ED3B0D}" sibTransId="{9521197F-9C01-4AEA-95C5-90CD63566494}"/>
    <dgm:cxn modelId="{31FB2EC9-BFF6-46C3-B63D-1D06ADAA1A58}" type="presOf" srcId="{902FF241-956F-4564-80F4-2B70D113AF6D}" destId="{7059917E-2FA7-4B33-A2FE-7CD600E0B8F1}" srcOrd="0" destOrd="0" presId="urn:microsoft.com/office/officeart/2005/8/layout/chevron2"/>
    <dgm:cxn modelId="{1EA569CB-910F-4C6E-A2C0-171EDE7E193F}" type="presOf" srcId="{A25E57A9-1D70-430B-B362-26C631B09259}" destId="{B80F1281-2874-4633-B553-BE547A7396B8}" srcOrd="0" destOrd="3" presId="urn:microsoft.com/office/officeart/2005/8/layout/chevron2"/>
    <dgm:cxn modelId="{48C72DCD-B93C-49E6-B7AC-A53D1037D026}" type="presOf" srcId="{33021DBB-15DB-4DB9-802A-A8C0994D9B5F}" destId="{F095E2D6-DEFF-409E-AEF1-5673419C385A}" srcOrd="0" destOrd="0" presId="urn:microsoft.com/office/officeart/2005/8/layout/chevron2"/>
    <dgm:cxn modelId="{9ADF92E5-2ADD-41F3-A34B-D711CFF67BAC}" srcId="{F2F65F59-FB24-4BC9-84F1-557EDDFCAD19}" destId="{7026E692-3245-419B-8249-307E8E97B02C}" srcOrd="4" destOrd="0" parTransId="{AFE80909-7AAD-4402-85DD-FFE5648F19E3}" sibTransId="{6DD63DB3-51F9-4EF0-A5EF-2DD335AA3998}"/>
    <dgm:cxn modelId="{6DBFD4E7-3E3A-4CA1-A373-6F3147FDB533}" type="presOf" srcId="{52981BF5-8FB6-4B4F-BD88-19D690A9DF00}" destId="{8B096D31-DB92-4875-AFF1-4B63FD939236}" srcOrd="0" destOrd="0" presId="urn:microsoft.com/office/officeart/2005/8/layout/chevron2"/>
    <dgm:cxn modelId="{D87118E9-CD4E-4A13-86DC-603742A2E942}" srcId="{7A5CECBD-66A6-4E2A-BB04-B7ACDCA2D809}" destId="{6147BDF2-712A-4C9B-A786-C56C242B3F43}" srcOrd="2" destOrd="0" parTransId="{A9E1438D-E1F1-4911-83DE-6146D67C6A96}" sibTransId="{490D24DF-70D2-4823-96DC-9029F411D636}"/>
    <dgm:cxn modelId="{7CFB44EB-C199-46AB-9A98-9FF7827DDFBD}" type="presOf" srcId="{9011B626-1725-4860-A6F4-39B579D1470E}" destId="{482EAA79-30B8-4160-BCA1-185D7AE8F8C4}" srcOrd="0" destOrd="2" presId="urn:microsoft.com/office/officeart/2005/8/layout/chevron2"/>
    <dgm:cxn modelId="{24F7C3EE-72FB-42B3-9D0F-B08FA02FB226}" type="presOf" srcId="{01EFEABD-8A43-4E7B-A08A-4051D722ED47}" destId="{B80F1281-2874-4633-B553-BE547A7396B8}" srcOrd="0" destOrd="0" presId="urn:microsoft.com/office/officeart/2005/8/layout/chevron2"/>
    <dgm:cxn modelId="{DE622CF7-B1BD-42C5-9F25-C7C4DBB2EB63}" srcId="{7A5CECBD-66A6-4E2A-BB04-B7ACDCA2D809}" destId="{01EFEABD-8A43-4E7B-A08A-4051D722ED47}" srcOrd="0" destOrd="0" parTransId="{01230613-EBE0-44B7-8F2E-6828587AD310}" sibTransId="{8A1F0BC8-0CA3-4AF4-8957-D608271E8323}"/>
    <dgm:cxn modelId="{90F89EFA-60E5-44EB-A72B-69CB21F10FEE}" srcId="{52981BF5-8FB6-4B4F-BD88-19D690A9DF00}" destId="{AD5730B1-094C-4B25-BEFB-4C051049F597}" srcOrd="3" destOrd="0" parTransId="{69FE8FEB-7105-4C16-BBB0-82C979B5CFF9}" sibTransId="{95982EA3-58F5-4912-BCF3-663A372C5FC9}"/>
    <dgm:cxn modelId="{471DE6FB-D022-4DE4-B750-C020557EA9C0}" type="presOf" srcId="{F2F65F59-FB24-4BC9-84F1-557EDDFCAD19}" destId="{AC677B00-7981-42A0-8461-998684E36C69}" srcOrd="0" destOrd="0" presId="urn:microsoft.com/office/officeart/2005/8/layout/chevron2"/>
    <dgm:cxn modelId="{AFFF0B1C-2384-49A2-8645-434365324645}" type="presParOf" srcId="{7059917E-2FA7-4B33-A2FE-7CD600E0B8F1}" destId="{222E5D8F-0E74-42C6-AE17-1A9A083D05CE}" srcOrd="0" destOrd="0" presId="urn:microsoft.com/office/officeart/2005/8/layout/chevron2"/>
    <dgm:cxn modelId="{517BBD26-DEB8-406A-9CFB-B7581109F821}" type="presParOf" srcId="{222E5D8F-0E74-42C6-AE17-1A9A083D05CE}" destId="{AC677B00-7981-42A0-8461-998684E36C69}" srcOrd="0" destOrd="0" presId="urn:microsoft.com/office/officeart/2005/8/layout/chevron2"/>
    <dgm:cxn modelId="{43EE4A22-6B1C-412C-B701-5D42353D5A8B}" type="presParOf" srcId="{222E5D8F-0E74-42C6-AE17-1A9A083D05CE}" destId="{482EAA79-30B8-4160-BCA1-185D7AE8F8C4}" srcOrd="1" destOrd="0" presId="urn:microsoft.com/office/officeart/2005/8/layout/chevron2"/>
    <dgm:cxn modelId="{4858C88A-97ED-45C3-B32D-914D392B218F}" type="presParOf" srcId="{7059917E-2FA7-4B33-A2FE-7CD600E0B8F1}" destId="{AC185DE6-4914-47F6-96A1-AC2123D0E894}" srcOrd="1" destOrd="0" presId="urn:microsoft.com/office/officeart/2005/8/layout/chevron2"/>
    <dgm:cxn modelId="{7F74EEF2-83FE-403F-BBB8-7069FE75DBF5}" type="presParOf" srcId="{7059917E-2FA7-4B33-A2FE-7CD600E0B8F1}" destId="{38CEE6CD-C3B8-41FA-8BBB-BF85F5474EA3}" srcOrd="2" destOrd="0" presId="urn:microsoft.com/office/officeart/2005/8/layout/chevron2"/>
    <dgm:cxn modelId="{F6E5F8F4-FE83-47A0-898E-6BD35BB6227B}" type="presParOf" srcId="{38CEE6CD-C3B8-41FA-8BBB-BF85F5474EA3}" destId="{77BF40A8-C61A-4088-BDE3-567FD50FF4EA}" srcOrd="0" destOrd="0" presId="urn:microsoft.com/office/officeart/2005/8/layout/chevron2"/>
    <dgm:cxn modelId="{BEAE164E-76A3-46F7-8C72-3C3BA18A6891}" type="presParOf" srcId="{38CEE6CD-C3B8-41FA-8BBB-BF85F5474EA3}" destId="{B80F1281-2874-4633-B553-BE547A7396B8}" srcOrd="1" destOrd="0" presId="urn:microsoft.com/office/officeart/2005/8/layout/chevron2"/>
    <dgm:cxn modelId="{7532E166-12A6-47C9-88EB-FF3CACEA946B}" type="presParOf" srcId="{7059917E-2FA7-4B33-A2FE-7CD600E0B8F1}" destId="{49043DD4-CE02-4DAD-B67C-06283ACFDE8D}" srcOrd="3" destOrd="0" presId="urn:microsoft.com/office/officeart/2005/8/layout/chevron2"/>
    <dgm:cxn modelId="{831B6AC4-E1BD-461B-B28D-45DB684FF5A4}" type="presParOf" srcId="{7059917E-2FA7-4B33-A2FE-7CD600E0B8F1}" destId="{2C73A08B-F189-46AB-9E61-0FD37BC17BC9}" srcOrd="4" destOrd="0" presId="urn:microsoft.com/office/officeart/2005/8/layout/chevron2"/>
    <dgm:cxn modelId="{D082E312-2611-4213-A212-F4B607320C19}" type="presParOf" srcId="{2C73A08B-F189-46AB-9E61-0FD37BC17BC9}" destId="{8B096D31-DB92-4875-AFF1-4B63FD939236}" srcOrd="0" destOrd="0" presId="urn:microsoft.com/office/officeart/2005/8/layout/chevron2"/>
    <dgm:cxn modelId="{0F127C24-2086-4C47-BD42-C5FF268ED8F5}" type="presParOf" srcId="{2C73A08B-F189-46AB-9E61-0FD37BC17BC9}" destId="{F095E2D6-DEFF-409E-AEF1-5673419C385A}"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0A8DB6A-3820-453B-AE84-ECACA884061B}">
      <dsp:nvSpPr>
        <dsp:cNvPr id="0" name=""/>
        <dsp:cNvSpPr/>
      </dsp:nvSpPr>
      <dsp:spPr>
        <a:xfrm>
          <a:off x="5081316" y="126518"/>
          <a:ext cx="2006355" cy="20063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750" tIns="31750" rIns="31750" bIns="31750" numCol="1" spcCol="1270" anchor="ctr" anchorCtr="0">
          <a:noAutofit/>
        </a:bodyPr>
        <a:lstStyle/>
        <a:p>
          <a:pPr marL="0" lvl="0" indent="0" algn="ctr" defTabSz="1111250">
            <a:lnSpc>
              <a:spcPct val="90000"/>
            </a:lnSpc>
            <a:spcBef>
              <a:spcPct val="0"/>
            </a:spcBef>
            <a:spcAft>
              <a:spcPct val="35000"/>
            </a:spcAft>
            <a:buNone/>
          </a:pPr>
          <a:r>
            <a:rPr lang="en-GB" sz="2500" b="1" kern="1200"/>
            <a:t>Observation &amp; reflections</a:t>
          </a:r>
          <a:endParaRPr lang="en-GB" sz="2500" kern="1200"/>
        </a:p>
      </dsp:txBody>
      <dsp:txXfrm>
        <a:off x="5081316" y="126518"/>
        <a:ext cx="2006355" cy="2006355"/>
      </dsp:txXfrm>
    </dsp:sp>
    <dsp:sp modelId="{E7A2BD5D-CC24-45A2-B98E-DB38C915FAB4}">
      <dsp:nvSpPr>
        <dsp:cNvPr id="0" name=""/>
        <dsp:cNvSpPr/>
      </dsp:nvSpPr>
      <dsp:spPr>
        <a:xfrm>
          <a:off x="1547120" y="82"/>
          <a:ext cx="5666986" cy="5666986"/>
        </a:xfrm>
        <a:prstGeom prst="circularArrow">
          <a:avLst>
            <a:gd name="adj1" fmla="val 6904"/>
            <a:gd name="adj2" fmla="val 465493"/>
            <a:gd name="adj3" fmla="val 548823"/>
            <a:gd name="adj4" fmla="val 20585684"/>
            <a:gd name="adj5" fmla="val 8054"/>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131EB24-E058-4D92-A95C-C7B4F9C03685}">
      <dsp:nvSpPr>
        <dsp:cNvPr id="0" name=""/>
        <dsp:cNvSpPr/>
      </dsp:nvSpPr>
      <dsp:spPr>
        <a:xfrm>
          <a:off x="5081316" y="3534278"/>
          <a:ext cx="2006355" cy="20063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750" tIns="31750" rIns="31750" bIns="31750" numCol="1" spcCol="1270" anchor="ctr" anchorCtr="0">
          <a:noAutofit/>
        </a:bodyPr>
        <a:lstStyle/>
        <a:p>
          <a:pPr marL="0" lvl="0" indent="0" algn="ctr" defTabSz="1111250">
            <a:lnSpc>
              <a:spcPct val="90000"/>
            </a:lnSpc>
            <a:spcBef>
              <a:spcPct val="0"/>
            </a:spcBef>
            <a:spcAft>
              <a:spcPct val="35000"/>
            </a:spcAft>
            <a:buNone/>
          </a:pPr>
          <a:r>
            <a:rPr lang="en-GB" sz="2500" b="1" kern="1200"/>
            <a:t>Formulation of abstract concepts and generalisations</a:t>
          </a:r>
          <a:endParaRPr lang="en-GB" sz="2500" kern="1200"/>
        </a:p>
      </dsp:txBody>
      <dsp:txXfrm>
        <a:off x="5081316" y="3534278"/>
        <a:ext cx="2006355" cy="2006355"/>
      </dsp:txXfrm>
    </dsp:sp>
    <dsp:sp modelId="{AC4DEBE9-6F03-4940-878F-C43F69FE61A8}">
      <dsp:nvSpPr>
        <dsp:cNvPr id="0" name=""/>
        <dsp:cNvSpPr/>
      </dsp:nvSpPr>
      <dsp:spPr>
        <a:xfrm>
          <a:off x="1547120" y="82"/>
          <a:ext cx="5666986" cy="5666986"/>
        </a:xfrm>
        <a:prstGeom prst="circularArrow">
          <a:avLst>
            <a:gd name="adj1" fmla="val 6904"/>
            <a:gd name="adj2" fmla="val 465493"/>
            <a:gd name="adj3" fmla="val 5948823"/>
            <a:gd name="adj4" fmla="val 4385684"/>
            <a:gd name="adj5" fmla="val 8054"/>
          </a:avLst>
        </a:prstGeom>
        <a:solidFill>
          <a:schemeClr val="accent5">
            <a:hueOff val="1620015"/>
            <a:satOff val="573"/>
            <a:lumOff val="5098"/>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83496E4-A613-4813-AFA0-682F997252BA}">
      <dsp:nvSpPr>
        <dsp:cNvPr id="0" name=""/>
        <dsp:cNvSpPr/>
      </dsp:nvSpPr>
      <dsp:spPr>
        <a:xfrm>
          <a:off x="1673556" y="3534278"/>
          <a:ext cx="2006355" cy="20063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750" tIns="31750" rIns="31750" bIns="31750" numCol="1" spcCol="1270" anchor="ctr" anchorCtr="0">
          <a:noAutofit/>
        </a:bodyPr>
        <a:lstStyle/>
        <a:p>
          <a:pPr marL="0" lvl="0" indent="0" algn="ctr" defTabSz="1111250">
            <a:lnSpc>
              <a:spcPct val="90000"/>
            </a:lnSpc>
            <a:spcBef>
              <a:spcPct val="0"/>
            </a:spcBef>
            <a:spcAft>
              <a:spcPct val="35000"/>
            </a:spcAft>
            <a:buNone/>
          </a:pPr>
          <a:r>
            <a:rPr lang="en-GB" sz="2500" b="1" kern="1200"/>
            <a:t>Testing implications of concepts on new situations</a:t>
          </a:r>
          <a:endParaRPr lang="en-GB" sz="2500" kern="1200"/>
        </a:p>
      </dsp:txBody>
      <dsp:txXfrm>
        <a:off x="1673556" y="3534278"/>
        <a:ext cx="2006355" cy="2006355"/>
      </dsp:txXfrm>
    </dsp:sp>
    <dsp:sp modelId="{C886EC55-BD7B-46AC-A2BA-4EF8AEBA6F8F}">
      <dsp:nvSpPr>
        <dsp:cNvPr id="0" name=""/>
        <dsp:cNvSpPr/>
      </dsp:nvSpPr>
      <dsp:spPr>
        <a:xfrm>
          <a:off x="1547120" y="82"/>
          <a:ext cx="5666986" cy="5666986"/>
        </a:xfrm>
        <a:prstGeom prst="circularArrow">
          <a:avLst>
            <a:gd name="adj1" fmla="val 6904"/>
            <a:gd name="adj2" fmla="val 465493"/>
            <a:gd name="adj3" fmla="val 11348823"/>
            <a:gd name="adj4" fmla="val 9785684"/>
            <a:gd name="adj5" fmla="val 8054"/>
          </a:avLst>
        </a:prstGeom>
        <a:solidFill>
          <a:schemeClr val="accent5">
            <a:hueOff val="3240030"/>
            <a:satOff val="1145"/>
            <a:lumOff val="10196"/>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9B11F8A-8E6A-46A2-81B9-82F1F00F2F3E}">
      <dsp:nvSpPr>
        <dsp:cNvPr id="0" name=""/>
        <dsp:cNvSpPr/>
      </dsp:nvSpPr>
      <dsp:spPr>
        <a:xfrm>
          <a:off x="1673556" y="126518"/>
          <a:ext cx="2006355" cy="20063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750" tIns="31750" rIns="31750" bIns="31750" numCol="1" spcCol="1270" anchor="ctr" anchorCtr="0">
          <a:noAutofit/>
        </a:bodyPr>
        <a:lstStyle/>
        <a:p>
          <a:pPr marL="0" lvl="0" indent="0" algn="ctr" defTabSz="1111250">
            <a:lnSpc>
              <a:spcPct val="90000"/>
            </a:lnSpc>
            <a:spcBef>
              <a:spcPct val="0"/>
            </a:spcBef>
            <a:spcAft>
              <a:spcPct val="35000"/>
            </a:spcAft>
            <a:buNone/>
          </a:pPr>
          <a:r>
            <a:rPr lang="en-GB" sz="2500" b="1" kern="1200"/>
            <a:t>Concrete experience</a:t>
          </a:r>
          <a:endParaRPr lang="en-GB" sz="2500" kern="1200"/>
        </a:p>
      </dsp:txBody>
      <dsp:txXfrm>
        <a:off x="1673556" y="126518"/>
        <a:ext cx="2006355" cy="2006355"/>
      </dsp:txXfrm>
    </dsp:sp>
    <dsp:sp modelId="{15DF0A64-E6BD-40D7-B6D8-DC3C24F3BE00}">
      <dsp:nvSpPr>
        <dsp:cNvPr id="0" name=""/>
        <dsp:cNvSpPr/>
      </dsp:nvSpPr>
      <dsp:spPr>
        <a:xfrm>
          <a:off x="1547120" y="82"/>
          <a:ext cx="5666986" cy="5666986"/>
        </a:xfrm>
        <a:prstGeom prst="circularArrow">
          <a:avLst>
            <a:gd name="adj1" fmla="val 6904"/>
            <a:gd name="adj2" fmla="val 465493"/>
            <a:gd name="adj3" fmla="val 16748823"/>
            <a:gd name="adj4" fmla="val 15185684"/>
            <a:gd name="adj5" fmla="val 8054"/>
          </a:avLst>
        </a:prstGeom>
        <a:solidFill>
          <a:schemeClr val="accent5">
            <a:hueOff val="4860045"/>
            <a:satOff val="1718"/>
            <a:lumOff val="15294"/>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1B5620-FA91-498D-BAC0-1209C9B34C9D}">
      <dsp:nvSpPr>
        <dsp:cNvPr id="0" name=""/>
        <dsp:cNvSpPr/>
      </dsp:nvSpPr>
      <dsp:spPr>
        <a:xfrm>
          <a:off x="2489766" y="-42420"/>
          <a:ext cx="5373263" cy="5373263"/>
        </a:xfrm>
        <a:prstGeom prst="circularArrow">
          <a:avLst>
            <a:gd name="adj1" fmla="val 5274"/>
            <a:gd name="adj2" fmla="val 312630"/>
            <a:gd name="adj3" fmla="val 14111218"/>
            <a:gd name="adj4" fmla="val 17195766"/>
            <a:gd name="adj5" fmla="val 5477"/>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3AC0236-598E-4AA7-8CF3-2892F3733A1A}">
      <dsp:nvSpPr>
        <dsp:cNvPr id="0" name=""/>
        <dsp:cNvSpPr/>
      </dsp:nvSpPr>
      <dsp:spPr>
        <a:xfrm>
          <a:off x="4087771" y="-37760"/>
          <a:ext cx="2177254" cy="1091070"/>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b="1" kern="1200">
              <a:solidFill>
                <a:schemeClr val="bg1"/>
              </a:solidFill>
            </a:rPr>
            <a:t>Identity</a:t>
          </a:r>
        </a:p>
        <a:p>
          <a:pPr marL="0" lvl="0" indent="0" algn="ctr" defTabSz="622300">
            <a:lnSpc>
              <a:spcPct val="90000"/>
            </a:lnSpc>
            <a:spcBef>
              <a:spcPct val="0"/>
            </a:spcBef>
            <a:spcAft>
              <a:spcPct val="35000"/>
            </a:spcAft>
            <a:buNone/>
          </a:pPr>
          <a:r>
            <a:rPr lang="en-GB" sz="1400" kern="1200"/>
            <a:t>an incident, situation or experience</a:t>
          </a:r>
        </a:p>
      </dsp:txBody>
      <dsp:txXfrm>
        <a:off x="4141033" y="15502"/>
        <a:ext cx="2070730" cy="984546"/>
      </dsp:txXfrm>
    </dsp:sp>
    <dsp:sp modelId="{F2FD49B1-AC3F-48BB-A609-C62CCEDD2548}">
      <dsp:nvSpPr>
        <dsp:cNvPr id="0" name=""/>
        <dsp:cNvSpPr/>
      </dsp:nvSpPr>
      <dsp:spPr>
        <a:xfrm>
          <a:off x="5906311" y="1076840"/>
          <a:ext cx="2315750" cy="1317980"/>
        </a:xfrm>
        <a:prstGeom prst="roundRect">
          <a:avLst/>
        </a:prstGeom>
        <a:solidFill>
          <a:schemeClr val="accent5">
            <a:hueOff val="972009"/>
            <a:satOff val="344"/>
            <a:lumOff val="3059"/>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b="1" kern="1200"/>
            <a:t>Explore feelings</a:t>
          </a:r>
        </a:p>
        <a:p>
          <a:pPr marL="0" lvl="0" indent="0" algn="ctr" defTabSz="622300">
            <a:lnSpc>
              <a:spcPct val="90000"/>
            </a:lnSpc>
            <a:spcBef>
              <a:spcPct val="0"/>
            </a:spcBef>
            <a:spcAft>
              <a:spcPct val="35000"/>
            </a:spcAft>
            <a:buNone/>
          </a:pPr>
          <a:r>
            <a:rPr lang="en-GB" sz="1400" kern="1200"/>
            <a:t>what were you thinking and feeling?</a:t>
          </a:r>
        </a:p>
      </dsp:txBody>
      <dsp:txXfrm>
        <a:off x="5970649" y="1141178"/>
        <a:ext cx="2187074" cy="1189304"/>
      </dsp:txXfrm>
    </dsp:sp>
    <dsp:sp modelId="{8C41C5A7-408D-4798-91E3-2682E9C0731C}">
      <dsp:nvSpPr>
        <dsp:cNvPr id="0" name=""/>
        <dsp:cNvSpPr/>
      </dsp:nvSpPr>
      <dsp:spPr>
        <a:xfrm>
          <a:off x="5928138" y="2930241"/>
          <a:ext cx="2272077" cy="1224845"/>
        </a:xfrm>
        <a:prstGeom prst="roundRect">
          <a:avLst/>
        </a:prstGeom>
        <a:solidFill>
          <a:schemeClr val="accent5">
            <a:hueOff val="1944018"/>
            <a:satOff val="687"/>
            <a:lumOff val="6118"/>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b="1" kern="1200">
              <a:solidFill>
                <a:schemeClr val="bg1"/>
              </a:solidFill>
            </a:rPr>
            <a:t>Describe</a:t>
          </a:r>
        </a:p>
        <a:p>
          <a:pPr marL="0" lvl="0" indent="0" algn="ctr" defTabSz="622300">
            <a:lnSpc>
              <a:spcPct val="90000"/>
            </a:lnSpc>
            <a:spcBef>
              <a:spcPct val="0"/>
            </a:spcBef>
            <a:spcAft>
              <a:spcPct val="35000"/>
            </a:spcAft>
            <a:buNone/>
          </a:pPr>
          <a:r>
            <a:rPr lang="en-GB" sz="1400" kern="1200"/>
            <a:t>Key events, issues, thoughts and feelings</a:t>
          </a:r>
        </a:p>
      </dsp:txBody>
      <dsp:txXfrm>
        <a:off x="5987930" y="2990033"/>
        <a:ext cx="2152493" cy="1105261"/>
      </dsp:txXfrm>
    </dsp:sp>
    <dsp:sp modelId="{5F126EDC-283B-4E5D-BB74-B3CA52AB6769}">
      <dsp:nvSpPr>
        <dsp:cNvPr id="0" name=""/>
        <dsp:cNvSpPr/>
      </dsp:nvSpPr>
      <dsp:spPr>
        <a:xfrm>
          <a:off x="4036880" y="4295741"/>
          <a:ext cx="2279035" cy="1143358"/>
        </a:xfrm>
        <a:prstGeom prst="roundRect">
          <a:avLst/>
        </a:prstGeom>
        <a:solidFill>
          <a:schemeClr val="accent5">
            <a:hueOff val="2916027"/>
            <a:satOff val="1031"/>
            <a:lumOff val="9176"/>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b="1" kern="1200"/>
            <a:t>Analyse</a:t>
          </a:r>
        </a:p>
        <a:p>
          <a:pPr marL="0" lvl="0" indent="0" algn="ctr" defTabSz="622300">
            <a:lnSpc>
              <a:spcPct val="90000"/>
            </a:lnSpc>
            <a:spcBef>
              <a:spcPct val="0"/>
            </a:spcBef>
            <a:spcAft>
              <a:spcPct val="35000"/>
            </a:spcAft>
            <a:buNone/>
          </a:pPr>
          <a:r>
            <a:rPr lang="en-GB" sz="1400" kern="1200"/>
            <a:t>Your feelings, knowledge, assumptions and alternatives</a:t>
          </a:r>
        </a:p>
      </dsp:txBody>
      <dsp:txXfrm>
        <a:off x="4092694" y="4351555"/>
        <a:ext cx="2167407" cy="1031730"/>
      </dsp:txXfrm>
    </dsp:sp>
    <dsp:sp modelId="{129B0F44-7A8F-4EB6-AFE5-1F710BFCCC97}">
      <dsp:nvSpPr>
        <dsp:cNvPr id="0" name=""/>
        <dsp:cNvSpPr/>
      </dsp:nvSpPr>
      <dsp:spPr>
        <a:xfrm>
          <a:off x="2171785" y="2918713"/>
          <a:ext cx="2206038" cy="1234070"/>
        </a:xfrm>
        <a:prstGeom prst="roundRect">
          <a:avLst/>
        </a:prstGeom>
        <a:solidFill>
          <a:schemeClr val="accent5">
            <a:hueOff val="3888036"/>
            <a:satOff val="1374"/>
            <a:lumOff val="12235"/>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b="1" kern="1200"/>
            <a:t>Evaluate</a:t>
          </a:r>
        </a:p>
        <a:p>
          <a:pPr marL="0" lvl="0" indent="0" algn="ctr" defTabSz="622300">
            <a:lnSpc>
              <a:spcPct val="90000"/>
            </a:lnSpc>
            <a:spcBef>
              <a:spcPct val="0"/>
            </a:spcBef>
            <a:spcAft>
              <a:spcPct val="35000"/>
            </a:spcAft>
            <a:buNone/>
          </a:pPr>
          <a:r>
            <a:rPr lang="en-GB" sz="1300" kern="1200"/>
            <a:t>What was good/bad about the experience  How relevant and useful is the knowledge you have gained?</a:t>
          </a:r>
        </a:p>
      </dsp:txBody>
      <dsp:txXfrm>
        <a:off x="2232027" y="2978955"/>
        <a:ext cx="2085554" cy="1113586"/>
      </dsp:txXfrm>
    </dsp:sp>
    <dsp:sp modelId="{A787A08B-66B8-4BC0-8D70-246885890C4C}">
      <dsp:nvSpPr>
        <dsp:cNvPr id="0" name=""/>
        <dsp:cNvSpPr/>
      </dsp:nvSpPr>
      <dsp:spPr>
        <a:xfrm>
          <a:off x="2059224" y="1126831"/>
          <a:ext cx="2458781" cy="1245636"/>
        </a:xfrm>
        <a:prstGeom prst="roundRect">
          <a:avLst/>
        </a:prstGeom>
        <a:solidFill>
          <a:schemeClr val="accent5">
            <a:hueOff val="4860045"/>
            <a:satOff val="1718"/>
            <a:lumOff val="15294"/>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b="1" kern="1200"/>
            <a:t>Learn</a:t>
          </a:r>
        </a:p>
        <a:p>
          <a:pPr marL="0" lvl="0" indent="0" algn="ctr" defTabSz="622300">
            <a:lnSpc>
              <a:spcPct val="90000"/>
            </a:lnSpc>
            <a:spcBef>
              <a:spcPct val="0"/>
            </a:spcBef>
            <a:spcAft>
              <a:spcPct val="35000"/>
            </a:spcAft>
            <a:buNone/>
          </a:pPr>
          <a:r>
            <a:rPr lang="en-GB" sz="1300" kern="1200"/>
            <a:t>What have you learnt?</a:t>
          </a:r>
        </a:p>
        <a:p>
          <a:pPr marL="0" lvl="0" indent="0" algn="ctr" defTabSz="622300">
            <a:lnSpc>
              <a:spcPct val="90000"/>
            </a:lnSpc>
            <a:spcBef>
              <a:spcPct val="0"/>
            </a:spcBef>
            <a:spcAft>
              <a:spcPct val="35000"/>
            </a:spcAft>
            <a:buNone/>
          </a:pPr>
          <a:r>
            <a:rPr lang="en-GB" sz="1300" kern="1200"/>
            <a:t>What else could you have done?</a:t>
          </a:r>
        </a:p>
        <a:p>
          <a:pPr marL="0" lvl="0" indent="0" algn="ctr" defTabSz="622300">
            <a:lnSpc>
              <a:spcPct val="90000"/>
            </a:lnSpc>
            <a:spcBef>
              <a:spcPct val="0"/>
            </a:spcBef>
            <a:spcAft>
              <a:spcPct val="35000"/>
            </a:spcAft>
            <a:buNone/>
          </a:pPr>
          <a:r>
            <a:rPr lang="en-GB" sz="1300" kern="1200"/>
            <a:t>If the situation arose again, what else would you do?</a:t>
          </a:r>
        </a:p>
      </dsp:txBody>
      <dsp:txXfrm>
        <a:off x="2120031" y="1187638"/>
        <a:ext cx="2337167" cy="112402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C677B00-7981-42A0-8461-998684E36C69}">
      <dsp:nvSpPr>
        <dsp:cNvPr id="0" name=""/>
        <dsp:cNvSpPr/>
      </dsp:nvSpPr>
      <dsp:spPr>
        <a:xfrm rot="5400000">
          <a:off x="-253828" y="343661"/>
          <a:ext cx="1692190" cy="1184533"/>
        </a:xfrm>
        <a:prstGeom prst="chevron">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GB" sz="1800" kern="1200"/>
            <a:t>What</a:t>
          </a:r>
        </a:p>
      </dsp:txBody>
      <dsp:txXfrm rot="-5400000">
        <a:off x="1" y="682100"/>
        <a:ext cx="1184533" cy="507657"/>
      </dsp:txXfrm>
    </dsp:sp>
    <dsp:sp modelId="{482EAA79-30B8-4160-BCA1-185D7AE8F8C4}">
      <dsp:nvSpPr>
        <dsp:cNvPr id="0" name=""/>
        <dsp:cNvSpPr/>
      </dsp:nvSpPr>
      <dsp:spPr>
        <a:xfrm rot="5400000">
          <a:off x="4836677" y="-3648748"/>
          <a:ext cx="1272798" cy="8577086"/>
        </a:xfrm>
        <a:prstGeom prst="round2SameRect">
          <a:avLst/>
        </a:prstGeom>
        <a:solidFill>
          <a:schemeClr val="lt1">
            <a:alpha val="90000"/>
            <a:hueOff val="0"/>
            <a:satOff val="0"/>
            <a:lumOff val="0"/>
            <a:alphaOff val="0"/>
          </a:schemeClr>
        </a:solidFill>
        <a:ln w="127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en-GB" sz="1600" kern="1200"/>
            <a:t>is the situation?</a:t>
          </a:r>
        </a:p>
        <a:p>
          <a:pPr marL="171450" lvl="1" indent="-171450" algn="l" defTabSz="711200">
            <a:lnSpc>
              <a:spcPct val="90000"/>
            </a:lnSpc>
            <a:spcBef>
              <a:spcPct val="0"/>
            </a:spcBef>
            <a:spcAft>
              <a:spcPct val="15000"/>
            </a:spcAft>
            <a:buChar char="•"/>
          </a:pPr>
          <a:r>
            <a:rPr lang="en-GB" sz="1600" kern="1200"/>
            <a:t>am I trying to achieve?</a:t>
          </a:r>
        </a:p>
        <a:p>
          <a:pPr marL="171450" lvl="1" indent="-171450" algn="l" defTabSz="711200">
            <a:lnSpc>
              <a:spcPct val="90000"/>
            </a:lnSpc>
            <a:spcBef>
              <a:spcPct val="0"/>
            </a:spcBef>
            <a:spcAft>
              <a:spcPct val="15000"/>
            </a:spcAft>
            <a:buChar char="•"/>
          </a:pPr>
          <a:r>
            <a:rPr lang="en-GB" sz="1600" kern="1200"/>
            <a:t>actions did I take?</a:t>
          </a:r>
        </a:p>
        <a:p>
          <a:pPr marL="171450" lvl="1" indent="-171450" algn="l" defTabSz="711200">
            <a:lnSpc>
              <a:spcPct val="90000"/>
            </a:lnSpc>
            <a:spcBef>
              <a:spcPct val="0"/>
            </a:spcBef>
            <a:spcAft>
              <a:spcPct val="15000"/>
            </a:spcAft>
            <a:buChar char="•"/>
          </a:pPr>
          <a:r>
            <a:rPr lang="en-GB" sz="1600" kern="1200"/>
            <a:t>was the response of others?</a:t>
          </a:r>
        </a:p>
        <a:p>
          <a:pPr marL="171450" lvl="1" indent="-171450" algn="l" defTabSz="711200">
            <a:lnSpc>
              <a:spcPct val="90000"/>
            </a:lnSpc>
            <a:spcBef>
              <a:spcPct val="0"/>
            </a:spcBef>
            <a:spcAft>
              <a:spcPct val="15000"/>
            </a:spcAft>
            <a:buChar char="•"/>
          </a:pPr>
          <a:r>
            <a:rPr lang="en-GB" sz="1600" kern="1200"/>
            <a:t>were the consequences?</a:t>
          </a:r>
        </a:p>
      </dsp:txBody>
      <dsp:txXfrm rot="-5400000">
        <a:off x="1184534" y="65528"/>
        <a:ext cx="8514953" cy="1148532"/>
      </dsp:txXfrm>
    </dsp:sp>
    <dsp:sp modelId="{77BF40A8-C61A-4088-BDE3-567FD50FF4EA}">
      <dsp:nvSpPr>
        <dsp:cNvPr id="0" name=""/>
        <dsp:cNvSpPr/>
      </dsp:nvSpPr>
      <dsp:spPr>
        <a:xfrm rot="5400000">
          <a:off x="-253828" y="1846665"/>
          <a:ext cx="1692190" cy="1184533"/>
        </a:xfrm>
        <a:prstGeom prst="chevron">
          <a:avLst/>
        </a:prstGeom>
        <a:solidFill>
          <a:schemeClr val="accent5">
            <a:hueOff val="2430022"/>
            <a:satOff val="859"/>
            <a:lumOff val="7647"/>
            <a:alphaOff val="0"/>
          </a:schemeClr>
        </a:solidFill>
        <a:ln w="12700" cap="flat" cmpd="sng" algn="ctr">
          <a:solidFill>
            <a:schemeClr val="accent5">
              <a:hueOff val="2430022"/>
              <a:satOff val="859"/>
              <a:lumOff val="7647"/>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GB" sz="1800" kern="1200"/>
            <a:t>So </a:t>
          </a:r>
        </a:p>
        <a:p>
          <a:pPr marL="0" lvl="0" indent="0" algn="ctr" defTabSz="800100">
            <a:lnSpc>
              <a:spcPct val="90000"/>
            </a:lnSpc>
            <a:spcBef>
              <a:spcPct val="0"/>
            </a:spcBef>
            <a:spcAft>
              <a:spcPct val="35000"/>
            </a:spcAft>
            <a:buNone/>
          </a:pPr>
          <a:r>
            <a:rPr lang="en-GB" sz="1800" kern="1200"/>
            <a:t>What</a:t>
          </a:r>
        </a:p>
      </dsp:txBody>
      <dsp:txXfrm rot="-5400000">
        <a:off x="1" y="2185104"/>
        <a:ext cx="1184533" cy="507657"/>
      </dsp:txXfrm>
    </dsp:sp>
    <dsp:sp modelId="{B80F1281-2874-4633-B553-BE547A7396B8}">
      <dsp:nvSpPr>
        <dsp:cNvPr id="0" name=""/>
        <dsp:cNvSpPr/>
      </dsp:nvSpPr>
      <dsp:spPr>
        <a:xfrm rot="5400000">
          <a:off x="4922825" y="-2145455"/>
          <a:ext cx="1100501" cy="8577086"/>
        </a:xfrm>
        <a:prstGeom prst="round2SameRect">
          <a:avLst/>
        </a:prstGeom>
        <a:solidFill>
          <a:schemeClr val="lt1">
            <a:alpha val="90000"/>
            <a:hueOff val="0"/>
            <a:satOff val="0"/>
            <a:lumOff val="0"/>
            <a:alphaOff val="0"/>
          </a:schemeClr>
        </a:solidFill>
        <a:ln w="12700" cap="flat" cmpd="sng" algn="ctr">
          <a:solidFill>
            <a:schemeClr val="accent5">
              <a:hueOff val="2430022"/>
              <a:satOff val="859"/>
              <a:lumOff val="7647"/>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en-GB" sz="1600" kern="1200"/>
            <a:t>does this teach me?</a:t>
          </a:r>
        </a:p>
        <a:p>
          <a:pPr marL="171450" lvl="1" indent="-171450" algn="l" defTabSz="711200">
            <a:lnSpc>
              <a:spcPct val="90000"/>
            </a:lnSpc>
            <a:spcBef>
              <a:spcPct val="0"/>
            </a:spcBef>
            <a:spcAft>
              <a:spcPct val="15000"/>
            </a:spcAft>
            <a:buChar char="•"/>
          </a:pPr>
          <a:r>
            <a:rPr lang="en-GB" sz="1600" kern="1200"/>
            <a:t>was I thinking and feeling?</a:t>
          </a:r>
        </a:p>
        <a:p>
          <a:pPr marL="171450" lvl="1" indent="-171450" algn="l" defTabSz="711200">
            <a:lnSpc>
              <a:spcPct val="90000"/>
            </a:lnSpc>
            <a:spcBef>
              <a:spcPct val="0"/>
            </a:spcBef>
            <a:spcAft>
              <a:spcPct val="15000"/>
            </a:spcAft>
            <a:buChar char="•"/>
          </a:pPr>
          <a:r>
            <a:rPr lang="en-GB" sz="1600" kern="1200"/>
            <a:t>other knowledge can I bring to the situation?</a:t>
          </a:r>
        </a:p>
        <a:p>
          <a:pPr marL="171450" lvl="1" indent="-171450" algn="l" defTabSz="711200">
            <a:lnSpc>
              <a:spcPct val="90000"/>
            </a:lnSpc>
            <a:spcBef>
              <a:spcPct val="0"/>
            </a:spcBef>
            <a:spcAft>
              <a:spcPct val="15000"/>
            </a:spcAft>
            <a:buChar char="•"/>
          </a:pPr>
          <a:r>
            <a:rPr lang="en-GB" sz="1600" kern="1200"/>
            <a:t>is my new understanding of the situation?</a:t>
          </a:r>
        </a:p>
      </dsp:txBody>
      <dsp:txXfrm rot="-5400000">
        <a:off x="1184533" y="1646559"/>
        <a:ext cx="8523364" cy="993057"/>
      </dsp:txXfrm>
    </dsp:sp>
    <dsp:sp modelId="{8B096D31-DB92-4875-AFF1-4B63FD939236}">
      <dsp:nvSpPr>
        <dsp:cNvPr id="0" name=""/>
        <dsp:cNvSpPr/>
      </dsp:nvSpPr>
      <dsp:spPr>
        <a:xfrm rot="5400000">
          <a:off x="-253828" y="3349669"/>
          <a:ext cx="1692190" cy="1184533"/>
        </a:xfrm>
        <a:prstGeom prst="chevron">
          <a:avLst/>
        </a:prstGeom>
        <a:solidFill>
          <a:schemeClr val="accent5">
            <a:hueOff val="4860045"/>
            <a:satOff val="1718"/>
            <a:lumOff val="15294"/>
            <a:alphaOff val="0"/>
          </a:schemeClr>
        </a:solidFill>
        <a:ln w="12700" cap="flat" cmpd="sng" algn="ctr">
          <a:solidFill>
            <a:schemeClr val="accent5">
              <a:hueOff val="4860045"/>
              <a:satOff val="1718"/>
              <a:lumOff val="15294"/>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GB" sz="1800" kern="1200"/>
            <a:t>Now What</a:t>
          </a:r>
        </a:p>
      </dsp:txBody>
      <dsp:txXfrm rot="-5400000">
        <a:off x="1" y="3688108"/>
        <a:ext cx="1184533" cy="507657"/>
      </dsp:txXfrm>
    </dsp:sp>
    <dsp:sp modelId="{F095E2D6-DEFF-409E-AEF1-5673419C385A}">
      <dsp:nvSpPr>
        <dsp:cNvPr id="0" name=""/>
        <dsp:cNvSpPr/>
      </dsp:nvSpPr>
      <dsp:spPr>
        <a:xfrm rot="5400000">
          <a:off x="4923114" y="-642740"/>
          <a:ext cx="1099923" cy="8577086"/>
        </a:xfrm>
        <a:prstGeom prst="round2SameRect">
          <a:avLst/>
        </a:prstGeom>
        <a:solidFill>
          <a:schemeClr val="lt1">
            <a:alpha val="90000"/>
            <a:hueOff val="0"/>
            <a:satOff val="0"/>
            <a:lumOff val="0"/>
            <a:alphaOff val="0"/>
          </a:schemeClr>
        </a:solidFill>
        <a:ln w="12700" cap="flat" cmpd="sng" algn="ctr">
          <a:solidFill>
            <a:schemeClr val="accent5">
              <a:hueOff val="4860045"/>
              <a:satOff val="1718"/>
              <a:lumOff val="15294"/>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en-GB" sz="1600" kern="1200"/>
            <a:t>do I need to do to improve things?</a:t>
          </a:r>
        </a:p>
        <a:p>
          <a:pPr marL="171450" lvl="1" indent="-171450" algn="l" defTabSz="711200">
            <a:lnSpc>
              <a:spcPct val="90000"/>
            </a:lnSpc>
            <a:spcBef>
              <a:spcPct val="0"/>
            </a:spcBef>
            <a:spcAft>
              <a:spcPct val="15000"/>
            </a:spcAft>
            <a:buChar char="•"/>
          </a:pPr>
          <a:r>
            <a:rPr lang="en-GB" sz="1600" kern="1200"/>
            <a:t>broader issues need to be considered if this action is to be successful?</a:t>
          </a:r>
        </a:p>
        <a:p>
          <a:pPr marL="171450" lvl="1" indent="-171450" algn="l" defTabSz="711200">
            <a:lnSpc>
              <a:spcPct val="90000"/>
            </a:lnSpc>
            <a:spcBef>
              <a:spcPct val="0"/>
            </a:spcBef>
            <a:spcAft>
              <a:spcPct val="15000"/>
            </a:spcAft>
            <a:buChar char="•"/>
          </a:pPr>
          <a:r>
            <a:rPr lang="en-GB" sz="1600" kern="1200"/>
            <a:t>might I do differently in the future?</a:t>
          </a:r>
        </a:p>
        <a:p>
          <a:pPr marL="171450" lvl="1" indent="-171450" algn="l" defTabSz="711200">
            <a:lnSpc>
              <a:spcPct val="90000"/>
            </a:lnSpc>
            <a:spcBef>
              <a:spcPct val="0"/>
            </a:spcBef>
            <a:spcAft>
              <a:spcPct val="15000"/>
            </a:spcAft>
            <a:buChar char="•"/>
          </a:pPr>
          <a:r>
            <a:rPr lang="en-GB" sz="1600" kern="1200"/>
            <a:t>might be the consequences of this action?</a:t>
          </a:r>
        </a:p>
      </dsp:txBody>
      <dsp:txXfrm rot="-5400000">
        <a:off x="1184533" y="3149535"/>
        <a:ext cx="8523392" cy="992535"/>
      </dsp:txXfrm>
    </dsp:sp>
  </dsp:spTree>
</dsp:drawing>
</file>

<file path=ppt/diagrams/layout1.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layout3.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052177B-2091-47FC-AC2A-409428B9E7BA}" type="datetimeFigureOut">
              <a:rPr lang="en-GB" smtClean="0"/>
              <a:t>20/09/2023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767D942-FD8F-4F33-8486-0E189D7B32BA}" type="slidenum">
              <a:rPr lang="en-GB" smtClean="0"/>
              <a:t>‹#›</a:t>
            </a:fld>
            <a:endParaRPr lang="en-GB"/>
          </a:p>
        </p:txBody>
      </p:sp>
    </p:spTree>
    <p:extLst>
      <p:ext uri="{BB962C8B-B14F-4D97-AF65-F5344CB8AC3E}">
        <p14:creationId xmlns:p14="http://schemas.microsoft.com/office/powerpoint/2010/main" val="15188235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hyperlink" Target="#Appendix1"/><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hyperlink" Target="#Appendix2"/><Relationship Id="rId2" Type="http://schemas.openxmlformats.org/officeDocument/2006/relationships/slide" Target="../slides/slide17.xml"/><Relationship Id="rId1" Type="http://schemas.openxmlformats.org/officeDocument/2006/relationships/notesMaster" Target="../notesMasters/notesMaster1.xml"/><Relationship Id="rId4" Type="http://schemas.openxmlformats.org/officeDocument/2006/relationships/hyperlink" Target="#Appendix3"/></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www.instituteforapprenticeships.org/apprenticeship-standards/"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mailto:nma13tbu@UEA.AC.UK"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rtl="0" fontAlgn="base"/>
            <a:r>
              <a:rPr lang="en-GB" sz="1800" b="1" i="0">
                <a:solidFill>
                  <a:srgbClr val="000000"/>
                </a:solidFill>
                <a:effectLst/>
                <a:latin typeface="Arial" panose="020B0604020202020204" pitchFamily="34" charset="0"/>
              </a:rPr>
              <a:t>Organisation and Management of the Apprenticeship </a:t>
            </a:r>
            <a:endParaRPr lang="en-GB" b="1" i="0">
              <a:solidFill>
                <a:srgbClr val="000000"/>
              </a:solidFill>
              <a:effectLst/>
              <a:latin typeface="Segoe UI" panose="020B0502040204020203" pitchFamily="34" charset="0"/>
            </a:endParaRPr>
          </a:p>
          <a:p>
            <a:pPr algn="just" rtl="0" fontAlgn="base"/>
            <a:r>
              <a:rPr lang="en-GB" sz="1800" b="1" i="0">
                <a:solidFill>
                  <a:srgbClr val="000000"/>
                </a:solidFill>
                <a:effectLst/>
                <a:latin typeface="Arial" panose="020B0604020202020204" pitchFamily="34" charset="0"/>
              </a:rPr>
              <a:t>Programme Structure </a:t>
            </a:r>
            <a:endParaRPr lang="en-GB" b="1" i="0">
              <a:solidFill>
                <a:srgbClr val="000000"/>
              </a:solidFill>
              <a:effectLst/>
              <a:latin typeface="Segoe UI" panose="020B0502040204020203" pitchFamily="34" charset="0"/>
            </a:endParaRPr>
          </a:p>
          <a:p>
            <a:pPr algn="just" rtl="0" fontAlgn="base"/>
            <a:r>
              <a:rPr lang="en-GB" sz="1800" b="0" i="0">
                <a:solidFill>
                  <a:srgbClr val="000000"/>
                </a:solidFill>
                <a:effectLst/>
                <a:latin typeface="Arial" panose="020B0604020202020204" pitchFamily="34" charset="0"/>
              </a:rPr>
              <a:t>An Apprenticeship Standard was designed by employer trailblazer groups and covers the knowledge, skills, and behaviours the trailblazers have deemed necessary for the specific role.  Some standards have a mandatory qualification whilst others do not.  Maths and English achievement up to level 2 are required for entry to the UEA and the Apprenticeship is considered complete once the Apprentice has successfully undertaken the End Point Assessment, which may be the final examination board only. </a:t>
            </a:r>
            <a:endParaRPr lang="en-GB" b="0" i="0">
              <a:solidFill>
                <a:srgbClr val="000000"/>
              </a:solidFill>
              <a:effectLst/>
              <a:latin typeface="Segoe UI" panose="020B0502040204020203" pitchFamily="34" charset="0"/>
            </a:endParaRPr>
          </a:p>
          <a:p>
            <a:pPr algn="just" rtl="0" fontAlgn="base"/>
            <a:r>
              <a:rPr lang="en-GB" sz="1800" b="0" i="0">
                <a:solidFill>
                  <a:srgbClr val="000000"/>
                </a:solidFill>
                <a:effectLst/>
                <a:latin typeface="Arial" panose="020B0604020202020204" pitchFamily="34" charset="0"/>
              </a:rPr>
              <a:t> </a:t>
            </a:r>
            <a:endParaRPr lang="en-GB" b="0" i="0">
              <a:solidFill>
                <a:srgbClr val="000000"/>
              </a:solidFill>
              <a:effectLst/>
              <a:latin typeface="Segoe UI" panose="020B0502040204020203" pitchFamily="34" charset="0"/>
            </a:endParaRPr>
          </a:p>
          <a:p>
            <a:pPr algn="just" rtl="0" fontAlgn="base"/>
            <a:r>
              <a:rPr lang="en-GB" sz="1800" b="0" i="0">
                <a:solidFill>
                  <a:srgbClr val="000000"/>
                </a:solidFill>
                <a:effectLst/>
                <a:latin typeface="Arial" panose="020B0604020202020204" pitchFamily="34" charset="0"/>
              </a:rPr>
              <a:t>The length of degree apprenticeships varies from programme to programme with a range of start dates, depending on the programme. The standard academic year runs from September to June.  </a:t>
            </a:r>
            <a:endParaRPr lang="en-GB" b="0" i="0">
              <a:solidFill>
                <a:srgbClr val="000000"/>
              </a:solidFill>
              <a:effectLst/>
              <a:latin typeface="Segoe UI" panose="020B0502040204020203" pitchFamily="34" charset="0"/>
            </a:endParaRPr>
          </a:p>
          <a:p>
            <a:pPr algn="just" rtl="0" fontAlgn="base"/>
            <a:r>
              <a:rPr lang="en-GB" sz="1800" b="0" i="0">
                <a:solidFill>
                  <a:srgbClr val="000000"/>
                </a:solidFill>
                <a:effectLst/>
                <a:latin typeface="Arial" panose="020B0604020202020204" pitchFamily="34" charset="0"/>
              </a:rPr>
              <a:t> </a:t>
            </a:r>
            <a:endParaRPr lang="en-GB" b="0" i="0">
              <a:solidFill>
                <a:srgbClr val="000000"/>
              </a:solidFill>
              <a:effectLst/>
              <a:latin typeface="Segoe UI" panose="020B0502040204020203" pitchFamily="34" charset="0"/>
            </a:endParaRPr>
          </a:p>
          <a:p>
            <a:pPr algn="just" rtl="0" fontAlgn="base"/>
            <a:r>
              <a:rPr lang="en-GB" sz="1800" b="0" i="0">
                <a:solidFill>
                  <a:srgbClr val="000000"/>
                </a:solidFill>
                <a:effectLst/>
                <a:latin typeface="Arial" panose="020B0604020202020204" pitchFamily="34" charset="0"/>
              </a:rPr>
              <a:t>Teaching is concentrated around two semesters, although this may vary for some programmes, and the School of Study will provide a timetable for the apprenticeship. Approximate timing for the standard academic year is shown below: </a:t>
            </a:r>
            <a:endParaRPr lang="en-GB" b="0" i="0">
              <a:solidFill>
                <a:srgbClr val="000000"/>
              </a:solidFill>
              <a:effectLst/>
              <a:latin typeface="Segoe UI" panose="020B0502040204020203" pitchFamily="34" charset="0"/>
            </a:endParaRPr>
          </a:p>
          <a:p>
            <a:pPr algn="just" rtl="0" fontAlgn="base">
              <a:buFont typeface="Arial" panose="020B0604020202020204" pitchFamily="34" charset="0"/>
              <a:buChar char="•"/>
            </a:pPr>
            <a:r>
              <a:rPr lang="en-GB" sz="1800" b="0" i="0">
                <a:solidFill>
                  <a:srgbClr val="000000"/>
                </a:solidFill>
                <a:effectLst/>
                <a:latin typeface="Arial" panose="020B0604020202020204" pitchFamily="34" charset="0"/>
              </a:rPr>
              <a:t>Semester 1 normally runs from mid to late September to mid-December. </a:t>
            </a:r>
          </a:p>
          <a:p>
            <a:pPr algn="just" rtl="0" fontAlgn="base">
              <a:buFont typeface="Arial" panose="020B0604020202020204" pitchFamily="34" charset="0"/>
              <a:buChar char="•"/>
            </a:pPr>
            <a:r>
              <a:rPr lang="en-GB" sz="1800" b="0" i="0">
                <a:solidFill>
                  <a:srgbClr val="000000"/>
                </a:solidFill>
                <a:effectLst/>
                <a:latin typeface="Arial" panose="020B0604020202020204" pitchFamily="34" charset="0"/>
              </a:rPr>
              <a:t>Semester 2 normally runs from mid-January to mid-May (with a break at Easter); </a:t>
            </a:r>
          </a:p>
          <a:p>
            <a:pPr algn="just" rtl="0" fontAlgn="base">
              <a:buFont typeface="Arial" panose="020B0604020202020204" pitchFamily="34" charset="0"/>
              <a:buChar char="•"/>
            </a:pPr>
            <a:r>
              <a:rPr lang="en-GB" sz="1800" b="0" i="0">
                <a:solidFill>
                  <a:srgbClr val="000000"/>
                </a:solidFill>
                <a:effectLst/>
                <a:latin typeface="Arial" panose="020B0604020202020204" pitchFamily="34" charset="0"/>
              </a:rPr>
              <a:t>Assessment period is normally mid-May until mid-June; </a:t>
            </a:r>
          </a:p>
          <a:p>
            <a:pPr algn="just" rtl="0" fontAlgn="base">
              <a:buFont typeface="Arial" panose="020B0604020202020204" pitchFamily="34" charset="0"/>
              <a:buChar char="•"/>
            </a:pPr>
            <a:r>
              <a:rPr lang="en-GB" sz="1800" b="0" i="0">
                <a:solidFill>
                  <a:srgbClr val="000000"/>
                </a:solidFill>
                <a:effectLst/>
                <a:latin typeface="Arial" panose="020B0604020202020204" pitchFamily="34" charset="0"/>
              </a:rPr>
              <a:t>Reassessment period is normally in August. </a:t>
            </a:r>
          </a:p>
          <a:p>
            <a:pPr algn="just" rtl="0" fontAlgn="base"/>
            <a:r>
              <a:rPr lang="en-GB" sz="1800" b="0" i="0">
                <a:solidFill>
                  <a:srgbClr val="000000"/>
                </a:solidFill>
                <a:effectLst/>
                <a:latin typeface="Arial" panose="020B0604020202020204" pitchFamily="34" charset="0"/>
              </a:rPr>
              <a:t> </a:t>
            </a:r>
            <a:endParaRPr lang="en-GB" b="0" i="0">
              <a:solidFill>
                <a:srgbClr val="000000"/>
              </a:solidFill>
              <a:effectLst/>
              <a:latin typeface="Segoe UI" panose="020B0502040204020203" pitchFamily="34" charset="0"/>
            </a:endParaRPr>
          </a:p>
          <a:p>
            <a:pPr algn="just" rtl="0" fontAlgn="base"/>
            <a:r>
              <a:rPr lang="en-GB" sz="1800" b="0" i="0">
                <a:solidFill>
                  <a:srgbClr val="000000"/>
                </a:solidFill>
                <a:effectLst/>
                <a:latin typeface="Arial" panose="020B0604020202020204" pitchFamily="34" charset="0"/>
              </a:rPr>
              <a:t>The apprentice will normally complete a number of modules each year, consisting of taught modules and assessed work-based learning. The focus on work-based learning is intended to allow them to practice and hone skills in the workplace and apply the taught elements of the programme in practice. For some programmes there will be regulatory requirements (for example, placements in other work areas) and these will form part of the programme.   </a:t>
            </a:r>
            <a:endParaRPr lang="en-GB" b="0" i="0">
              <a:solidFill>
                <a:srgbClr val="000000"/>
              </a:solidFill>
              <a:effectLst/>
              <a:latin typeface="Segoe UI" panose="020B0502040204020203" pitchFamily="34" charset="0"/>
            </a:endParaRPr>
          </a:p>
          <a:p>
            <a:pPr algn="just" rtl="0" fontAlgn="base"/>
            <a:r>
              <a:rPr lang="en-GB" sz="1800" b="0" i="0">
                <a:solidFill>
                  <a:srgbClr val="000000"/>
                </a:solidFill>
                <a:effectLst/>
                <a:latin typeface="Arial" panose="020B0604020202020204" pitchFamily="34" charset="0"/>
              </a:rPr>
              <a:t> </a:t>
            </a:r>
            <a:endParaRPr lang="en-GB" b="0" i="0">
              <a:solidFill>
                <a:srgbClr val="000000"/>
              </a:solidFill>
              <a:effectLst/>
              <a:latin typeface="Segoe UI" panose="020B0502040204020203" pitchFamily="34" charset="0"/>
            </a:endParaRPr>
          </a:p>
          <a:p>
            <a:pPr algn="just" rtl="0" fontAlgn="base"/>
            <a:r>
              <a:rPr lang="en-GB" sz="1800" b="0" i="0">
                <a:solidFill>
                  <a:srgbClr val="000000"/>
                </a:solidFill>
                <a:effectLst/>
                <a:latin typeface="Arial" panose="020B0604020202020204" pitchFamily="34" charset="0"/>
              </a:rPr>
              <a:t>Full information about the structure and content of the taught programme can be found in the course handbook and Blackboard site for that programme. </a:t>
            </a:r>
            <a:endParaRPr lang="en-GB" b="0" i="0">
              <a:solidFill>
                <a:srgbClr val="000000"/>
              </a:solidFill>
              <a:effectLst/>
              <a:latin typeface="Segoe UI" panose="020B0502040204020203" pitchFamily="34" charset="0"/>
            </a:endParaRPr>
          </a:p>
          <a:p>
            <a:endParaRPr lang="en-GB"/>
          </a:p>
        </p:txBody>
      </p:sp>
      <p:sp>
        <p:nvSpPr>
          <p:cNvPr id="4" name="Slide Number Placeholder 3"/>
          <p:cNvSpPr>
            <a:spLocks noGrp="1"/>
          </p:cNvSpPr>
          <p:nvPr>
            <p:ph type="sldNum" sz="quarter" idx="5"/>
          </p:nvPr>
        </p:nvSpPr>
        <p:spPr/>
        <p:txBody>
          <a:bodyPr/>
          <a:lstStyle/>
          <a:p>
            <a:fld id="{3767D942-FD8F-4F33-8486-0E189D7B32BA}" type="slidenum">
              <a:rPr lang="en-GB" smtClean="0"/>
              <a:t>3</a:t>
            </a:fld>
            <a:endParaRPr lang="en-GB"/>
          </a:p>
        </p:txBody>
      </p:sp>
    </p:spTree>
    <p:extLst>
      <p:ext uri="{BB962C8B-B14F-4D97-AF65-F5344CB8AC3E}">
        <p14:creationId xmlns:p14="http://schemas.microsoft.com/office/powerpoint/2010/main" val="19826287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R="161925" algn="just"/>
            <a:r>
              <a:rPr lang="en-GB" sz="1800">
                <a:effectLst/>
                <a:latin typeface="Arial" panose="020B0604020202020204" pitchFamily="34" charset="0"/>
                <a:ea typeface="Times New Roman" panose="02020603050405020304" pitchFamily="18" charset="0"/>
              </a:rPr>
              <a:t>The role of mentor should be one that is able to support an apprentice through their learning journey in terms of meeting the work-based requirements of their apprenticeship and also providing the guidance and support to manage the obstacles and challenges along the way.  An effective mentor will be able to:</a:t>
            </a:r>
          </a:p>
          <a:p>
            <a:pPr marL="342900" marR="161925" lvl="0" indent="-342900" algn="just">
              <a:buFont typeface="Symbol" panose="05050102010706020507" pitchFamily="18" charset="2"/>
              <a:buChar char=""/>
            </a:pPr>
            <a:r>
              <a:rPr lang="en-GB" sz="1800">
                <a:effectLst/>
                <a:latin typeface="Arial" panose="020B0604020202020204" pitchFamily="34" charset="0"/>
                <a:ea typeface="Times New Roman" panose="02020603050405020304" pitchFamily="18" charset="0"/>
              </a:rPr>
              <a:t>Understand the requirements and demands of independent learning and support the apprentice in having the time and space to engage with this;</a:t>
            </a:r>
          </a:p>
          <a:p>
            <a:pPr marL="342900" marR="161925" lvl="0" indent="-342900" algn="just">
              <a:buFont typeface="Symbol" panose="05050102010706020507" pitchFamily="18" charset="2"/>
              <a:buChar char=""/>
            </a:pPr>
            <a:r>
              <a:rPr lang="en-GB" sz="1800">
                <a:effectLst/>
                <a:latin typeface="Arial" panose="020B0604020202020204" pitchFamily="34" charset="0"/>
                <a:ea typeface="Times New Roman" panose="02020603050405020304" pitchFamily="18" charset="0"/>
              </a:rPr>
              <a:t>Recognise the individual needs of the apprentice, in terms of employment, learning needs and practical needs and be able to guide them appropriately through challenging and coaching;</a:t>
            </a:r>
          </a:p>
          <a:p>
            <a:pPr marL="342900" marR="161925" lvl="0" indent="-342900" algn="just">
              <a:buFont typeface="Symbol" panose="05050102010706020507" pitchFamily="18" charset="2"/>
              <a:buChar char=""/>
            </a:pPr>
            <a:r>
              <a:rPr lang="en-GB" sz="1800">
                <a:effectLst/>
                <a:latin typeface="Arial" panose="020B0604020202020204" pitchFamily="34" charset="0"/>
                <a:ea typeface="Times New Roman" panose="02020603050405020304" pitchFamily="18" charset="0"/>
              </a:rPr>
              <a:t>Draw on their own position within the organisation to ensure apprentices have access to opportunities and resources to support completion of the apprenticeship;</a:t>
            </a:r>
          </a:p>
          <a:p>
            <a:pPr marL="342900" marR="161925" lvl="0" indent="-342900" algn="just">
              <a:buFont typeface="Symbol" panose="05050102010706020507" pitchFamily="18" charset="2"/>
              <a:buChar char=""/>
            </a:pPr>
            <a:r>
              <a:rPr lang="en-GB" sz="1800">
                <a:effectLst/>
                <a:latin typeface="Arial" panose="020B0604020202020204" pitchFamily="34" charset="0"/>
                <a:ea typeface="Times New Roman" panose="02020603050405020304" pitchFamily="18" charset="0"/>
              </a:rPr>
              <a:t>Understand the role the apprentice holds in the organisation to be able to support suitable project opportunities that would be relevant for work placement projects to meet assessment and Standards requirements;</a:t>
            </a:r>
          </a:p>
          <a:p>
            <a:pPr marL="342900" marR="161925" lvl="0" indent="-342900" algn="just">
              <a:buFont typeface="Symbol" panose="05050102010706020507" pitchFamily="18" charset="2"/>
              <a:buChar char=""/>
            </a:pPr>
            <a:r>
              <a:rPr lang="en-GB" sz="1800">
                <a:effectLst/>
                <a:latin typeface="Arial" panose="020B0604020202020204" pitchFamily="34" charset="0"/>
                <a:ea typeface="Times New Roman" panose="02020603050405020304" pitchFamily="18" charset="0"/>
              </a:rPr>
              <a:t>Identify and support professional development opportunities;</a:t>
            </a:r>
          </a:p>
          <a:p>
            <a:pPr marL="342900" marR="161925" lvl="0" indent="-342900" algn="just">
              <a:buFont typeface="Symbol" panose="05050102010706020507" pitchFamily="18" charset="2"/>
              <a:buChar char=""/>
            </a:pPr>
            <a:r>
              <a:rPr lang="en-GB" sz="1800">
                <a:effectLst/>
                <a:latin typeface="Arial" panose="020B0604020202020204" pitchFamily="34" charset="0"/>
                <a:ea typeface="Times New Roman" panose="02020603050405020304" pitchFamily="18" charset="0"/>
              </a:rPr>
              <a:t>Be approachable and honest in challenge and feedback with the apprentice in order to provide the best support;</a:t>
            </a:r>
          </a:p>
          <a:p>
            <a:pPr marL="342900" marR="161925" lvl="0" indent="-342900" algn="just">
              <a:buFont typeface="Symbol" panose="05050102010706020507" pitchFamily="18" charset="2"/>
              <a:buChar char=""/>
            </a:pPr>
            <a:r>
              <a:rPr lang="en-GB" sz="1800">
                <a:effectLst/>
                <a:latin typeface="Arial" panose="020B0604020202020204" pitchFamily="34" charset="0"/>
                <a:ea typeface="Times New Roman" panose="02020603050405020304" pitchFamily="18" charset="0"/>
              </a:rPr>
              <a:t>Fully understand the apprenticeship standards and the course curriculum in order to best support the apprentice through work placement opportunities and linking theory to practice;</a:t>
            </a:r>
          </a:p>
          <a:p>
            <a:pPr marL="342900" marR="161925" lvl="0" indent="-342900" algn="just">
              <a:buFont typeface="Symbol" panose="05050102010706020507" pitchFamily="18" charset="2"/>
              <a:buChar char=""/>
            </a:pPr>
            <a:r>
              <a:rPr lang="en-GB" sz="1800">
                <a:effectLst/>
                <a:latin typeface="Arial" panose="020B0604020202020204" pitchFamily="34" charset="0"/>
                <a:ea typeface="Times New Roman" panose="02020603050405020304" pitchFamily="18" charset="0"/>
              </a:rPr>
              <a:t>Hold regular informal meetings with apprentices to touch base and monitor progress;</a:t>
            </a:r>
          </a:p>
          <a:p>
            <a:pPr marL="342900" marR="161925" lvl="0" indent="-342900" algn="just">
              <a:buFont typeface="Symbol" panose="05050102010706020507" pitchFamily="18" charset="2"/>
              <a:buChar char=""/>
            </a:pPr>
            <a:r>
              <a:rPr lang="en-GB" sz="1800">
                <a:effectLst/>
                <a:latin typeface="Arial" panose="020B0604020202020204" pitchFamily="34" charset="0"/>
                <a:ea typeface="Times New Roman" panose="02020603050405020304" pitchFamily="18" charset="0"/>
              </a:rPr>
              <a:t>Supervise the apprentice in monitoring progress, including module and course grades, attendance and completion of the off-the-job training; </a:t>
            </a:r>
          </a:p>
          <a:p>
            <a:pPr marL="342900" marR="161925" lvl="0" indent="-342900" algn="just">
              <a:buFont typeface="Symbol" panose="05050102010706020507" pitchFamily="18" charset="2"/>
              <a:buChar char=""/>
            </a:pPr>
            <a:r>
              <a:rPr lang="en-GB" sz="1800">
                <a:effectLst/>
                <a:latin typeface="Arial" panose="020B0604020202020204" pitchFamily="34" charset="0"/>
                <a:ea typeface="Times New Roman" panose="02020603050405020304" pitchFamily="18" charset="0"/>
              </a:rPr>
              <a:t>Support the apprentice preparing for progress review meetings, helping them to reflect on progress and learning and identify SMART targets for development;</a:t>
            </a:r>
          </a:p>
          <a:p>
            <a:pPr marL="342900" marR="161925" lvl="0" indent="-342900" algn="just">
              <a:buFont typeface="Symbol" panose="05050102010706020507" pitchFamily="18" charset="2"/>
              <a:buChar char=""/>
            </a:pPr>
            <a:r>
              <a:rPr lang="en-GB" sz="1800">
                <a:effectLst/>
                <a:latin typeface="Arial" panose="020B0604020202020204" pitchFamily="34" charset="0"/>
                <a:ea typeface="Times New Roman" panose="02020603050405020304" pitchFamily="18" charset="0"/>
              </a:rPr>
              <a:t>Attend progress review meetings four times per year throughout the duration of the apprenticeship, or for as long as you are the mentor;</a:t>
            </a:r>
          </a:p>
          <a:p>
            <a:pPr marL="342900" marR="161925" lvl="0" indent="-342900" algn="just">
              <a:buFont typeface="Symbol" panose="05050102010706020507" pitchFamily="18" charset="2"/>
              <a:buChar char=""/>
            </a:pPr>
            <a:r>
              <a:rPr lang="en-GB" sz="1800">
                <a:effectLst/>
                <a:latin typeface="Arial" panose="020B0604020202020204" pitchFamily="34" charset="0"/>
                <a:ea typeface="Times New Roman" panose="02020603050405020304" pitchFamily="18" charset="0"/>
              </a:rPr>
              <a:t>Support the apprentice in developing the skills for their role, wider skills and knowledge for progression and to be able to complete the apprenticeships;</a:t>
            </a:r>
          </a:p>
          <a:p>
            <a:pPr marL="342900" marR="161925" lvl="0" indent="-342900" algn="just">
              <a:buFont typeface="Symbol" panose="05050102010706020507" pitchFamily="18" charset="2"/>
              <a:buChar char=""/>
            </a:pPr>
            <a:r>
              <a:rPr lang="en-GB" sz="1800">
                <a:effectLst/>
                <a:latin typeface="Arial" panose="020B0604020202020204" pitchFamily="34" charset="0"/>
                <a:ea typeface="Times New Roman" panose="02020603050405020304" pitchFamily="18" charset="0"/>
              </a:rPr>
              <a:t>Assess the apprentice’s suitability to progress to the end point assessment (EPA);</a:t>
            </a:r>
          </a:p>
          <a:p>
            <a:pPr marL="342900" marR="161925" lvl="0" indent="-342900" algn="just">
              <a:buFont typeface="Symbol" panose="05050102010706020507" pitchFamily="18" charset="2"/>
              <a:buChar char=""/>
            </a:pPr>
            <a:r>
              <a:rPr lang="en-GB" sz="1800">
                <a:effectLst/>
                <a:latin typeface="Arial" panose="020B0604020202020204" pitchFamily="34" charset="0"/>
                <a:ea typeface="Times New Roman" panose="02020603050405020304" pitchFamily="18" charset="0"/>
              </a:rPr>
              <a:t>Inspire and motivate the apprentice to consider their career path and long term opportunities;</a:t>
            </a:r>
          </a:p>
          <a:p>
            <a:pPr marL="342900" marR="161925" lvl="0" indent="-342900" algn="just">
              <a:buFont typeface="Symbol" panose="05050102010706020507" pitchFamily="18" charset="2"/>
              <a:buChar char=""/>
            </a:pPr>
            <a:r>
              <a:rPr lang="en-GB" sz="1800">
                <a:effectLst/>
                <a:latin typeface="Arial" panose="020B0604020202020204" pitchFamily="34" charset="0"/>
                <a:ea typeface="Times New Roman" panose="02020603050405020304" pitchFamily="18" charset="0"/>
              </a:rPr>
              <a:t>Be a positive role model.</a:t>
            </a:r>
          </a:p>
          <a:p>
            <a:endParaRPr lang="en-GB"/>
          </a:p>
        </p:txBody>
      </p:sp>
      <p:sp>
        <p:nvSpPr>
          <p:cNvPr id="4" name="Slide Number Placeholder 3"/>
          <p:cNvSpPr>
            <a:spLocks noGrp="1"/>
          </p:cNvSpPr>
          <p:nvPr>
            <p:ph type="sldNum" sz="quarter" idx="5"/>
          </p:nvPr>
        </p:nvSpPr>
        <p:spPr/>
        <p:txBody>
          <a:bodyPr/>
          <a:lstStyle/>
          <a:p>
            <a:fld id="{3767D942-FD8F-4F33-8486-0E189D7B32BA}" type="slidenum">
              <a:rPr lang="en-GB" smtClean="0"/>
              <a:t>12</a:t>
            </a:fld>
            <a:endParaRPr lang="en-GB"/>
          </a:p>
        </p:txBody>
      </p:sp>
    </p:spTree>
    <p:extLst>
      <p:ext uri="{BB962C8B-B14F-4D97-AF65-F5344CB8AC3E}">
        <p14:creationId xmlns:p14="http://schemas.microsoft.com/office/powerpoint/2010/main" val="186471402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161925" indent="-228600" algn="just">
              <a:spcBef>
                <a:spcPts val="200"/>
              </a:spcBef>
            </a:pPr>
            <a:r>
              <a:rPr lang="en-GB" sz="1800" b="1" u="sng">
                <a:solidFill>
                  <a:srgbClr val="0563C1"/>
                </a:solidFill>
                <a:effectLst/>
                <a:latin typeface="Arial" panose="020B0604020202020204" pitchFamily="34" charset="0"/>
                <a:ea typeface="Times New Roman" panose="02020603050405020304" pitchFamily="18" charset="0"/>
                <a:cs typeface="Times New Roman" panose="02020603050405020304" pitchFamily="18" charset="0"/>
              </a:rPr>
              <a:t>Being Reflective</a:t>
            </a:r>
            <a:endParaRPr lang="en-GB" sz="1800" b="1">
              <a:effectLst/>
              <a:latin typeface="Arial" panose="020B0604020202020204" pitchFamily="34" charset="0"/>
              <a:ea typeface="Times New Roman" panose="02020603050405020304" pitchFamily="18" charset="0"/>
              <a:cs typeface="Times New Roman" panose="02020603050405020304" pitchFamily="18" charset="0"/>
            </a:endParaRPr>
          </a:p>
          <a:p>
            <a:pPr marR="161925" algn="just"/>
            <a:r>
              <a:rPr lang="en-GB" sz="1800">
                <a:effectLst/>
                <a:latin typeface="Arial" panose="020B0604020202020204" pitchFamily="34" charset="0"/>
                <a:ea typeface="Times New Roman" panose="02020603050405020304" pitchFamily="18" charset="0"/>
              </a:rPr>
              <a:t>In order to progress through a degree apprenticeship into a professional  role there is an expectation that the apprentice will develop as a reflective practitioner.  This will be developed through their course work, where they will be expected to evaluate and critically analyse but also through their overall apprenticeship skills development where they will be expected to consider the consequences of actions and the impact of these.  </a:t>
            </a:r>
          </a:p>
          <a:p>
            <a:pPr marR="161925" algn="just"/>
            <a:r>
              <a:rPr lang="en-GB" sz="1800">
                <a:effectLst/>
                <a:latin typeface="Arial" panose="020B0604020202020204" pitchFamily="34" charset="0"/>
                <a:ea typeface="Times New Roman" panose="02020603050405020304" pitchFamily="18" charset="0"/>
              </a:rPr>
              <a:t> </a:t>
            </a:r>
          </a:p>
          <a:p>
            <a:pPr marR="161925" algn="just"/>
            <a:r>
              <a:rPr lang="en-GB" sz="1800">
                <a:effectLst/>
                <a:latin typeface="Arial" panose="020B0604020202020204" pitchFamily="34" charset="0"/>
                <a:ea typeface="Times New Roman" panose="02020603050405020304" pitchFamily="18" charset="0"/>
              </a:rPr>
              <a:t>As a mentor, you should be encouraging apprentices to reflect on their actions and consider developments as a matter of course, this is a key element to becoming professional in your chosen field.  In some apprenticeship programmes reflective practice will be a key requirement and in all apprenticeship programmes it is expected that apprentices will demonstrate their skills and progress in reflective thinking and practice through the progress review submission.  </a:t>
            </a:r>
          </a:p>
          <a:p>
            <a:pPr marR="161925" algn="just"/>
            <a:r>
              <a:rPr lang="en-GB" sz="1800">
                <a:effectLst/>
                <a:latin typeface="Arial" panose="020B0604020202020204" pitchFamily="34" charset="0"/>
                <a:ea typeface="Times New Roman" panose="02020603050405020304" pitchFamily="18" charset="0"/>
              </a:rPr>
              <a:t>It is not unusual for people to struggle with the concept of reflective thinking, or the value of it.  In your role of mentor you will be able to help the apprentice acquire the skills of reflective thinking and reflective practice through your own approach to mentoring.</a:t>
            </a:r>
          </a:p>
          <a:p>
            <a:pPr marR="161925" algn="just"/>
            <a:r>
              <a:rPr lang="en-GB" sz="1800">
                <a:effectLst/>
                <a:latin typeface="Arial" panose="020B0604020202020204" pitchFamily="34" charset="0"/>
                <a:ea typeface="Times New Roman" panose="02020603050405020304" pitchFamily="18" charset="0"/>
              </a:rPr>
              <a:t> </a:t>
            </a:r>
          </a:p>
          <a:p>
            <a:pPr marR="161925" algn="just"/>
            <a:r>
              <a:rPr lang="en-GB" sz="1800">
                <a:effectLst/>
                <a:latin typeface="Arial" panose="020B0604020202020204" pitchFamily="34" charset="0"/>
                <a:ea typeface="Times New Roman" panose="02020603050405020304" pitchFamily="18" charset="0"/>
              </a:rPr>
              <a:t>By using a challenging and coaching approach you will encourage the apprentices to think about what has happened, what they’ve done and how they could improve.  </a:t>
            </a:r>
            <a:r>
              <a:rPr lang="en-GB" sz="1800" u="sng">
                <a:solidFill>
                  <a:srgbClr val="0563C1"/>
                </a:solidFill>
                <a:effectLst/>
                <a:latin typeface="Arial" panose="020B0604020202020204" pitchFamily="34" charset="0"/>
                <a:ea typeface="Times New Roman" panose="02020603050405020304" pitchFamily="18" charset="0"/>
                <a:hlinkClick r:id="rId3"/>
              </a:rPr>
              <a:t>Appendix</a:t>
            </a:r>
            <a:r>
              <a:rPr lang="en-GB" sz="1800">
                <a:effectLst/>
                <a:latin typeface="Arial" panose="020B0604020202020204" pitchFamily="34" charset="0"/>
                <a:ea typeface="Times New Roman" panose="02020603050405020304" pitchFamily="18" charset="0"/>
              </a:rPr>
              <a:t> 1  provides examples of three simple models for reflective practice and learning which could be very easily adopted in the workplace or learning environment, these are Kolb’s Learning Cycle (1984), Atkins and Murphy’s Reflective Cycle (1994), amended from Gibbs (1988) and What, So What and Now What! amended from Rolfe et al (2001).  Your apprentice will probably develop understanding of far more sophisticated models and if so they should be encouraged to use these.  </a:t>
            </a:r>
          </a:p>
          <a:p>
            <a:pPr marR="161925" algn="just"/>
            <a:r>
              <a:rPr lang="en-GB" sz="1800">
                <a:effectLst/>
                <a:latin typeface="Arial" panose="020B0604020202020204" pitchFamily="34" charset="0"/>
                <a:ea typeface="Times New Roman" panose="02020603050405020304" pitchFamily="18" charset="0"/>
              </a:rPr>
              <a:t>link it - quick links within the document </a:t>
            </a:r>
          </a:p>
          <a:p>
            <a:endParaRPr lang="en-GB"/>
          </a:p>
        </p:txBody>
      </p:sp>
      <p:sp>
        <p:nvSpPr>
          <p:cNvPr id="4" name="Slide Number Placeholder 3"/>
          <p:cNvSpPr>
            <a:spLocks noGrp="1"/>
          </p:cNvSpPr>
          <p:nvPr>
            <p:ph type="sldNum" sz="quarter" idx="5"/>
          </p:nvPr>
        </p:nvSpPr>
        <p:spPr/>
        <p:txBody>
          <a:bodyPr/>
          <a:lstStyle/>
          <a:p>
            <a:fld id="{3767D942-FD8F-4F33-8486-0E189D7B32BA}" type="slidenum">
              <a:rPr lang="en-GB" smtClean="0"/>
              <a:t>13</a:t>
            </a:fld>
            <a:endParaRPr lang="en-GB"/>
          </a:p>
        </p:txBody>
      </p:sp>
    </p:spTree>
    <p:extLst>
      <p:ext uri="{BB962C8B-B14F-4D97-AF65-F5344CB8AC3E}">
        <p14:creationId xmlns:p14="http://schemas.microsoft.com/office/powerpoint/2010/main" val="29961460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161925" indent="-228600" algn="just">
              <a:spcBef>
                <a:spcPts val="200"/>
              </a:spcBef>
            </a:pPr>
            <a:r>
              <a:rPr lang="en-GB" sz="1800" b="1" u="sng">
                <a:solidFill>
                  <a:srgbClr val="0563C1"/>
                </a:solidFill>
                <a:effectLst/>
                <a:latin typeface="Arial" panose="020B0604020202020204" pitchFamily="34" charset="0"/>
                <a:ea typeface="Times New Roman" panose="02020603050405020304" pitchFamily="18" charset="0"/>
                <a:cs typeface="Times New Roman" panose="02020603050405020304" pitchFamily="18" charset="0"/>
              </a:rPr>
              <a:t>Conducting a Mentoring Session</a:t>
            </a:r>
            <a:endParaRPr lang="en-GB" sz="1800" b="1">
              <a:effectLst/>
              <a:latin typeface="Arial" panose="020B0604020202020204" pitchFamily="34" charset="0"/>
              <a:ea typeface="Times New Roman" panose="02020603050405020304" pitchFamily="18" charset="0"/>
              <a:cs typeface="Times New Roman" panose="02020603050405020304" pitchFamily="18" charset="0"/>
            </a:endParaRPr>
          </a:p>
          <a:p>
            <a:pPr marR="161925" algn="just"/>
            <a:r>
              <a:rPr lang="en-GB" sz="1800">
                <a:effectLst/>
                <a:latin typeface="Arial" panose="020B0604020202020204" pitchFamily="34" charset="0"/>
                <a:ea typeface="Times New Roman" panose="02020603050405020304" pitchFamily="18" charset="0"/>
              </a:rPr>
              <a:t>You will spend a lot of time with the apprentice, either in informal or formal meetings.  Although as the mentor you are the expert, mentoring or coaching, is not about telling people how to do the job, the focus is much more on challenging and questioning people to encourage them to find their own solutions.  </a:t>
            </a:r>
            <a:r>
              <a:rPr lang="en-GB" sz="1800" u="sng">
                <a:solidFill>
                  <a:srgbClr val="0563C1"/>
                </a:solidFill>
                <a:effectLst/>
                <a:latin typeface="Arial" panose="020B0604020202020204" pitchFamily="34" charset="0"/>
                <a:ea typeface="Times New Roman" panose="02020603050405020304" pitchFamily="18" charset="0"/>
                <a:hlinkClick r:id="rId3"/>
              </a:rPr>
              <a:t>Appendix</a:t>
            </a:r>
            <a:r>
              <a:rPr lang="en-GB" sz="1800">
                <a:effectLst/>
                <a:latin typeface="Arial" panose="020B0604020202020204" pitchFamily="34" charset="0"/>
                <a:ea typeface="Times New Roman" panose="02020603050405020304" pitchFamily="18" charset="0"/>
              </a:rPr>
              <a:t> 2 and </a:t>
            </a:r>
            <a:r>
              <a:rPr lang="en-GB" sz="1800" u="sng">
                <a:solidFill>
                  <a:srgbClr val="0563C1"/>
                </a:solidFill>
                <a:effectLst/>
                <a:latin typeface="Arial" panose="020B0604020202020204" pitchFamily="34" charset="0"/>
                <a:ea typeface="Times New Roman" panose="02020603050405020304" pitchFamily="18" charset="0"/>
                <a:hlinkClick r:id="rId4"/>
              </a:rPr>
              <a:t>Appendix</a:t>
            </a:r>
            <a:r>
              <a:rPr lang="en-GB" sz="1800">
                <a:effectLst/>
                <a:latin typeface="Arial" panose="020B0604020202020204" pitchFamily="34" charset="0"/>
                <a:ea typeface="Times New Roman" panose="02020603050405020304" pitchFamily="18" charset="0"/>
              </a:rPr>
              <a:t> 3  provide an overview of two models for leading a mentoring meeting, these are the GROW model and the Push/Pull model.  </a:t>
            </a:r>
          </a:p>
          <a:p>
            <a:pPr marR="161925" algn="just"/>
            <a:r>
              <a:rPr lang="en-GB" sz="1800">
                <a:effectLst/>
                <a:latin typeface="Arial" panose="020B0604020202020204" pitchFamily="34" charset="0"/>
                <a:ea typeface="Times New Roman" panose="02020603050405020304" pitchFamily="18" charset="0"/>
              </a:rPr>
              <a:t> </a:t>
            </a:r>
          </a:p>
          <a:p>
            <a:pPr marR="161925" algn="just"/>
            <a:r>
              <a:rPr lang="en-GB" sz="1800">
                <a:effectLst/>
                <a:latin typeface="Arial" panose="020B0604020202020204" pitchFamily="34" charset="0"/>
                <a:ea typeface="Times New Roman" panose="02020603050405020304" pitchFamily="18" charset="0"/>
              </a:rPr>
              <a:t> </a:t>
            </a:r>
          </a:p>
          <a:p>
            <a:pPr marR="161925" algn="just"/>
            <a:r>
              <a:rPr lang="en-GB" sz="1800" b="1">
                <a:effectLst/>
                <a:latin typeface="Arial" panose="020B0604020202020204" pitchFamily="34" charset="0"/>
                <a:ea typeface="Times New Roman" panose="02020603050405020304" pitchFamily="18" charset="0"/>
              </a:rPr>
              <a:t>The GROW model</a:t>
            </a:r>
            <a:r>
              <a:rPr lang="en-GB" sz="1800">
                <a:effectLst/>
                <a:latin typeface="Arial" panose="020B0604020202020204" pitchFamily="34" charset="0"/>
                <a:ea typeface="Times New Roman" panose="02020603050405020304" pitchFamily="18" charset="0"/>
              </a:rPr>
              <a:t> allows the mentor to ask the apprentice to think about what their goals are and then consider the realistic opportunities for achieving these.  During this process they should be challenged to identify how and when they will achieve their goal.  The model is broken into four stages with discussion points to engage with at each stage.  As the mentor, the responsibility is to ask challenging questions at each stage to ensure that the apprentice has really thought through the realities of the situation and considered all eventualities.  In the early stages of the apprenticeship discussions can be gentle but they should become increasingly challenging as the apprentice matures through the programme.  The GROW module might also be used as a reflective practice model by the apprentice.</a:t>
            </a:r>
          </a:p>
          <a:p>
            <a:pPr marR="161925" algn="just"/>
            <a:r>
              <a:rPr lang="en-GB" sz="1800">
                <a:effectLst/>
                <a:latin typeface="Arial" panose="020B0604020202020204" pitchFamily="34" charset="0"/>
                <a:ea typeface="Times New Roman" panose="02020603050405020304" pitchFamily="18" charset="0"/>
              </a:rPr>
              <a:t> </a:t>
            </a:r>
          </a:p>
          <a:p>
            <a:pPr marR="161925" algn="just"/>
            <a:r>
              <a:rPr lang="en-GB" sz="1800" b="1" kern="0">
                <a:effectLst/>
                <a:latin typeface="Arial" panose="020B0604020202020204" pitchFamily="34" charset="0"/>
                <a:ea typeface="Times New Roman" panose="02020603050405020304" pitchFamily="18" charset="0"/>
              </a:rPr>
              <a:t>The Push/Pull model</a:t>
            </a:r>
            <a:r>
              <a:rPr lang="en-GB" sz="1800" kern="0">
                <a:effectLst/>
                <a:latin typeface="Arial" panose="020B0604020202020204" pitchFamily="34" charset="0"/>
                <a:ea typeface="Times New Roman" panose="02020603050405020304" pitchFamily="18" charset="0"/>
              </a:rPr>
              <a:t> of managing a mentoring meeting allows the mentor to start off by being directive and ‘pushing’ the apprentice to setting goals, solving problems etc.  Gradually, though, as the apprentice progresses through their journey the mentor should be using a ‘pull’ approach, challenging and encouraging the apprentice to find their own solutions and set their own goals.  This model might be more suitable in the first year of an apprenticeship.</a:t>
            </a:r>
            <a:r>
              <a:rPr lang="en-GB">
                <a:effectLst/>
              </a:rPr>
              <a:t> </a:t>
            </a:r>
            <a:r>
              <a:rPr lang="en-GB" sz="1800">
                <a:effectLst/>
                <a:latin typeface="Arial" panose="020B0604020202020204" pitchFamily="34" charset="0"/>
                <a:ea typeface="Times New Roman" panose="02020603050405020304" pitchFamily="18" charset="0"/>
              </a:rPr>
              <a:t>link to them </a:t>
            </a:r>
          </a:p>
          <a:p>
            <a:endParaRPr lang="en-GB"/>
          </a:p>
        </p:txBody>
      </p:sp>
      <p:sp>
        <p:nvSpPr>
          <p:cNvPr id="4" name="Slide Number Placeholder 3"/>
          <p:cNvSpPr>
            <a:spLocks noGrp="1"/>
          </p:cNvSpPr>
          <p:nvPr>
            <p:ph type="sldNum" sz="quarter" idx="5"/>
          </p:nvPr>
        </p:nvSpPr>
        <p:spPr/>
        <p:txBody>
          <a:bodyPr/>
          <a:lstStyle/>
          <a:p>
            <a:fld id="{3767D942-FD8F-4F33-8486-0E189D7B32BA}" type="slidenum">
              <a:rPr lang="en-GB" smtClean="0"/>
              <a:t>17</a:t>
            </a:fld>
            <a:endParaRPr lang="en-GB"/>
          </a:p>
        </p:txBody>
      </p:sp>
    </p:spTree>
    <p:extLst>
      <p:ext uri="{BB962C8B-B14F-4D97-AF65-F5344CB8AC3E}">
        <p14:creationId xmlns:p14="http://schemas.microsoft.com/office/powerpoint/2010/main" val="67696817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b="1">
                <a:effectLst/>
                <a:latin typeface="Arial" panose="020B0604020202020204" pitchFamily="34" charset="0"/>
                <a:ea typeface="Times New Roman" panose="02020603050405020304" pitchFamily="18" charset="0"/>
              </a:rPr>
              <a:t>The GROW model</a:t>
            </a:r>
            <a:r>
              <a:rPr lang="en-GB" sz="1800">
                <a:effectLst/>
                <a:latin typeface="Arial" panose="020B0604020202020204" pitchFamily="34" charset="0"/>
                <a:ea typeface="Times New Roman" panose="02020603050405020304" pitchFamily="18" charset="0"/>
              </a:rPr>
              <a:t> allows the mentor to ask the apprentice to think about what their goals are and then consider the realistic opportunities for achieving these.  During this process they should be challenged to identify how and when they will achieve their goal.  The model is broken into four stages with discussion points to engage with at each stage.  As the mentor, the responsibility is to ask challenging questions at each stage to ensure that the apprentice has really thought through the realities of the situation and considered all eventualities.  In the early stages of the apprenticeship discussions can be gentle but they should become increasingly challenging as the apprentice matures through the programme.  The GROW module might also be used as a reflective practice model by the apprentice.</a:t>
            </a:r>
          </a:p>
          <a:p>
            <a:endParaRPr lang="en-GB"/>
          </a:p>
        </p:txBody>
      </p:sp>
      <p:sp>
        <p:nvSpPr>
          <p:cNvPr id="4" name="Slide Number Placeholder 3"/>
          <p:cNvSpPr>
            <a:spLocks noGrp="1"/>
          </p:cNvSpPr>
          <p:nvPr>
            <p:ph type="sldNum" sz="quarter" idx="5"/>
          </p:nvPr>
        </p:nvSpPr>
        <p:spPr/>
        <p:txBody>
          <a:bodyPr/>
          <a:lstStyle/>
          <a:p>
            <a:fld id="{3767D942-FD8F-4F33-8486-0E189D7B32BA}" type="slidenum">
              <a:rPr lang="en-GB" smtClean="0"/>
              <a:t>18</a:t>
            </a:fld>
            <a:endParaRPr lang="en-GB"/>
          </a:p>
        </p:txBody>
      </p:sp>
    </p:spTree>
    <p:extLst>
      <p:ext uri="{BB962C8B-B14F-4D97-AF65-F5344CB8AC3E}">
        <p14:creationId xmlns:p14="http://schemas.microsoft.com/office/powerpoint/2010/main" val="407977591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R="161925" algn="just"/>
            <a:r>
              <a:rPr lang="en-GB" sz="1800" b="1">
                <a:effectLst/>
                <a:latin typeface="Arial" panose="020B0604020202020204" pitchFamily="34" charset="0"/>
                <a:ea typeface="Times New Roman" panose="02020603050405020304" pitchFamily="18" charset="0"/>
              </a:rPr>
              <a:t>The Push/Pull model</a:t>
            </a:r>
            <a:r>
              <a:rPr lang="en-GB" sz="1800">
                <a:effectLst/>
                <a:latin typeface="Arial" panose="020B0604020202020204" pitchFamily="34" charset="0"/>
                <a:ea typeface="Times New Roman" panose="02020603050405020304" pitchFamily="18" charset="0"/>
              </a:rPr>
              <a:t> of managing a mentoring meeting allows the mentor to start off by being directive and ‘pushing’ the apprentice to setting goals, solving problems etc.  Gradually, though, as the apprentice progresses through their journey the mentor should be using a ‘pull’ approach, challenging and encouraging the apprentice to find their own solutions and set their own goals.  This model might be more suitable in the first year of an apprenticeship.</a:t>
            </a:r>
          </a:p>
          <a:p>
            <a:pPr marR="161925" algn="just"/>
            <a:r>
              <a:rPr lang="en-GB" sz="1800">
                <a:effectLst/>
                <a:latin typeface="Arial" panose="020B0604020202020204" pitchFamily="34" charset="0"/>
                <a:ea typeface="Times New Roman" panose="02020603050405020304" pitchFamily="18" charset="0"/>
              </a:rPr>
              <a:t> </a:t>
            </a:r>
          </a:p>
          <a:p>
            <a:endParaRPr lang="en-GB"/>
          </a:p>
        </p:txBody>
      </p:sp>
      <p:sp>
        <p:nvSpPr>
          <p:cNvPr id="4" name="Slide Number Placeholder 3"/>
          <p:cNvSpPr>
            <a:spLocks noGrp="1"/>
          </p:cNvSpPr>
          <p:nvPr>
            <p:ph type="sldNum" sz="quarter" idx="5"/>
          </p:nvPr>
        </p:nvSpPr>
        <p:spPr/>
        <p:txBody>
          <a:bodyPr/>
          <a:lstStyle/>
          <a:p>
            <a:fld id="{3767D942-FD8F-4F33-8486-0E189D7B32BA}" type="slidenum">
              <a:rPr lang="en-GB" smtClean="0"/>
              <a:t>19</a:t>
            </a:fld>
            <a:endParaRPr lang="en-GB"/>
          </a:p>
        </p:txBody>
      </p:sp>
    </p:spTree>
    <p:extLst>
      <p:ext uri="{BB962C8B-B14F-4D97-AF65-F5344CB8AC3E}">
        <p14:creationId xmlns:p14="http://schemas.microsoft.com/office/powerpoint/2010/main" val="410692242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R="161925" algn="just"/>
            <a:r>
              <a:rPr lang="en-GB" sz="1800">
                <a:effectLst/>
                <a:latin typeface="Arial" panose="020B0604020202020204" pitchFamily="34" charset="0"/>
                <a:ea typeface="Times New Roman" panose="02020603050405020304" pitchFamily="18" charset="0"/>
              </a:rPr>
              <a:t>Every apprentice will start their programme by completing an Initial Needs Assessment (INA)   .  Through this process existing experience and prior learning of the KSBs will be evidenced and will impact the duration of the apprenticeship and content for each individual.  </a:t>
            </a:r>
          </a:p>
          <a:p>
            <a:pPr marR="161925" algn="just"/>
            <a:endParaRPr lang="en-GB" sz="1800">
              <a:effectLst/>
              <a:latin typeface="Arial" panose="020B0604020202020204" pitchFamily="34" charset="0"/>
              <a:ea typeface="Times New Roman" panose="02020603050405020304" pitchFamily="18" charset="0"/>
            </a:endParaRPr>
          </a:p>
          <a:p>
            <a:pPr marR="161925" algn="just"/>
            <a:r>
              <a:rPr lang="en-GB" sz="1800">
                <a:effectLst/>
                <a:latin typeface="Arial" panose="020B0604020202020204" pitchFamily="34" charset="0"/>
                <a:ea typeface="Times New Roman" panose="02020603050405020304" pitchFamily="18" charset="0"/>
              </a:rPr>
              <a:t>The INA will inform the content of the Training Plan.  A document designed to outline the requirements of the apprenticeship for the individual apprentice, including the KSBs that need to be covered, the duration of the apprenticeship and any learning needs which will need support.</a:t>
            </a:r>
          </a:p>
          <a:p>
            <a:pPr marR="161925" algn="just"/>
            <a:r>
              <a:rPr lang="en-GB" sz="1800">
                <a:effectLst/>
                <a:latin typeface="Arial" panose="020B0604020202020204" pitchFamily="34" charset="0"/>
                <a:ea typeface="Times New Roman" panose="02020603050405020304" pitchFamily="18" charset="0"/>
              </a:rPr>
              <a:t> </a:t>
            </a:r>
          </a:p>
          <a:p>
            <a:pPr marR="161925" algn="just"/>
            <a:r>
              <a:rPr lang="en-GB" sz="1800">
                <a:effectLst/>
                <a:latin typeface="Arial" panose="020B0604020202020204" pitchFamily="34" charset="0"/>
                <a:ea typeface="Times New Roman" panose="02020603050405020304" pitchFamily="18" charset="0"/>
              </a:rPr>
              <a:t>The INA is used to inform the first Progress Review meeting for an apprentice.  From then on, throughout the apprenticeship Progress Review meetings will take place, 4 times a year , between the apprentice, the apprenticeship advisor and the mentor.  These meetings are designed to review the academic and vocational progress of the apprentice, identify areas for development, opportunities for projects and set SMART targets to facilitate successful completion of the apprenticeship.</a:t>
            </a:r>
          </a:p>
          <a:p>
            <a:pPr marR="161925" algn="l"/>
            <a:r>
              <a:rPr lang="en-GB" sz="1800">
                <a:effectLst/>
                <a:latin typeface="Arial" panose="020B0604020202020204" pitchFamily="34" charset="0"/>
                <a:ea typeface="Times New Roman" panose="02020603050405020304" pitchFamily="18" charset="0"/>
              </a:rPr>
              <a:t> </a:t>
            </a:r>
          </a:p>
          <a:p>
            <a:endParaRPr lang="en-GB"/>
          </a:p>
        </p:txBody>
      </p:sp>
      <p:sp>
        <p:nvSpPr>
          <p:cNvPr id="4" name="Slide Number Placeholder 3"/>
          <p:cNvSpPr>
            <a:spLocks noGrp="1"/>
          </p:cNvSpPr>
          <p:nvPr>
            <p:ph type="sldNum" sz="quarter" idx="5"/>
          </p:nvPr>
        </p:nvSpPr>
        <p:spPr/>
        <p:txBody>
          <a:bodyPr/>
          <a:lstStyle/>
          <a:p>
            <a:fld id="{3767D942-FD8F-4F33-8486-0E189D7B32BA}" type="slidenum">
              <a:rPr lang="en-GB" smtClean="0"/>
              <a:t>20</a:t>
            </a:fld>
            <a:endParaRPr lang="en-GB"/>
          </a:p>
        </p:txBody>
      </p:sp>
    </p:spTree>
    <p:extLst>
      <p:ext uri="{BB962C8B-B14F-4D97-AF65-F5344CB8AC3E}">
        <p14:creationId xmlns:p14="http://schemas.microsoft.com/office/powerpoint/2010/main" val="113679454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rtl="0" fontAlgn="base"/>
            <a:r>
              <a:rPr lang="en-GB" sz="1800" b="0" i="0">
                <a:solidFill>
                  <a:srgbClr val="000000"/>
                </a:solidFill>
                <a:effectLst/>
                <a:latin typeface="Arial" panose="020B0604020202020204" pitchFamily="34" charset="0"/>
              </a:rPr>
              <a:t> </a:t>
            </a:r>
            <a:endParaRPr lang="en-GB" b="0" i="0">
              <a:solidFill>
                <a:srgbClr val="000000"/>
              </a:solidFill>
              <a:effectLst/>
              <a:latin typeface="Segoe UI" panose="020B0502040204020203" pitchFamily="34" charset="0"/>
            </a:endParaRPr>
          </a:p>
          <a:p>
            <a:pPr algn="just" rtl="0" fontAlgn="base"/>
            <a:r>
              <a:rPr lang="en-GB" sz="1800" b="1" i="0">
                <a:solidFill>
                  <a:srgbClr val="000000"/>
                </a:solidFill>
                <a:effectLst/>
                <a:latin typeface="Arial" panose="020B0604020202020204" pitchFamily="34" charset="0"/>
              </a:rPr>
              <a:t>Progress Monitoring – Informal and Formal Reporting </a:t>
            </a:r>
            <a:endParaRPr lang="en-GB" sz="1800" b="1" i="0">
              <a:solidFill>
                <a:srgbClr val="000000"/>
              </a:solidFill>
              <a:effectLst/>
              <a:latin typeface="Segoe UI" panose="020B0502040204020203" pitchFamily="34" charset="0"/>
            </a:endParaRPr>
          </a:p>
          <a:p>
            <a:pPr algn="just" rtl="0" fontAlgn="base"/>
            <a:r>
              <a:rPr lang="en-GB" sz="1800" b="0" i="0">
                <a:solidFill>
                  <a:srgbClr val="000000"/>
                </a:solidFill>
                <a:effectLst/>
                <a:latin typeface="Arial" panose="020B0604020202020204" pitchFamily="34" charset="0"/>
              </a:rPr>
              <a:t>The employer mentor and apprentice should have regular informal catch up meetings just to check on progress and that the apprentice is on track and not struggling.  Similar meetings will take place between the apprentice and the apprentice advisor, making sure that they have access to everything they need and that things are running smoothly. If any issues arise which could affect progress in the course, the Adviser will let the Employer Mentor and Course Director know so that any necessary action can be taken. </a:t>
            </a:r>
            <a:endParaRPr lang="en-GB" sz="1800" b="0" i="0">
              <a:solidFill>
                <a:srgbClr val="000000"/>
              </a:solidFill>
              <a:effectLst/>
              <a:latin typeface="Segoe UI" panose="020B0502040204020203" pitchFamily="34" charset="0"/>
            </a:endParaRPr>
          </a:p>
          <a:p>
            <a:pPr algn="just" rtl="0" fontAlgn="base"/>
            <a:r>
              <a:rPr lang="en-GB" sz="1800" b="0" i="0">
                <a:solidFill>
                  <a:srgbClr val="000000"/>
                </a:solidFill>
                <a:effectLst/>
                <a:latin typeface="Arial" panose="020B0604020202020204" pitchFamily="34" charset="0"/>
              </a:rPr>
              <a:t> </a:t>
            </a:r>
            <a:endParaRPr lang="en-GB" sz="1800" b="0" i="0">
              <a:solidFill>
                <a:srgbClr val="000000"/>
              </a:solidFill>
              <a:effectLst/>
              <a:latin typeface="Segoe UI" panose="020B0502040204020203" pitchFamily="34" charset="0"/>
            </a:endParaRPr>
          </a:p>
          <a:p>
            <a:pPr algn="just" rtl="0" fontAlgn="base"/>
            <a:r>
              <a:rPr lang="en-GB" sz="1800" b="0" i="0">
                <a:solidFill>
                  <a:srgbClr val="000000"/>
                </a:solidFill>
                <a:effectLst/>
                <a:latin typeface="Arial" panose="020B0604020202020204" pitchFamily="34" charset="0"/>
              </a:rPr>
              <a:t>In addition, regular, formal progress reviews between the apprentice, the Employer Mentor, and the Adviser will take place and signed copies of the review report will be circulated to all parties by the Adviser. </a:t>
            </a:r>
            <a:r>
              <a:rPr lang="en-GB" sz="1800" b="1" i="0">
                <a:solidFill>
                  <a:srgbClr val="000000"/>
                </a:solidFill>
                <a:effectLst/>
                <a:latin typeface="Arial" panose="020B0604020202020204" pitchFamily="34" charset="0"/>
              </a:rPr>
              <a:t>Notes of progress review meetings form part of your Personal Evidence Pack</a:t>
            </a:r>
            <a:r>
              <a:rPr lang="en-GB" sz="1800" b="0" i="0">
                <a:solidFill>
                  <a:srgbClr val="000000"/>
                </a:solidFill>
                <a:effectLst/>
                <a:latin typeface="Arial" panose="020B0604020202020204" pitchFamily="34" charset="0"/>
              </a:rPr>
              <a:t>. </a:t>
            </a:r>
          </a:p>
          <a:p>
            <a:pPr algn="just" rtl="0" fontAlgn="base"/>
            <a:endParaRPr lang="en-GB" sz="1800" b="0" i="0">
              <a:solidFill>
                <a:srgbClr val="000000"/>
              </a:solidFill>
              <a:effectLst/>
              <a:latin typeface="Arial" panose="020B0604020202020204" pitchFamily="34" charset="0"/>
            </a:endParaRPr>
          </a:p>
          <a:p>
            <a:pPr marR="161925" algn="just"/>
            <a:r>
              <a:rPr lang="en-GB" sz="1800">
                <a:effectLst/>
                <a:latin typeface="Arial" panose="020B0604020202020204" pitchFamily="34" charset="0"/>
                <a:ea typeface="Times New Roman" panose="02020603050405020304" pitchFamily="18" charset="0"/>
              </a:rPr>
              <a:t>The INA is used to inform the first Progress Review meeting for an apprentice.  From then on, throughout the apprenticeship, Progress Review meetings will take place, 4 times a year , between the apprentice, the apprenticeship advisor and the mentor.  These meetings are designed to review the academic and vocational progress of the apprentice, identify areas for development, opportunities for projects and set SMART targets to facilitate successful completion of the apprenticeship.</a:t>
            </a:r>
          </a:p>
          <a:p>
            <a:pPr marR="161925" algn="just"/>
            <a:r>
              <a:rPr lang="en-GB" sz="1800">
                <a:effectLst/>
                <a:latin typeface="Arial" panose="020B0604020202020204" pitchFamily="34" charset="0"/>
                <a:ea typeface="Times New Roman" panose="02020603050405020304" pitchFamily="18" charset="0"/>
              </a:rPr>
              <a:t> </a:t>
            </a:r>
          </a:p>
          <a:p>
            <a:pPr marR="161925" algn="just"/>
            <a:r>
              <a:rPr lang="en-GB" sz="1800">
                <a:effectLst/>
                <a:latin typeface="Arial" panose="020B0604020202020204" pitchFamily="34" charset="0"/>
                <a:ea typeface="Times New Roman" panose="02020603050405020304" pitchFamily="18" charset="0"/>
              </a:rPr>
              <a:t>The Progress Review meetings will revolve around progress against the Apprenticeship Standards, that is the Duties and/or knowledge, skills and behaviours (KSBs).  The KSBs are addressed in all aspects of the apprenticeship and achievement against these must be recorded to ensure the apprentice is progressing appropriately and building towards the EPA.  </a:t>
            </a:r>
          </a:p>
          <a:p>
            <a:pPr marR="161925" algn="just"/>
            <a:r>
              <a:rPr lang="en-GB" sz="1800">
                <a:effectLst/>
                <a:latin typeface="Arial" panose="020B0604020202020204" pitchFamily="34" charset="0"/>
                <a:ea typeface="Times New Roman" panose="02020603050405020304" pitchFamily="18" charset="0"/>
              </a:rPr>
              <a:t> </a:t>
            </a:r>
          </a:p>
          <a:p>
            <a:pPr marR="161925" algn="just"/>
            <a:r>
              <a:rPr lang="en-GB" sz="1800">
                <a:effectLst/>
                <a:latin typeface="Arial" panose="020B0604020202020204" pitchFamily="34" charset="0"/>
                <a:ea typeface="Times New Roman" panose="02020603050405020304" pitchFamily="18" charset="0"/>
              </a:rPr>
              <a:t>The mentor and apprentice should meet before the planned progress review meeting to discuss progress, identify areas of concern, draft SMART targets for continuation and agree opportunities for development of KSBs.  This should be written up as a reflective statement in the Progress Review meeting Form .  The form should then be shared with the apprenticeship advisor to read in preparation for the meeting.</a:t>
            </a:r>
          </a:p>
          <a:p>
            <a:pPr marR="161925" algn="just"/>
            <a:r>
              <a:rPr lang="en-GB" sz="1800">
                <a:effectLst/>
                <a:latin typeface="Arial" panose="020B0604020202020204" pitchFamily="34" charset="0"/>
                <a:ea typeface="Times New Roman" panose="02020603050405020304" pitchFamily="18" charset="0"/>
              </a:rPr>
              <a:t> </a:t>
            </a:r>
          </a:p>
          <a:p>
            <a:pPr marR="161925" algn="just"/>
            <a:r>
              <a:rPr lang="en-GB" sz="1800">
                <a:effectLst/>
                <a:latin typeface="Arial" panose="020B0604020202020204" pitchFamily="34" charset="0"/>
                <a:ea typeface="Times New Roman" panose="02020603050405020304" pitchFamily="18" charset="0"/>
              </a:rPr>
              <a:t>At the Progress Review meeting the advisor will discuss the reflective statement, ask questions about this, and other aspects of the programme.  The advisor will encourage you and the apprentice to agree on projects and opportunities achievement of KSBs in the workplace to support development of occupational competency and apply theory to practice.  </a:t>
            </a:r>
          </a:p>
          <a:p>
            <a:pPr marR="161925" algn="just"/>
            <a:r>
              <a:rPr lang="en-GB" sz="1800">
                <a:effectLst/>
                <a:latin typeface="Arial" panose="020B0604020202020204" pitchFamily="34" charset="0"/>
                <a:ea typeface="Times New Roman" panose="02020603050405020304" pitchFamily="18" charset="0"/>
              </a:rPr>
              <a:t> </a:t>
            </a:r>
          </a:p>
          <a:p>
            <a:pPr marR="161925" algn="just"/>
            <a:r>
              <a:rPr lang="en-GB" sz="1800">
                <a:effectLst/>
                <a:latin typeface="Arial" panose="020B0604020202020204" pitchFamily="34" charset="0"/>
                <a:ea typeface="Times New Roman" panose="02020603050405020304" pitchFamily="18" charset="0"/>
              </a:rPr>
              <a:t>SMART targets relating to development needs will be agreed at each review.  </a:t>
            </a:r>
          </a:p>
          <a:p>
            <a:pPr algn="just" rtl="0" fontAlgn="base"/>
            <a:endParaRPr lang="en-GB"/>
          </a:p>
        </p:txBody>
      </p:sp>
      <p:sp>
        <p:nvSpPr>
          <p:cNvPr id="4" name="Slide Number Placeholder 3"/>
          <p:cNvSpPr>
            <a:spLocks noGrp="1"/>
          </p:cNvSpPr>
          <p:nvPr>
            <p:ph type="sldNum" sz="quarter" idx="5"/>
          </p:nvPr>
        </p:nvSpPr>
        <p:spPr/>
        <p:txBody>
          <a:bodyPr/>
          <a:lstStyle/>
          <a:p>
            <a:fld id="{3767D942-FD8F-4F33-8486-0E189D7B32BA}" type="slidenum">
              <a:rPr lang="en-GB" smtClean="0"/>
              <a:t>21</a:t>
            </a:fld>
            <a:endParaRPr lang="en-GB"/>
          </a:p>
        </p:txBody>
      </p:sp>
    </p:spTree>
    <p:extLst>
      <p:ext uri="{BB962C8B-B14F-4D97-AF65-F5344CB8AC3E}">
        <p14:creationId xmlns:p14="http://schemas.microsoft.com/office/powerpoint/2010/main" val="9036015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rtl="0" fontAlgn="base"/>
            <a:r>
              <a:rPr lang="en-GB" sz="1200" b="0" i="0">
                <a:solidFill>
                  <a:srgbClr val="000000"/>
                </a:solidFill>
                <a:effectLst/>
                <a:latin typeface="Arial" panose="020B0604020202020204" pitchFamily="34" charset="0"/>
              </a:rPr>
              <a:t>These reviews will form part of the reporting to Employers on progress and will address the following:  </a:t>
            </a:r>
            <a:endParaRPr lang="en-GB" b="0" i="0">
              <a:solidFill>
                <a:srgbClr val="000000"/>
              </a:solidFill>
              <a:effectLst/>
              <a:latin typeface="Segoe UI" panose="020B0502040204020203" pitchFamily="34" charset="0"/>
            </a:endParaRPr>
          </a:p>
          <a:p>
            <a:pPr algn="just" rtl="0" fontAlgn="base"/>
            <a:r>
              <a:rPr lang="en-GB" sz="1200" b="0" i="0">
                <a:solidFill>
                  <a:srgbClr val="000000"/>
                </a:solidFill>
                <a:effectLst/>
                <a:latin typeface="Arial" panose="020B0604020202020204" pitchFamily="34" charset="0"/>
              </a:rPr>
              <a:t> </a:t>
            </a:r>
            <a:endParaRPr lang="en-GB" b="0" i="0">
              <a:solidFill>
                <a:srgbClr val="000000"/>
              </a:solidFill>
              <a:effectLst/>
              <a:latin typeface="Segoe UI" panose="020B0502040204020203" pitchFamily="34" charset="0"/>
            </a:endParaRPr>
          </a:p>
          <a:p>
            <a:pPr algn="just" rtl="0" fontAlgn="base"/>
            <a:r>
              <a:rPr lang="en-GB" sz="1200" b="0" i="0">
                <a:solidFill>
                  <a:srgbClr val="000000"/>
                </a:solidFill>
                <a:effectLst/>
                <a:latin typeface="Cambria" panose="02040503050406030204" pitchFamily="18" charset="0"/>
              </a:rPr>
              <a:t>⦁</a:t>
            </a:r>
            <a:r>
              <a:rPr lang="en-GB" sz="1200" b="0" i="0">
                <a:solidFill>
                  <a:srgbClr val="000000"/>
                </a:solidFill>
                <a:effectLst/>
                <a:latin typeface="Calibri" panose="020F0502020204030204" pitchFamily="34" charset="0"/>
              </a:rPr>
              <a:t> </a:t>
            </a:r>
            <a:r>
              <a:rPr lang="en-GB" sz="1200" b="0" i="0">
                <a:solidFill>
                  <a:srgbClr val="000000"/>
                </a:solidFill>
                <a:effectLst/>
                <a:latin typeface="Arial" panose="020B0604020202020204" pitchFamily="34" charset="0"/>
              </a:rPr>
              <a:t>Checking apprentice progress against the relevant Apprenticeship Standard and training plan; </a:t>
            </a:r>
            <a:endParaRPr lang="en-GB" b="0" i="0">
              <a:solidFill>
                <a:srgbClr val="000000"/>
              </a:solidFill>
              <a:effectLst/>
              <a:latin typeface="Segoe UI" panose="020B0502040204020203" pitchFamily="34" charset="0"/>
            </a:endParaRPr>
          </a:p>
          <a:p>
            <a:pPr algn="just" rtl="0" fontAlgn="base"/>
            <a:r>
              <a:rPr lang="en-GB" sz="1200" b="0" i="0">
                <a:solidFill>
                  <a:srgbClr val="000000"/>
                </a:solidFill>
                <a:effectLst/>
                <a:latin typeface="Cambria" panose="02040503050406030204" pitchFamily="18" charset="0"/>
              </a:rPr>
              <a:t>⦁</a:t>
            </a:r>
            <a:r>
              <a:rPr lang="en-GB" sz="1200" b="0" i="0">
                <a:solidFill>
                  <a:srgbClr val="000000"/>
                </a:solidFill>
                <a:effectLst/>
                <a:latin typeface="Calibri" panose="020F0502020204030204" pitchFamily="34" charset="0"/>
              </a:rPr>
              <a:t> </a:t>
            </a:r>
            <a:r>
              <a:rPr lang="en-GB" sz="1200" b="0" i="0">
                <a:solidFill>
                  <a:srgbClr val="000000"/>
                </a:solidFill>
                <a:effectLst/>
                <a:latin typeface="Arial" panose="020B0604020202020204" pitchFamily="34" charset="0"/>
              </a:rPr>
              <a:t>Checking that the apprentice is on target to meet the required off-the-job training as detailed in the training plan, and, if required, that the off-the-job training log is being maintained; </a:t>
            </a:r>
            <a:endParaRPr lang="en-GB" b="0" i="0">
              <a:solidFill>
                <a:srgbClr val="000000"/>
              </a:solidFill>
              <a:effectLst/>
              <a:latin typeface="Segoe UI" panose="020B0502040204020203" pitchFamily="34" charset="0"/>
            </a:endParaRPr>
          </a:p>
          <a:p>
            <a:pPr algn="just" rtl="0" fontAlgn="base"/>
            <a:r>
              <a:rPr lang="en-GB" sz="1200" b="0" i="0">
                <a:solidFill>
                  <a:srgbClr val="000000"/>
                </a:solidFill>
                <a:effectLst/>
                <a:latin typeface="Cambria" panose="02040503050406030204" pitchFamily="18" charset="0"/>
              </a:rPr>
              <a:t>⦁</a:t>
            </a:r>
            <a:r>
              <a:rPr lang="en-GB" sz="1200" b="0" i="0">
                <a:solidFill>
                  <a:srgbClr val="000000"/>
                </a:solidFill>
                <a:effectLst/>
                <a:latin typeface="Calibri" panose="020F0502020204030204" pitchFamily="34" charset="0"/>
              </a:rPr>
              <a:t> </a:t>
            </a:r>
            <a:r>
              <a:rPr lang="en-GB" sz="1200" b="0" i="0">
                <a:solidFill>
                  <a:srgbClr val="000000"/>
                </a:solidFill>
                <a:effectLst/>
                <a:latin typeface="Arial" panose="020B0604020202020204" pitchFamily="34" charset="0"/>
              </a:rPr>
              <a:t>Discussing any issues regarding attendance, discussing support that might be needed to enable the apprentice to fully engage with the apprenticeship, either through the workplace or the University;  </a:t>
            </a:r>
            <a:endParaRPr lang="en-GB" b="0" i="0">
              <a:solidFill>
                <a:srgbClr val="000000"/>
              </a:solidFill>
              <a:effectLst/>
              <a:latin typeface="Segoe UI" panose="020B0502040204020203" pitchFamily="34" charset="0"/>
            </a:endParaRPr>
          </a:p>
          <a:p>
            <a:pPr algn="just" rtl="0" fontAlgn="base"/>
            <a:r>
              <a:rPr lang="en-GB" sz="1200" b="0" i="0">
                <a:solidFill>
                  <a:srgbClr val="000000"/>
                </a:solidFill>
                <a:effectLst/>
                <a:latin typeface="Cambria" panose="02040503050406030204" pitchFamily="18" charset="0"/>
              </a:rPr>
              <a:t>⦁</a:t>
            </a:r>
            <a:r>
              <a:rPr lang="en-GB" sz="1200" b="0" i="0">
                <a:solidFill>
                  <a:srgbClr val="000000"/>
                </a:solidFill>
                <a:effectLst/>
                <a:latin typeface="Calibri" panose="020F0502020204030204" pitchFamily="34" charset="0"/>
              </a:rPr>
              <a:t> </a:t>
            </a:r>
            <a:r>
              <a:rPr lang="en-GB" sz="1200" b="0" i="0">
                <a:solidFill>
                  <a:srgbClr val="000000"/>
                </a:solidFill>
                <a:effectLst/>
                <a:latin typeface="Arial" panose="020B0604020202020204" pitchFamily="34" charset="0"/>
              </a:rPr>
              <a:t>Discussing progress against programme and module learning outcomes, on and off the job training, and setting targets for future developments and progress;  </a:t>
            </a:r>
            <a:endParaRPr lang="en-GB" b="0" i="0">
              <a:solidFill>
                <a:srgbClr val="000000"/>
              </a:solidFill>
              <a:effectLst/>
              <a:latin typeface="Segoe UI" panose="020B0502040204020203" pitchFamily="34" charset="0"/>
            </a:endParaRPr>
          </a:p>
          <a:p>
            <a:pPr algn="just" rtl="0" fontAlgn="base"/>
            <a:r>
              <a:rPr lang="en-GB" sz="1200" b="0" i="0">
                <a:solidFill>
                  <a:srgbClr val="000000"/>
                </a:solidFill>
                <a:effectLst/>
                <a:latin typeface="Cambria" panose="02040503050406030204" pitchFamily="18" charset="0"/>
              </a:rPr>
              <a:t>⦁</a:t>
            </a:r>
            <a:r>
              <a:rPr lang="en-GB" sz="1200" b="0" i="0">
                <a:solidFill>
                  <a:srgbClr val="000000"/>
                </a:solidFill>
                <a:effectLst/>
                <a:latin typeface="Calibri" panose="020F0502020204030204" pitchFamily="34" charset="0"/>
              </a:rPr>
              <a:t> </a:t>
            </a:r>
            <a:r>
              <a:rPr lang="en-GB" sz="1200" b="0" i="0">
                <a:solidFill>
                  <a:srgbClr val="000000"/>
                </a:solidFill>
                <a:effectLst/>
                <a:latin typeface="Arial" panose="020B0604020202020204" pitchFamily="34" charset="0"/>
              </a:rPr>
              <a:t>Reviewing any support needs, including establishing new support needs and/or arranging for assessment for support and the support provided by the University and the employer;  </a:t>
            </a:r>
            <a:endParaRPr lang="en-GB" b="0" i="0">
              <a:solidFill>
                <a:srgbClr val="000000"/>
              </a:solidFill>
              <a:effectLst/>
              <a:latin typeface="Segoe UI" panose="020B0502040204020203" pitchFamily="34" charset="0"/>
            </a:endParaRPr>
          </a:p>
          <a:p>
            <a:pPr algn="just" rtl="0" fontAlgn="base"/>
            <a:r>
              <a:rPr lang="en-GB" sz="1200" b="0" i="0">
                <a:solidFill>
                  <a:srgbClr val="000000"/>
                </a:solidFill>
                <a:effectLst/>
                <a:latin typeface="Cambria" panose="02040503050406030204" pitchFamily="18" charset="0"/>
              </a:rPr>
              <a:t>⦁</a:t>
            </a:r>
            <a:r>
              <a:rPr lang="en-GB" sz="1200" b="0" i="0">
                <a:solidFill>
                  <a:srgbClr val="000000"/>
                </a:solidFill>
                <a:effectLst/>
                <a:latin typeface="Calibri" panose="020F0502020204030204" pitchFamily="34" charset="0"/>
              </a:rPr>
              <a:t> </a:t>
            </a:r>
            <a:r>
              <a:rPr lang="en-GB" sz="1200" b="0" i="0">
                <a:solidFill>
                  <a:srgbClr val="000000"/>
                </a:solidFill>
                <a:effectLst/>
                <a:latin typeface="Arial" panose="020B0604020202020204" pitchFamily="34" charset="0"/>
              </a:rPr>
              <a:t>Discussing and ensuring you understand the relevance of health and safety, equality and diversity, safeguarding and Prevent in relation to the apprentice’s role and work place; </a:t>
            </a:r>
            <a:endParaRPr lang="en-GB" b="0" i="0">
              <a:solidFill>
                <a:srgbClr val="000000"/>
              </a:solidFill>
              <a:effectLst/>
              <a:latin typeface="Segoe UI" panose="020B0502040204020203" pitchFamily="34" charset="0"/>
            </a:endParaRPr>
          </a:p>
          <a:p>
            <a:pPr algn="just" rtl="0" fontAlgn="base"/>
            <a:r>
              <a:rPr lang="en-GB" sz="1200" b="0" i="0">
                <a:solidFill>
                  <a:srgbClr val="000000"/>
                </a:solidFill>
                <a:effectLst/>
                <a:latin typeface="Cambria" panose="02040503050406030204" pitchFamily="18" charset="0"/>
              </a:rPr>
              <a:t>⦁</a:t>
            </a:r>
            <a:r>
              <a:rPr lang="en-GB" sz="1200" b="0" i="0">
                <a:solidFill>
                  <a:srgbClr val="000000"/>
                </a:solidFill>
                <a:effectLst/>
                <a:latin typeface="Calibri" panose="020F0502020204030204" pitchFamily="34" charset="0"/>
              </a:rPr>
              <a:t> </a:t>
            </a:r>
            <a:r>
              <a:rPr lang="en-GB" sz="1200" b="0" i="0">
                <a:solidFill>
                  <a:srgbClr val="000000"/>
                </a:solidFill>
                <a:effectLst/>
                <a:latin typeface="Arial" panose="020B0604020202020204" pitchFamily="34" charset="0"/>
              </a:rPr>
              <a:t>Supporting the apprentice in investigating personal and career development opportunities; </a:t>
            </a:r>
            <a:endParaRPr lang="en-GB" b="0" i="0">
              <a:solidFill>
                <a:srgbClr val="000000"/>
              </a:solidFill>
              <a:effectLst/>
              <a:latin typeface="Segoe UI" panose="020B0502040204020203" pitchFamily="34" charset="0"/>
            </a:endParaRPr>
          </a:p>
          <a:p>
            <a:pPr algn="just" rtl="0" fontAlgn="base"/>
            <a:r>
              <a:rPr lang="en-GB" sz="1200" b="0" i="0">
                <a:solidFill>
                  <a:srgbClr val="000000"/>
                </a:solidFill>
                <a:effectLst/>
                <a:latin typeface="Cambria" panose="02040503050406030204" pitchFamily="18" charset="0"/>
              </a:rPr>
              <a:t>⦁</a:t>
            </a:r>
            <a:r>
              <a:rPr lang="en-GB" sz="1200" b="0" i="0">
                <a:solidFill>
                  <a:srgbClr val="000000"/>
                </a:solidFill>
                <a:effectLst/>
                <a:latin typeface="Calibri" panose="020F0502020204030204" pitchFamily="34" charset="0"/>
              </a:rPr>
              <a:t> </a:t>
            </a:r>
            <a:r>
              <a:rPr lang="en-GB" sz="1200" b="0" i="0">
                <a:solidFill>
                  <a:srgbClr val="000000"/>
                </a:solidFill>
                <a:effectLst/>
                <a:latin typeface="Arial" panose="020B0604020202020204" pitchFamily="34" charset="0"/>
              </a:rPr>
              <a:t>Negotiating and setting future targets and objectives to challenge the apprentice in their ongoing progress on the apprenticeship; </a:t>
            </a:r>
            <a:endParaRPr lang="en-GB" b="0" i="0">
              <a:solidFill>
                <a:srgbClr val="000000"/>
              </a:solidFill>
              <a:effectLst/>
              <a:latin typeface="Segoe UI" panose="020B0502040204020203" pitchFamily="34" charset="0"/>
            </a:endParaRPr>
          </a:p>
          <a:p>
            <a:pPr algn="just" rtl="0" fontAlgn="base"/>
            <a:r>
              <a:rPr lang="en-GB" sz="1200" b="0" i="0">
                <a:solidFill>
                  <a:srgbClr val="000000"/>
                </a:solidFill>
                <a:effectLst/>
                <a:latin typeface="Cambria" panose="02040503050406030204" pitchFamily="18" charset="0"/>
              </a:rPr>
              <a:t>⦁</a:t>
            </a:r>
            <a:r>
              <a:rPr lang="en-GB" sz="1200" b="0" i="0">
                <a:solidFill>
                  <a:srgbClr val="000000"/>
                </a:solidFill>
                <a:effectLst/>
                <a:latin typeface="Calibri" panose="020F0502020204030204" pitchFamily="34" charset="0"/>
              </a:rPr>
              <a:t> </a:t>
            </a:r>
            <a:r>
              <a:rPr lang="en-GB" sz="1200" b="0" i="0">
                <a:solidFill>
                  <a:srgbClr val="000000"/>
                </a:solidFill>
                <a:effectLst/>
                <a:latin typeface="Arial" panose="020B0604020202020204" pitchFamily="34" charset="0"/>
              </a:rPr>
              <a:t>Agreeing when the apprentice has completed the programme and prepare for the End Point Assessment  </a:t>
            </a:r>
            <a:endParaRPr lang="en-GB" b="0" i="0">
              <a:solidFill>
                <a:srgbClr val="000000"/>
              </a:solidFill>
              <a:effectLst/>
              <a:latin typeface="Segoe UI" panose="020B0502040204020203" pitchFamily="34" charset="0"/>
            </a:endParaRPr>
          </a:p>
          <a:p>
            <a:pPr algn="just" rtl="0" fontAlgn="base"/>
            <a:r>
              <a:rPr lang="en-GB" sz="1200" b="0" i="0">
                <a:solidFill>
                  <a:srgbClr val="000000"/>
                </a:solidFill>
                <a:effectLst/>
                <a:latin typeface="Cambria" panose="02040503050406030204" pitchFamily="18" charset="0"/>
              </a:rPr>
              <a:t>⦁</a:t>
            </a:r>
            <a:r>
              <a:rPr lang="en-GB" sz="1200" b="0" i="0">
                <a:solidFill>
                  <a:srgbClr val="000000"/>
                </a:solidFill>
                <a:effectLst/>
                <a:latin typeface="Calibri" panose="020F0502020204030204" pitchFamily="34" charset="0"/>
              </a:rPr>
              <a:t> </a:t>
            </a:r>
            <a:r>
              <a:rPr lang="en-GB" sz="1200" b="0" i="0">
                <a:solidFill>
                  <a:srgbClr val="000000"/>
                </a:solidFill>
                <a:effectLst/>
                <a:latin typeface="Arial" panose="020B0604020202020204" pitchFamily="34" charset="0"/>
              </a:rPr>
              <a:t>Acknowledging updates to the training plan that need to be made.   </a:t>
            </a:r>
            <a:endParaRPr lang="en-GB" b="0" i="0">
              <a:solidFill>
                <a:srgbClr val="000000"/>
              </a:solidFill>
              <a:effectLst/>
              <a:latin typeface="Segoe UI" panose="020B0502040204020203" pitchFamily="34" charset="0"/>
            </a:endParaRPr>
          </a:p>
          <a:p>
            <a:pPr algn="just" rtl="0" fontAlgn="base"/>
            <a:r>
              <a:rPr lang="en-GB" sz="1200" b="0" i="0">
                <a:solidFill>
                  <a:srgbClr val="000000"/>
                </a:solidFill>
                <a:effectLst/>
                <a:latin typeface="Arial" panose="020B0604020202020204" pitchFamily="34" charset="0"/>
              </a:rPr>
              <a:t> </a:t>
            </a:r>
            <a:endParaRPr lang="en-GB" b="0" i="0">
              <a:solidFill>
                <a:srgbClr val="000000"/>
              </a:solidFill>
              <a:effectLst/>
              <a:latin typeface="Segoe UI" panose="020B0502040204020203" pitchFamily="34" charset="0"/>
            </a:endParaRPr>
          </a:p>
          <a:p>
            <a:pPr algn="just" rtl="0" fontAlgn="base"/>
            <a:r>
              <a:rPr lang="en-GB" sz="1200" b="0" i="0">
                <a:solidFill>
                  <a:srgbClr val="000000"/>
                </a:solidFill>
                <a:effectLst/>
                <a:latin typeface="Arial" panose="020B0604020202020204" pitchFamily="34" charset="0"/>
              </a:rPr>
              <a:t>A formal record of these meetings will be completed by the apprentice, employer mentor, and apprenticeship advisor with all parties having access to the final agreed version.  </a:t>
            </a:r>
            <a:endParaRPr lang="en-GB" b="0" i="0">
              <a:solidFill>
                <a:srgbClr val="000000"/>
              </a:solidFill>
              <a:effectLst/>
              <a:latin typeface="Segoe UI" panose="020B0502040204020203" pitchFamily="34" charset="0"/>
            </a:endParaRPr>
          </a:p>
          <a:p>
            <a:endParaRPr lang="en-GB"/>
          </a:p>
        </p:txBody>
      </p:sp>
      <p:sp>
        <p:nvSpPr>
          <p:cNvPr id="4" name="Slide Number Placeholder 3"/>
          <p:cNvSpPr>
            <a:spLocks noGrp="1"/>
          </p:cNvSpPr>
          <p:nvPr>
            <p:ph type="sldNum" sz="quarter" idx="5"/>
          </p:nvPr>
        </p:nvSpPr>
        <p:spPr/>
        <p:txBody>
          <a:bodyPr/>
          <a:lstStyle/>
          <a:p>
            <a:fld id="{3767D942-FD8F-4F33-8486-0E189D7B32BA}" type="slidenum">
              <a:rPr lang="en-GB" smtClean="0"/>
              <a:t>22</a:t>
            </a:fld>
            <a:endParaRPr lang="en-GB"/>
          </a:p>
        </p:txBody>
      </p:sp>
    </p:spTree>
    <p:extLst>
      <p:ext uri="{BB962C8B-B14F-4D97-AF65-F5344CB8AC3E}">
        <p14:creationId xmlns:p14="http://schemas.microsoft.com/office/powerpoint/2010/main" val="88092263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161925" indent="-228600" algn="just">
              <a:spcBef>
                <a:spcPts val="200"/>
              </a:spcBef>
            </a:pPr>
            <a:r>
              <a:rPr lang="en-GB" sz="1800" b="1">
                <a:effectLst/>
                <a:latin typeface="Arial" panose="020B0604020202020204" pitchFamily="34" charset="0"/>
                <a:ea typeface="Times New Roman" panose="02020603050405020304" pitchFamily="18" charset="0"/>
                <a:cs typeface="Times New Roman" panose="02020603050405020304" pitchFamily="18" charset="0"/>
              </a:rPr>
              <a:t>Capacity</a:t>
            </a:r>
          </a:p>
          <a:p>
            <a:pPr marR="161925" algn="just"/>
            <a:r>
              <a:rPr lang="en-GB" sz="1800">
                <a:effectLst/>
                <a:latin typeface="Arial" panose="020B0604020202020204" pitchFamily="34" charset="0"/>
                <a:ea typeface="Times New Roman" panose="02020603050405020304" pitchFamily="18" charset="0"/>
              </a:rPr>
              <a:t>As well as supporting apprentices to apply knew knowledge, skills and behaviours in the work place, the apprenticeship mentor has a key role in ensuring the apprentice has the capacity to manage the expectations and demands of the apprenticeship whilst also managing other aspects of their life.</a:t>
            </a:r>
          </a:p>
          <a:p>
            <a:pPr marR="161925" algn="just"/>
            <a:r>
              <a:rPr lang="en-GB" sz="1800">
                <a:effectLst/>
                <a:latin typeface="Arial" panose="020B0604020202020204" pitchFamily="34" charset="0"/>
                <a:ea typeface="Times New Roman" panose="02020603050405020304" pitchFamily="18" charset="0"/>
              </a:rPr>
              <a:t>  </a:t>
            </a:r>
          </a:p>
          <a:p>
            <a:pPr marR="161925" algn="just"/>
            <a:r>
              <a:rPr lang="en-GB" sz="1800">
                <a:effectLst/>
                <a:latin typeface="Arial" panose="020B0604020202020204" pitchFamily="34" charset="0"/>
                <a:ea typeface="Times New Roman" panose="02020603050405020304" pitchFamily="18" charset="0"/>
              </a:rPr>
              <a:t>It is important, for these reasons, that the informal meetings and catch-up sessions are scheduled so that you can be monitoring how well the apprentice is coping and identifying where support is needed.  This support might just be a chance to bend your ear, however there might be a much more fundamental concern to unpick.  </a:t>
            </a:r>
          </a:p>
          <a:p>
            <a:pPr marR="161925" algn="just"/>
            <a:r>
              <a:rPr lang="en-GB" sz="1800">
                <a:effectLst/>
                <a:latin typeface="Arial" panose="020B0604020202020204" pitchFamily="34" charset="0"/>
                <a:ea typeface="Times New Roman" panose="02020603050405020304" pitchFamily="18" charset="0"/>
              </a:rPr>
              <a:t> </a:t>
            </a:r>
          </a:p>
          <a:p>
            <a:pPr marR="161925" algn="just"/>
            <a:r>
              <a:rPr lang="en-GB" sz="1800">
                <a:effectLst/>
                <a:latin typeface="Arial" panose="020B0604020202020204" pitchFamily="34" charset="0"/>
                <a:ea typeface="Times New Roman" panose="02020603050405020304" pitchFamily="18" charset="0"/>
              </a:rPr>
              <a:t>You need to be looking out for signs that they are struggling, </a:t>
            </a:r>
            <a:r>
              <a:rPr lang="en-GB" sz="1800" err="1">
                <a:effectLst/>
                <a:latin typeface="Arial" panose="020B0604020202020204" pitchFamily="34" charset="0"/>
                <a:ea typeface="Times New Roman" panose="02020603050405020304" pitchFamily="18" charset="0"/>
              </a:rPr>
              <a:t>ie</a:t>
            </a:r>
            <a:r>
              <a:rPr lang="en-GB" sz="1800">
                <a:effectLst/>
                <a:latin typeface="Arial" panose="020B0604020202020204" pitchFamily="34" charset="0"/>
                <a:ea typeface="Times New Roman" panose="02020603050405020304" pitchFamily="18" charset="0"/>
              </a:rPr>
              <a:t> indications that they are working late into the evening, they are missing family time, they are struggling with attendance and submission.  If you are familiar with their course module requirements and hand-in dates this will help.  This information can be found in the apprenticeship course handbook.</a:t>
            </a:r>
          </a:p>
          <a:p>
            <a:pPr marR="161925" algn="just"/>
            <a:endParaRPr lang="en-GB" sz="1800">
              <a:effectLst/>
              <a:latin typeface="Arial" panose="020B0604020202020204" pitchFamily="34" charset="0"/>
              <a:ea typeface="Times New Roman" panose="02020603050405020304" pitchFamily="18" charset="0"/>
            </a:endParaRPr>
          </a:p>
          <a:p>
            <a:pPr marL="228600" marR="161925" indent="-228600" algn="just">
              <a:spcBef>
                <a:spcPts val="200"/>
              </a:spcBef>
            </a:pPr>
            <a:r>
              <a:rPr lang="en-GB" sz="1800" b="1">
                <a:effectLst/>
                <a:latin typeface="Arial" panose="020B0604020202020204" pitchFamily="34" charset="0"/>
                <a:ea typeface="Times New Roman" panose="02020603050405020304" pitchFamily="18" charset="0"/>
                <a:cs typeface="Times New Roman" panose="02020603050405020304" pitchFamily="18" charset="0"/>
              </a:rPr>
              <a:t>Networking</a:t>
            </a:r>
          </a:p>
          <a:p>
            <a:pPr marR="161925" algn="just"/>
            <a:r>
              <a:rPr lang="en-GB" sz="1800">
                <a:effectLst/>
                <a:latin typeface="Arial" panose="020B0604020202020204" pitchFamily="34" charset="0"/>
                <a:ea typeface="Times New Roman" panose="02020603050405020304" pitchFamily="18" charset="0"/>
              </a:rPr>
              <a:t>Apprentices should be encouraged to seek out their own support network and opportunities to inform their learning.  In your role as mentor, however, you have the opportunity to introduce apprentices to resources, materials, people and opportunities which will inform and enhance their learning.  In the first instance, this might be internal connections, </a:t>
            </a:r>
            <a:r>
              <a:rPr lang="en-GB" sz="1800" err="1">
                <a:effectLst/>
                <a:latin typeface="Arial" panose="020B0604020202020204" pitchFamily="34" charset="0"/>
                <a:ea typeface="Times New Roman" panose="02020603050405020304" pitchFamily="18" charset="0"/>
              </a:rPr>
              <a:t>ie</a:t>
            </a:r>
            <a:r>
              <a:rPr lang="en-GB" sz="1800">
                <a:effectLst/>
                <a:latin typeface="Arial" panose="020B0604020202020204" pitchFamily="34" charset="0"/>
                <a:ea typeface="Times New Roman" panose="02020603050405020304" pitchFamily="18" charset="0"/>
              </a:rPr>
              <a:t>, for shadowing purposes, particularly if the apprentice is new to the organisation.  However, as they progress through the apprenticeship they would certainly benefit from interaction with broader opportunities that you can offer based on your experience and knowledge.</a:t>
            </a:r>
          </a:p>
          <a:p>
            <a:pPr marR="161925" algn="just"/>
            <a:r>
              <a:rPr lang="en-GB" sz="1800">
                <a:effectLst/>
                <a:latin typeface="Arial" panose="020B0604020202020204" pitchFamily="34" charset="0"/>
                <a:ea typeface="Times New Roman" panose="02020603050405020304" pitchFamily="18" charset="0"/>
              </a:rPr>
              <a:t> </a:t>
            </a:r>
          </a:p>
          <a:p>
            <a:pPr marR="161925" algn="just"/>
            <a:endParaRPr lang="en-GB" sz="1800">
              <a:effectLst/>
              <a:latin typeface="Arial" panose="020B0604020202020204" pitchFamily="34" charset="0"/>
              <a:ea typeface="Times New Roman" panose="02020603050405020304" pitchFamily="18" charset="0"/>
            </a:endParaRPr>
          </a:p>
          <a:p>
            <a:endParaRPr lang="en-GB"/>
          </a:p>
        </p:txBody>
      </p:sp>
      <p:sp>
        <p:nvSpPr>
          <p:cNvPr id="4" name="Slide Number Placeholder 3"/>
          <p:cNvSpPr>
            <a:spLocks noGrp="1"/>
          </p:cNvSpPr>
          <p:nvPr>
            <p:ph type="sldNum" sz="quarter" idx="5"/>
          </p:nvPr>
        </p:nvSpPr>
        <p:spPr/>
        <p:txBody>
          <a:bodyPr/>
          <a:lstStyle/>
          <a:p>
            <a:fld id="{3767D942-FD8F-4F33-8486-0E189D7B32BA}" type="slidenum">
              <a:rPr lang="en-GB" smtClean="0"/>
              <a:t>23</a:t>
            </a:fld>
            <a:endParaRPr lang="en-GB"/>
          </a:p>
        </p:txBody>
      </p:sp>
    </p:spTree>
    <p:extLst>
      <p:ext uri="{BB962C8B-B14F-4D97-AF65-F5344CB8AC3E}">
        <p14:creationId xmlns:p14="http://schemas.microsoft.com/office/powerpoint/2010/main" val="351064679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161925" indent="-228600" algn="just">
              <a:spcBef>
                <a:spcPts val="200"/>
              </a:spcBef>
            </a:pPr>
            <a:r>
              <a:rPr lang="en-GB" sz="1800" b="1">
                <a:effectLst/>
                <a:latin typeface="Arial" panose="020B0604020202020204" pitchFamily="34" charset="0"/>
                <a:ea typeface="Times New Roman" panose="02020603050405020304" pitchFamily="18" charset="0"/>
                <a:cs typeface="Times New Roman" panose="02020603050405020304" pitchFamily="18" charset="0"/>
              </a:rPr>
              <a:t>Health and Safety</a:t>
            </a:r>
          </a:p>
          <a:p>
            <a:pPr marR="161925" algn="just"/>
            <a:r>
              <a:rPr lang="en-GB" sz="1800">
                <a:effectLst/>
                <a:latin typeface="Arial" panose="020B0604020202020204" pitchFamily="34" charset="0"/>
                <a:ea typeface="Times New Roman" panose="02020603050405020304" pitchFamily="18" charset="0"/>
              </a:rPr>
              <a:t>The employer organisation is responsible for the safety of the apprentice in the workplace.  Therefore, when the apprentice starts you should ensure that a health and safety assessment is carried out.  This will be to assess the risks in the organisation and the apprentice’s work space as well as assessing the requirements of the apprentice in terms of working equipment and protective equipment.</a:t>
            </a:r>
          </a:p>
          <a:p>
            <a:pPr marR="161925" algn="just"/>
            <a:r>
              <a:rPr lang="en-GB" sz="1800">
                <a:effectLst/>
                <a:latin typeface="Arial" panose="020B0604020202020204" pitchFamily="34" charset="0"/>
                <a:ea typeface="Times New Roman" panose="02020603050405020304" pitchFamily="18" charset="0"/>
              </a:rPr>
              <a:t> </a:t>
            </a:r>
          </a:p>
          <a:p>
            <a:pPr marR="161925" algn="just"/>
            <a:r>
              <a:rPr lang="en-GB" sz="1800">
                <a:effectLst/>
                <a:latin typeface="Arial" panose="020B0604020202020204" pitchFamily="34" charset="0"/>
                <a:ea typeface="Times New Roman" panose="02020603050405020304" pitchFamily="18" charset="0"/>
              </a:rPr>
              <a:t>As the mentor you should work with the designated health and safety officer to ensure this assessment is completed.</a:t>
            </a:r>
          </a:p>
          <a:p>
            <a:endParaRPr lang="en-GB"/>
          </a:p>
          <a:p>
            <a:pPr marR="161925" algn="just">
              <a:spcBef>
                <a:spcPts val="200"/>
              </a:spcBef>
            </a:pPr>
            <a:r>
              <a:rPr lang="en-GB" sz="1200" b="1">
                <a:effectLst/>
                <a:latin typeface="Arial" panose="020B0604020202020204" pitchFamily="34" charset="0"/>
                <a:ea typeface="Times New Roman" panose="02020603050405020304" pitchFamily="18" charset="0"/>
                <a:cs typeface="Times New Roman" panose="02020603050405020304" pitchFamily="18" charset="0"/>
              </a:rPr>
              <a:t>Welfare and Safeguarding </a:t>
            </a:r>
          </a:p>
          <a:p>
            <a:pPr marR="161925" algn="just"/>
            <a:r>
              <a:rPr lang="en-GB" sz="1200">
                <a:effectLst/>
                <a:latin typeface="Arial" panose="020B0604020202020204" pitchFamily="34" charset="0"/>
                <a:ea typeface="Times New Roman" panose="02020603050405020304" pitchFamily="18" charset="0"/>
              </a:rPr>
              <a:t>An employer has a duty of care towards all members of staff, however, they have an enhanced duty of care for apprentices, to ensure that they are not at risk of harassment, discrimination or abuse.  An employer must have appropriate supervision for apprentices in the workplace to support welfare and safeguarding needs.  This support will work alongside the support provided by the UEA through its Student Support Services team which will provide apprentices with advice and guidance on safety and safeguarding.</a:t>
            </a:r>
          </a:p>
          <a:p>
            <a:pPr marR="161925" algn="just"/>
            <a:r>
              <a:rPr lang="en-GB" sz="1200">
                <a:effectLst/>
                <a:latin typeface="Arial" panose="020B0604020202020204" pitchFamily="34" charset="0"/>
                <a:ea typeface="Times New Roman" panose="02020603050405020304" pitchFamily="18" charset="0"/>
              </a:rPr>
              <a:t> </a:t>
            </a:r>
          </a:p>
          <a:p>
            <a:pPr marR="161925" algn="just"/>
            <a:r>
              <a:rPr lang="en-GB" sz="1200">
                <a:effectLst/>
                <a:latin typeface="Arial" panose="020B0604020202020204" pitchFamily="34" charset="0"/>
                <a:ea typeface="Times New Roman" panose="02020603050405020304" pitchFamily="18" charset="0"/>
              </a:rPr>
              <a:t>The UEA is very focussed on ensuring that apprentices understand the Government’s Prevent Duty and what this means to them.  Employers of apprentices also have a responsibility to be aware of the Prevent Duty and do what it can to reduce the risk of individuals being drawn into terrorism in any form.  </a:t>
            </a:r>
          </a:p>
          <a:p>
            <a:pPr marR="161925" algn="just"/>
            <a:r>
              <a:rPr lang="en-GB" sz="1200">
                <a:effectLst/>
                <a:latin typeface="Arial" panose="020B0604020202020204" pitchFamily="34" charset="0"/>
                <a:ea typeface="Times New Roman" panose="02020603050405020304" pitchFamily="18" charset="0"/>
              </a:rPr>
              <a:t> </a:t>
            </a:r>
          </a:p>
          <a:p>
            <a:endParaRPr lang="en-GB"/>
          </a:p>
        </p:txBody>
      </p:sp>
      <p:sp>
        <p:nvSpPr>
          <p:cNvPr id="4" name="Slide Number Placeholder 3"/>
          <p:cNvSpPr>
            <a:spLocks noGrp="1"/>
          </p:cNvSpPr>
          <p:nvPr>
            <p:ph type="sldNum" sz="quarter" idx="5"/>
          </p:nvPr>
        </p:nvSpPr>
        <p:spPr/>
        <p:txBody>
          <a:bodyPr/>
          <a:lstStyle/>
          <a:p>
            <a:fld id="{3767D942-FD8F-4F33-8486-0E189D7B32BA}" type="slidenum">
              <a:rPr lang="en-GB" smtClean="0"/>
              <a:t>24</a:t>
            </a:fld>
            <a:endParaRPr lang="en-GB"/>
          </a:p>
        </p:txBody>
      </p:sp>
    </p:spTree>
    <p:extLst>
      <p:ext uri="{BB962C8B-B14F-4D97-AF65-F5344CB8AC3E}">
        <p14:creationId xmlns:p14="http://schemas.microsoft.com/office/powerpoint/2010/main" val="22331000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lvl="0" indent="-342900">
              <a:lnSpc>
                <a:spcPct val="107000"/>
              </a:lnSpc>
              <a:buFont typeface="+mj-lt"/>
              <a:buAutoNum type="arabicPeriod"/>
            </a:pPr>
            <a:r>
              <a:rPr lang="en-GB" sz="1800" b="1" u="sng" kern="100">
                <a:solidFill>
                  <a:srgbClr val="000000"/>
                </a:solidFill>
                <a:effectLst/>
                <a:latin typeface="Arial" panose="020B0604020202020204" pitchFamily="34" charset="0"/>
                <a:ea typeface="Arial" panose="020B0604020202020204" pitchFamily="34" charset="0"/>
              </a:rPr>
              <a:t>Apprenticeship Standards</a:t>
            </a:r>
            <a:r>
              <a:rPr lang="en-GB" sz="1800" b="1" kern="100">
                <a:solidFill>
                  <a:srgbClr val="000000"/>
                </a:solidFill>
                <a:effectLst/>
                <a:latin typeface="Arial" panose="020B0604020202020204" pitchFamily="34" charset="0"/>
                <a:ea typeface="Arial" panose="020B0604020202020204" pitchFamily="34" charset="0"/>
              </a:rPr>
              <a:t> </a:t>
            </a:r>
          </a:p>
          <a:p>
            <a:pPr marR="161925" algn="just"/>
            <a:r>
              <a:rPr lang="en-GB" sz="1800" b="1">
                <a:effectLst/>
                <a:latin typeface="Arial" panose="020B0604020202020204" pitchFamily="34" charset="0"/>
                <a:ea typeface="Times New Roman" panose="02020603050405020304" pitchFamily="18" charset="0"/>
              </a:rPr>
              <a:t> </a:t>
            </a:r>
            <a:endParaRPr lang="en-GB" sz="1800">
              <a:effectLst/>
              <a:latin typeface="Arial" panose="020B0604020202020204" pitchFamily="34" charset="0"/>
              <a:ea typeface="Times New Roman" panose="02020603050405020304" pitchFamily="18" charset="0"/>
            </a:endParaRPr>
          </a:p>
          <a:p>
            <a:pPr marR="161925" algn="just"/>
            <a:r>
              <a:rPr lang="en-GB" sz="1800">
                <a:effectLst/>
                <a:latin typeface="Arial" panose="020B0604020202020204" pitchFamily="34" charset="0"/>
                <a:ea typeface="Times New Roman" panose="02020603050405020304" pitchFamily="18" charset="0"/>
              </a:rPr>
              <a:t>Each apprenticeship is designed to ensure that an apprentice achieves a set of Standards relevant to the industry in which they are employed.  Apprenticeship Standards can be found </a:t>
            </a:r>
            <a:r>
              <a:rPr lang="en-GB" sz="1800" u="none" strike="noStrike">
                <a:solidFill>
                  <a:srgbClr val="2B579A"/>
                </a:solidFill>
                <a:effectLst/>
                <a:latin typeface="Arial" panose="020B0604020202020204" pitchFamily="34" charset="0"/>
                <a:ea typeface="Times New Roman" panose="02020603050405020304" pitchFamily="18" charset="0"/>
                <a:hlinkClick r:id="rId3"/>
              </a:rPr>
              <a:t>here</a:t>
            </a:r>
            <a:r>
              <a:rPr lang="en-GB" sz="1800" u="sng">
                <a:solidFill>
                  <a:srgbClr val="2B579A"/>
                </a:solidFill>
                <a:effectLst/>
                <a:latin typeface="Arial" panose="020B0604020202020204" pitchFamily="34" charset="0"/>
                <a:ea typeface="Times New Roman" panose="02020603050405020304" pitchFamily="18" charset="0"/>
                <a:hlinkClick r:id="rId3"/>
              </a:rPr>
              <a:t>.</a:t>
            </a:r>
            <a:endParaRPr lang="en-GB" sz="1800">
              <a:effectLst/>
              <a:latin typeface="Arial" panose="020B0604020202020204" pitchFamily="34" charset="0"/>
              <a:ea typeface="Times New Roman" panose="02020603050405020304" pitchFamily="18" charset="0"/>
            </a:endParaRPr>
          </a:p>
          <a:p>
            <a:pPr marR="161925" algn="just"/>
            <a:r>
              <a:rPr lang="en-GB" sz="1800">
                <a:effectLst/>
                <a:latin typeface="Arial" panose="020B0604020202020204" pitchFamily="34" charset="0"/>
                <a:ea typeface="Times New Roman" panose="02020603050405020304" pitchFamily="18" charset="0"/>
              </a:rPr>
              <a:t> </a:t>
            </a:r>
          </a:p>
          <a:p>
            <a:pPr marR="161925" algn="just"/>
            <a:r>
              <a:rPr lang="en-GB" sz="1800">
                <a:effectLst/>
                <a:latin typeface="Arial" panose="020B0604020202020204" pitchFamily="34" charset="0"/>
                <a:ea typeface="Times New Roman" panose="02020603050405020304" pitchFamily="18" charset="0"/>
              </a:rPr>
              <a:t>The Standards of an apprenticeship are developed by employers in the industry, training providers and the Institute for Apprenticeships and Technical Education (IfATE).  They are supported by an assessment plan, designed to best demonstrate achievement of the Standards for the specific industry.</a:t>
            </a:r>
          </a:p>
          <a:p>
            <a:pPr marR="161925" algn="just"/>
            <a:r>
              <a:rPr lang="en-GB" sz="1800">
                <a:effectLst/>
                <a:latin typeface="Arial" panose="020B0604020202020204" pitchFamily="34" charset="0"/>
                <a:ea typeface="Times New Roman" panose="02020603050405020304" pitchFamily="18" charset="0"/>
              </a:rPr>
              <a:t> </a:t>
            </a:r>
          </a:p>
          <a:p>
            <a:pPr marR="161925" algn="just"/>
            <a:r>
              <a:rPr lang="en-GB" sz="1800">
                <a:effectLst/>
                <a:latin typeface="Arial" panose="020B0604020202020204" pitchFamily="34" charset="0"/>
                <a:ea typeface="Times New Roman" panose="02020603050405020304" pitchFamily="18" charset="0"/>
              </a:rPr>
              <a:t>Each Apprenticeship Standard is based on an occupational profile of the role and responsibilities of a particular level of work and lists the knowledge, skills and behaviours (KSBs), relevant to that role. The KSBs are often broken into groups called Duties.  Typically the knowledge is delivered through the course modules and will often be referred to as the theoretical learning.  The Skills and Behaviours</a:t>
            </a:r>
            <a:r>
              <a:rPr lang="en-GB" sz="1800" b="1">
                <a:effectLst/>
                <a:latin typeface="Arial" panose="020B0604020202020204" pitchFamily="34" charset="0"/>
                <a:ea typeface="Times New Roman" panose="02020603050405020304" pitchFamily="18" charset="0"/>
              </a:rPr>
              <a:t> </a:t>
            </a:r>
            <a:r>
              <a:rPr lang="en-GB" sz="1800">
                <a:effectLst/>
                <a:latin typeface="Arial" panose="020B0604020202020204" pitchFamily="34" charset="0"/>
                <a:ea typeface="Times New Roman" panose="02020603050405020304" pitchFamily="18" charset="0"/>
              </a:rPr>
              <a:t>are usually developed in the workplace although these can also overlap into the theoretical learning opportunities when addressing concepts such as British Values, Personal or Professional Development.   </a:t>
            </a:r>
          </a:p>
          <a:p>
            <a:pPr marR="161925" algn="just"/>
            <a:r>
              <a:rPr lang="en-GB" sz="1800">
                <a:effectLst/>
                <a:latin typeface="Arial" panose="020B0604020202020204" pitchFamily="34" charset="0"/>
                <a:ea typeface="Times New Roman" panose="02020603050405020304" pitchFamily="18" charset="0"/>
              </a:rPr>
              <a:t> </a:t>
            </a:r>
          </a:p>
          <a:p>
            <a:pPr marR="161925" algn="just"/>
            <a:r>
              <a:rPr lang="en-GB" sz="1800">
                <a:effectLst/>
                <a:latin typeface="Arial" panose="020B0604020202020204" pitchFamily="34" charset="0"/>
                <a:ea typeface="Times New Roman" panose="02020603050405020304" pitchFamily="18" charset="0"/>
              </a:rPr>
              <a:t>The apprentice is required to demonstrate competency against the KSBs in order to complete the apprenticeship.  </a:t>
            </a:r>
          </a:p>
          <a:p>
            <a:pPr algn="just" rtl="0" fontAlgn="base"/>
            <a:endParaRPr lang="en-GB"/>
          </a:p>
        </p:txBody>
      </p:sp>
      <p:sp>
        <p:nvSpPr>
          <p:cNvPr id="4" name="Slide Number Placeholder 3"/>
          <p:cNvSpPr>
            <a:spLocks noGrp="1"/>
          </p:cNvSpPr>
          <p:nvPr>
            <p:ph type="sldNum" sz="quarter" idx="5"/>
          </p:nvPr>
        </p:nvSpPr>
        <p:spPr/>
        <p:txBody>
          <a:bodyPr/>
          <a:lstStyle/>
          <a:p>
            <a:fld id="{3767D942-FD8F-4F33-8486-0E189D7B32BA}" type="slidenum">
              <a:rPr lang="en-GB" smtClean="0"/>
              <a:t>4</a:t>
            </a:fld>
            <a:endParaRPr lang="en-GB"/>
          </a:p>
        </p:txBody>
      </p:sp>
    </p:spTree>
    <p:extLst>
      <p:ext uri="{BB962C8B-B14F-4D97-AF65-F5344CB8AC3E}">
        <p14:creationId xmlns:p14="http://schemas.microsoft.com/office/powerpoint/2010/main" val="8613301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rtl="0" fontAlgn="base"/>
            <a:r>
              <a:rPr lang="en-GB" sz="1800" b="1" i="0" dirty="0">
                <a:solidFill>
                  <a:srgbClr val="000000"/>
                </a:solidFill>
                <a:effectLst/>
                <a:latin typeface="Arial" panose="020B0604020202020204" pitchFamily="34" charset="0"/>
              </a:rPr>
              <a:t>Knowledge Skills and Behaviours </a:t>
            </a:r>
            <a:endParaRPr lang="en-GB" b="1" i="0" dirty="0">
              <a:solidFill>
                <a:srgbClr val="000000"/>
              </a:solidFill>
              <a:effectLst/>
              <a:latin typeface="Segoe UI" panose="020B0502040204020203" pitchFamily="34" charset="0"/>
            </a:endParaRPr>
          </a:p>
          <a:p>
            <a:pPr algn="just" rtl="0" fontAlgn="base"/>
            <a:r>
              <a:rPr lang="en-GB" sz="1800" b="0" i="0" dirty="0">
                <a:solidFill>
                  <a:srgbClr val="000000"/>
                </a:solidFill>
                <a:effectLst/>
                <a:latin typeface="Arial" panose="020B0604020202020204" pitchFamily="34" charset="0"/>
              </a:rPr>
              <a:t>Your taught programme is designed to support the apprentice achieving the Standards of the apprenticeship. The Standard is broken into Duties and/or Knowledge, Skills and Behaviours (KSBs). </a:t>
            </a:r>
            <a:endParaRPr lang="en-GB" b="0" i="0" dirty="0">
              <a:solidFill>
                <a:srgbClr val="000000"/>
              </a:solidFill>
              <a:effectLst/>
              <a:latin typeface="Segoe UI" panose="020B0502040204020203" pitchFamily="34" charset="0"/>
            </a:endParaRPr>
          </a:p>
          <a:p>
            <a:pPr algn="just" rtl="0" fontAlgn="base"/>
            <a:r>
              <a:rPr lang="en-GB" sz="1800" b="1" i="0" dirty="0">
                <a:solidFill>
                  <a:srgbClr val="000000"/>
                </a:solidFill>
                <a:effectLst/>
                <a:latin typeface="Arial" panose="020B0604020202020204" pitchFamily="34" charset="0"/>
              </a:rPr>
              <a:t>Knowledge </a:t>
            </a:r>
            <a:endParaRPr lang="en-GB" b="1" i="0" dirty="0">
              <a:solidFill>
                <a:srgbClr val="000000"/>
              </a:solidFill>
              <a:effectLst/>
              <a:latin typeface="Segoe UI" panose="020B0502040204020203" pitchFamily="34" charset="0"/>
            </a:endParaRPr>
          </a:p>
          <a:p>
            <a:pPr algn="just" rtl="0" fontAlgn="base"/>
            <a:r>
              <a:rPr lang="en-GB" sz="1800" b="0" i="0" dirty="0">
                <a:solidFill>
                  <a:srgbClr val="000000"/>
                </a:solidFill>
                <a:effectLst/>
                <a:latin typeface="Arial" panose="020B0604020202020204" pitchFamily="34" charset="0"/>
              </a:rPr>
              <a:t>The </a:t>
            </a:r>
            <a:r>
              <a:rPr lang="en-GB" sz="1800" b="1" i="0" dirty="0">
                <a:solidFill>
                  <a:srgbClr val="000000"/>
                </a:solidFill>
                <a:effectLst/>
                <a:latin typeface="Arial" panose="020B0604020202020204" pitchFamily="34" charset="0"/>
              </a:rPr>
              <a:t>knowledge</a:t>
            </a:r>
            <a:r>
              <a:rPr lang="en-GB" sz="1800" b="0" i="0" dirty="0">
                <a:solidFill>
                  <a:srgbClr val="000000"/>
                </a:solidFill>
                <a:effectLst/>
                <a:latin typeface="Arial" panose="020B0604020202020204" pitchFamily="34" charset="0"/>
              </a:rPr>
              <a:t> element of the KSBs relates to the theoretical learning undertaken in the apprenticeship, i.e., the taught modules. It will give the theoretical underpinning and technical detail needed to know how to carry out responsibilities.  In most cases the knowledge content will be specifically relevant to the occupation, however, there will be some which cover generic and transferrable skills. </a:t>
            </a:r>
            <a:endParaRPr lang="en-GB" b="0" i="0" dirty="0">
              <a:solidFill>
                <a:srgbClr val="000000"/>
              </a:solidFill>
              <a:effectLst/>
              <a:latin typeface="Segoe UI" panose="020B0502040204020203" pitchFamily="34" charset="0"/>
            </a:endParaRPr>
          </a:p>
          <a:p>
            <a:pPr algn="just" rtl="0" fontAlgn="base"/>
            <a:r>
              <a:rPr lang="en-GB" sz="1800" b="1" i="0" dirty="0">
                <a:solidFill>
                  <a:srgbClr val="000000"/>
                </a:solidFill>
                <a:effectLst/>
                <a:latin typeface="Arial" panose="020B0604020202020204" pitchFamily="34" charset="0"/>
              </a:rPr>
              <a:t>Skills </a:t>
            </a:r>
            <a:endParaRPr lang="en-GB" b="1" i="0" dirty="0">
              <a:solidFill>
                <a:srgbClr val="000000"/>
              </a:solidFill>
              <a:effectLst/>
              <a:latin typeface="Segoe UI" panose="020B0502040204020203" pitchFamily="34" charset="0"/>
            </a:endParaRPr>
          </a:p>
          <a:p>
            <a:pPr algn="just" rtl="0" fontAlgn="base"/>
            <a:r>
              <a:rPr lang="en-GB" sz="1800" b="0" i="0" dirty="0">
                <a:solidFill>
                  <a:srgbClr val="000000"/>
                </a:solidFill>
                <a:effectLst/>
                <a:latin typeface="Arial" panose="020B0604020202020204" pitchFamily="34" charset="0"/>
              </a:rPr>
              <a:t>The </a:t>
            </a:r>
            <a:r>
              <a:rPr lang="en-GB" sz="1800" b="1" i="0" dirty="0">
                <a:solidFill>
                  <a:srgbClr val="000000"/>
                </a:solidFill>
                <a:effectLst/>
                <a:latin typeface="Arial" panose="020B0604020202020204" pitchFamily="34" charset="0"/>
              </a:rPr>
              <a:t>skills</a:t>
            </a:r>
            <a:r>
              <a:rPr lang="en-GB" sz="1800" b="0" i="0" dirty="0">
                <a:solidFill>
                  <a:srgbClr val="000000"/>
                </a:solidFill>
                <a:effectLst/>
                <a:latin typeface="Arial" panose="020B0604020202020204" pitchFamily="34" charset="0"/>
              </a:rPr>
              <a:t> will be covered through the practical application of the knowledge acquired in this apprenticeship.  These skills will be acquired through the on and off the job training and experiences. They should be new skills that are acquired relevant to the occupation and fill the gaps of the apprentice’s existing skills-set.   </a:t>
            </a:r>
            <a:endParaRPr lang="en-GB" b="0" i="0" dirty="0">
              <a:solidFill>
                <a:srgbClr val="000000"/>
              </a:solidFill>
              <a:effectLst/>
              <a:latin typeface="Segoe UI" panose="020B0502040204020203" pitchFamily="34" charset="0"/>
            </a:endParaRPr>
          </a:p>
          <a:p>
            <a:pPr algn="just" rtl="0" fontAlgn="base"/>
            <a:r>
              <a:rPr lang="en-GB" sz="1800" b="1" i="0" dirty="0">
                <a:solidFill>
                  <a:srgbClr val="000000"/>
                </a:solidFill>
                <a:effectLst/>
                <a:latin typeface="Arial" panose="020B0604020202020204" pitchFamily="34" charset="0"/>
              </a:rPr>
              <a:t>Behaviours </a:t>
            </a:r>
            <a:endParaRPr lang="en-GB" b="1" i="0" dirty="0">
              <a:solidFill>
                <a:srgbClr val="000000"/>
              </a:solidFill>
              <a:effectLst/>
              <a:latin typeface="Segoe UI" panose="020B0502040204020203" pitchFamily="34" charset="0"/>
            </a:endParaRPr>
          </a:p>
          <a:p>
            <a:pPr algn="just" rtl="0" fontAlgn="base"/>
            <a:r>
              <a:rPr lang="en-GB" sz="1800" b="0" i="0" dirty="0">
                <a:solidFill>
                  <a:srgbClr val="000000"/>
                </a:solidFill>
                <a:effectLst/>
                <a:latin typeface="Arial" panose="020B0604020202020204" pitchFamily="34" charset="0"/>
              </a:rPr>
              <a:t>The behaviours relate to your attitude, mindset, outlook and how the apprentice works.  In a professional role the apprentice should be able to act in an appropriate manner for the organisation and occupation.  Behaviours will be transferrable skills and include concepts such as team working, adaptability, professionalism, resilience, citizenship. </a:t>
            </a:r>
            <a:endParaRPr lang="en-GB" b="0" i="0" dirty="0">
              <a:solidFill>
                <a:srgbClr val="000000"/>
              </a:solidFill>
              <a:effectLst/>
              <a:latin typeface="Segoe UI" panose="020B0502040204020203" pitchFamily="34" charset="0"/>
            </a:endParaRPr>
          </a:p>
          <a:p>
            <a:endParaRPr lang="en-GB" dirty="0"/>
          </a:p>
          <a:p>
            <a:pPr algn="just" rtl="0" fontAlgn="base"/>
            <a:r>
              <a:rPr lang="en-GB" sz="1800" b="0" i="0" dirty="0">
                <a:solidFill>
                  <a:srgbClr val="222121"/>
                </a:solidFill>
                <a:effectLst/>
                <a:latin typeface="Arial" panose="020B0604020202020204" pitchFamily="34" charset="0"/>
              </a:rPr>
              <a:t>For an apprentice to successfully complete the apprenticeship, it is essential that they can demonstrate that they are competent in the KSBs and, therefore, seen to be competent in the occupation that they are studying for. </a:t>
            </a:r>
            <a:endParaRPr lang="en-GB" b="0" i="0" dirty="0">
              <a:solidFill>
                <a:srgbClr val="000000"/>
              </a:solidFill>
              <a:effectLst/>
              <a:latin typeface="Segoe UI" panose="020B0502040204020203" pitchFamily="34" charset="0"/>
            </a:endParaRPr>
          </a:p>
          <a:p>
            <a:pPr algn="just" rtl="0" fontAlgn="base"/>
            <a:r>
              <a:rPr lang="en-GB" sz="1800" b="0" i="0" dirty="0">
                <a:solidFill>
                  <a:srgbClr val="222121"/>
                </a:solidFill>
                <a:effectLst/>
                <a:latin typeface="Arial" panose="020B0604020202020204" pitchFamily="34" charset="0"/>
              </a:rPr>
              <a:t> </a:t>
            </a:r>
            <a:endParaRPr lang="en-GB" b="0" i="0" dirty="0">
              <a:solidFill>
                <a:srgbClr val="000000"/>
              </a:solidFill>
              <a:effectLst/>
              <a:latin typeface="Segoe UI" panose="020B0502040204020203" pitchFamily="34" charset="0"/>
            </a:endParaRPr>
          </a:p>
          <a:p>
            <a:pPr algn="just" rtl="0" fontAlgn="base"/>
            <a:r>
              <a:rPr lang="en-GB" sz="1800" b="0" i="0" dirty="0">
                <a:solidFill>
                  <a:srgbClr val="222121"/>
                </a:solidFill>
                <a:effectLst/>
                <a:latin typeface="Arial" panose="020B0604020202020204" pitchFamily="34" charset="0"/>
              </a:rPr>
              <a:t>Some of the Apprenticeship Standards refer to ‘Duties’ and the KSBs are separated out across the ‘Duties’.  If this is the case, then the apprentice would be required to demonstrate their competence in both the Duties and the KSBs.    </a:t>
            </a:r>
            <a:endParaRPr lang="en-GB" b="0" i="0" dirty="0">
              <a:solidFill>
                <a:srgbClr val="000000"/>
              </a:solidFill>
              <a:effectLst/>
              <a:latin typeface="Segoe UI" panose="020B0502040204020203" pitchFamily="34" charset="0"/>
            </a:endParaRPr>
          </a:p>
          <a:p>
            <a:pPr algn="just" rtl="0" fontAlgn="base"/>
            <a:r>
              <a:rPr lang="en-GB" sz="1800" b="0" i="0" dirty="0">
                <a:solidFill>
                  <a:srgbClr val="222121"/>
                </a:solidFill>
                <a:effectLst/>
                <a:latin typeface="Arial" panose="020B0604020202020204" pitchFamily="34" charset="0"/>
              </a:rPr>
              <a:t> </a:t>
            </a:r>
            <a:endParaRPr lang="en-GB" b="0" i="0" dirty="0">
              <a:solidFill>
                <a:srgbClr val="000000"/>
              </a:solidFill>
              <a:effectLst/>
              <a:latin typeface="Segoe UI" panose="020B0502040204020203" pitchFamily="34" charset="0"/>
            </a:endParaRPr>
          </a:p>
          <a:p>
            <a:pPr algn="just" rtl="0" fontAlgn="base"/>
            <a:r>
              <a:rPr lang="en-GB" sz="1800" b="0" i="0" dirty="0">
                <a:solidFill>
                  <a:srgbClr val="222121"/>
                </a:solidFill>
                <a:effectLst/>
                <a:latin typeface="Arial" panose="020B0604020202020204" pitchFamily="34" charset="0"/>
              </a:rPr>
              <a:t>Duties and/or KSBs are embedded into the modules and on the job training throughout the apprenticeship, thereby ensuring that they see the connection between theory and practice.   </a:t>
            </a:r>
            <a:endParaRPr lang="en-GB" b="0" i="0" dirty="0">
              <a:solidFill>
                <a:srgbClr val="000000"/>
              </a:solidFill>
              <a:effectLst/>
              <a:latin typeface="Segoe UI" panose="020B0502040204020203" pitchFamily="34" charset="0"/>
            </a:endParaRPr>
          </a:p>
          <a:p>
            <a:pPr algn="just" rtl="0" fontAlgn="base"/>
            <a:r>
              <a:rPr lang="en-GB" sz="1800" b="0" i="0" dirty="0">
                <a:solidFill>
                  <a:srgbClr val="222121"/>
                </a:solidFill>
                <a:effectLst/>
                <a:latin typeface="Arial" panose="020B0604020202020204" pitchFamily="34" charset="0"/>
              </a:rPr>
              <a:t> </a:t>
            </a:r>
            <a:endParaRPr lang="en-GB" b="0" i="0" dirty="0">
              <a:solidFill>
                <a:srgbClr val="000000"/>
              </a:solidFill>
              <a:effectLst/>
              <a:latin typeface="Segoe UI" panose="020B0502040204020203" pitchFamily="34" charset="0"/>
            </a:endParaRPr>
          </a:p>
          <a:p>
            <a:pPr algn="just" rtl="0" fontAlgn="base"/>
            <a:r>
              <a:rPr lang="en-GB" sz="1800" b="0" i="0" dirty="0">
                <a:solidFill>
                  <a:srgbClr val="222121"/>
                </a:solidFill>
                <a:effectLst/>
                <a:latin typeface="Arial" panose="020B0604020202020204" pitchFamily="34" charset="0"/>
              </a:rPr>
              <a:t>To be able to see when and how the KSBs are embedded into the programme they should refer to the matrix in </a:t>
            </a:r>
            <a:r>
              <a:rPr lang="en-GB" sz="1800" b="0" i="0" dirty="0" err="1">
                <a:solidFill>
                  <a:srgbClr val="222121"/>
                </a:solidFill>
                <a:effectLst/>
                <a:latin typeface="Arial" panose="020B0604020202020204" pitchFamily="34" charset="0"/>
              </a:rPr>
              <a:t>thei</a:t>
            </a:r>
            <a:r>
              <a:rPr lang="en-GB" sz="1800" b="0" i="0" dirty="0">
                <a:solidFill>
                  <a:srgbClr val="222121"/>
                </a:solidFill>
                <a:effectLst/>
                <a:latin typeface="Arial" panose="020B0604020202020204" pitchFamily="34" charset="0"/>
              </a:rPr>
              <a:t> course handbook which outlines the KSBs and Duties across the modules, giving indication of how these are included.  Additionally, each of the taught sessions should be started with reference to KSBs that are embedded into the session. </a:t>
            </a:r>
            <a:endParaRPr lang="en-GB" b="0" i="0" dirty="0">
              <a:solidFill>
                <a:srgbClr val="000000"/>
              </a:solidFill>
              <a:effectLst/>
              <a:latin typeface="Segoe UI" panose="020B0502040204020203" pitchFamily="34" charset="0"/>
            </a:endParaRPr>
          </a:p>
          <a:p>
            <a:endParaRPr lang="en-GB" dirty="0"/>
          </a:p>
        </p:txBody>
      </p:sp>
      <p:sp>
        <p:nvSpPr>
          <p:cNvPr id="4" name="Slide Number Placeholder 3"/>
          <p:cNvSpPr>
            <a:spLocks noGrp="1"/>
          </p:cNvSpPr>
          <p:nvPr>
            <p:ph type="sldNum" sz="quarter" idx="5"/>
          </p:nvPr>
        </p:nvSpPr>
        <p:spPr/>
        <p:txBody>
          <a:bodyPr/>
          <a:lstStyle/>
          <a:p>
            <a:fld id="{3767D942-FD8F-4F33-8486-0E189D7B32BA}" type="slidenum">
              <a:rPr lang="en-GB" smtClean="0"/>
              <a:t>5</a:t>
            </a:fld>
            <a:endParaRPr lang="en-GB"/>
          </a:p>
        </p:txBody>
      </p:sp>
    </p:spTree>
    <p:extLst>
      <p:ext uri="{BB962C8B-B14F-4D97-AF65-F5344CB8AC3E}">
        <p14:creationId xmlns:p14="http://schemas.microsoft.com/office/powerpoint/2010/main" val="5152274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rtl="0" fontAlgn="base"/>
            <a:r>
              <a:rPr lang="en-GB" sz="1800" b="1" i="0" dirty="0">
                <a:solidFill>
                  <a:srgbClr val="000000"/>
                </a:solidFill>
                <a:effectLst/>
                <a:latin typeface="Arial" panose="020B0604020202020204" pitchFamily="34" charset="0"/>
              </a:rPr>
              <a:t>Personal and Professional Development </a:t>
            </a:r>
            <a:endParaRPr lang="en-GB" b="1" i="0" dirty="0">
              <a:solidFill>
                <a:srgbClr val="000000"/>
              </a:solidFill>
              <a:effectLst/>
              <a:latin typeface="Segoe UI" panose="020B0502040204020203" pitchFamily="34" charset="0"/>
            </a:endParaRPr>
          </a:p>
          <a:p>
            <a:pPr algn="just" rtl="0" fontAlgn="base"/>
            <a:r>
              <a:rPr lang="en-GB" sz="1800" b="0" i="0" dirty="0">
                <a:solidFill>
                  <a:srgbClr val="222121"/>
                </a:solidFill>
                <a:effectLst/>
                <a:latin typeface="Arial" panose="020B0604020202020204" pitchFamily="34" charset="0"/>
              </a:rPr>
              <a:t>Alongside the KSBs, the apprentice will also find opportunities for Personal and Professional Development (PPD) embedded into taught sessions.  Again, how and when these are embedded is shown in the matrix in the course handbook. </a:t>
            </a:r>
            <a:endParaRPr lang="en-GB" b="0" i="0" dirty="0">
              <a:solidFill>
                <a:srgbClr val="000000"/>
              </a:solidFill>
              <a:effectLst/>
              <a:latin typeface="Segoe UI" panose="020B0502040204020203" pitchFamily="34" charset="0"/>
            </a:endParaRPr>
          </a:p>
          <a:p>
            <a:pPr algn="just" rtl="0" fontAlgn="base"/>
            <a:r>
              <a:rPr lang="en-GB" sz="1800" b="0" i="0" dirty="0">
                <a:solidFill>
                  <a:srgbClr val="222121"/>
                </a:solidFill>
                <a:effectLst/>
                <a:latin typeface="Arial" panose="020B0604020202020204" pitchFamily="34" charset="0"/>
              </a:rPr>
              <a:t> </a:t>
            </a:r>
            <a:endParaRPr lang="en-GB" b="0" i="0" dirty="0">
              <a:solidFill>
                <a:srgbClr val="000000"/>
              </a:solidFill>
              <a:effectLst/>
              <a:latin typeface="Segoe UI" panose="020B0502040204020203" pitchFamily="34" charset="0"/>
            </a:endParaRPr>
          </a:p>
          <a:p>
            <a:pPr algn="just" rtl="0" fontAlgn="base"/>
            <a:r>
              <a:rPr lang="en-GB" sz="1800" b="0" i="0" dirty="0">
                <a:solidFill>
                  <a:srgbClr val="222121"/>
                </a:solidFill>
                <a:effectLst/>
                <a:latin typeface="Arial" panose="020B0604020202020204" pitchFamily="34" charset="0"/>
              </a:rPr>
              <a:t>The PPDs align to the KSBs but in most cases these attributes will be more closely aligned with the Behaviours of the Apprenticeship rather than the Knowledge or Skills.   </a:t>
            </a:r>
            <a:endParaRPr lang="en-GB" b="0" i="0" dirty="0">
              <a:solidFill>
                <a:srgbClr val="000000"/>
              </a:solidFill>
              <a:effectLst/>
              <a:latin typeface="Segoe UI" panose="020B0502040204020203" pitchFamily="34" charset="0"/>
            </a:endParaRPr>
          </a:p>
          <a:p>
            <a:pPr algn="just" rtl="0" fontAlgn="base"/>
            <a:r>
              <a:rPr lang="en-GB" sz="1800" b="0" i="0" dirty="0">
                <a:solidFill>
                  <a:srgbClr val="222121"/>
                </a:solidFill>
                <a:effectLst/>
                <a:latin typeface="Arial" panose="020B0604020202020204" pitchFamily="34" charset="0"/>
              </a:rPr>
              <a:t> </a:t>
            </a:r>
            <a:endParaRPr lang="en-GB" b="0" i="0" dirty="0">
              <a:solidFill>
                <a:srgbClr val="000000"/>
              </a:solidFill>
              <a:effectLst/>
              <a:latin typeface="Segoe UI" panose="020B0502040204020203" pitchFamily="34" charset="0"/>
            </a:endParaRPr>
          </a:p>
          <a:p>
            <a:pPr algn="just" rtl="0" fontAlgn="base"/>
            <a:r>
              <a:rPr lang="en-GB" sz="1800" b="0" i="0" dirty="0">
                <a:solidFill>
                  <a:srgbClr val="222121"/>
                </a:solidFill>
                <a:effectLst/>
                <a:latin typeface="Arial" panose="020B0604020202020204" pitchFamily="34" charset="0"/>
              </a:rPr>
              <a:t>PPDs provide opportunity to develop attributes</a:t>
            </a:r>
            <a:r>
              <a:rPr lang="en-GB" sz="1800" b="0" i="0" dirty="0">
                <a:solidFill>
                  <a:srgbClr val="000000"/>
                </a:solidFill>
                <a:effectLst/>
                <a:latin typeface="Arial" panose="020B0604020202020204" pitchFamily="34" charset="0"/>
              </a:rPr>
              <a:t> beyond the academic requirements of the occupation.  They support the apprentice in being a positive, engaged citizen able to contribute to the broader society in which you live and work. These attributes include: </a:t>
            </a:r>
            <a:endParaRPr lang="en-GB" b="0" i="0" dirty="0">
              <a:solidFill>
                <a:srgbClr val="000000"/>
              </a:solidFill>
              <a:effectLst/>
              <a:latin typeface="Segoe UI" panose="020B0502040204020203" pitchFamily="34" charset="0"/>
            </a:endParaRPr>
          </a:p>
          <a:p>
            <a:pPr algn="l" rtl="0" fontAlgn="base">
              <a:buFont typeface="Arial" panose="020B0604020202020204" pitchFamily="34" charset="0"/>
              <a:buChar char="•"/>
            </a:pPr>
            <a:r>
              <a:rPr lang="en-GB" sz="1800" b="0" i="0" dirty="0">
                <a:solidFill>
                  <a:srgbClr val="000000"/>
                </a:solidFill>
                <a:effectLst/>
                <a:latin typeface="Arial" panose="020B0604020202020204" pitchFamily="34" charset="0"/>
              </a:rPr>
              <a:t>Being confident in participating in public life; </a:t>
            </a:r>
          </a:p>
          <a:p>
            <a:pPr algn="l" rtl="0" fontAlgn="base">
              <a:buFont typeface="Arial" panose="020B0604020202020204" pitchFamily="34" charset="0"/>
              <a:buChar char="•"/>
            </a:pPr>
            <a:r>
              <a:rPr lang="en-GB" sz="1800" b="0" i="0" dirty="0">
                <a:solidFill>
                  <a:srgbClr val="000000"/>
                </a:solidFill>
                <a:effectLst/>
                <a:latin typeface="Arial" panose="020B0604020202020204" pitchFamily="34" charset="0"/>
              </a:rPr>
              <a:t>Having an understanding of the fundamental British Values of democracy, individual liberty, the rule of law and mutual respect and tolerance; </a:t>
            </a:r>
          </a:p>
          <a:p>
            <a:pPr algn="l" rtl="0" fontAlgn="base">
              <a:buFont typeface="Arial" panose="020B0604020202020204" pitchFamily="34" charset="0"/>
              <a:buChar char="•"/>
            </a:pPr>
            <a:r>
              <a:rPr lang="en-GB" sz="1800" b="0" i="0" dirty="0">
                <a:solidFill>
                  <a:srgbClr val="000000"/>
                </a:solidFill>
                <a:effectLst/>
                <a:latin typeface="Arial" panose="020B0604020202020204" pitchFamily="34" charset="0"/>
              </a:rPr>
              <a:t>Being open and inclusive towards people from all parts of society and of all characteristics; </a:t>
            </a:r>
          </a:p>
          <a:p>
            <a:pPr algn="l" rtl="0" fontAlgn="base">
              <a:buFont typeface="Arial" panose="020B0604020202020204" pitchFamily="34" charset="0"/>
              <a:buChar char="•"/>
            </a:pPr>
            <a:r>
              <a:rPr lang="en-GB" sz="1800" b="0" i="0" dirty="0">
                <a:solidFill>
                  <a:srgbClr val="000000"/>
                </a:solidFill>
                <a:effectLst/>
                <a:latin typeface="Arial" panose="020B0604020202020204" pitchFamily="34" charset="0"/>
              </a:rPr>
              <a:t>Developing own robust and positive personal traits to be confident and resilient; </a:t>
            </a:r>
          </a:p>
          <a:p>
            <a:pPr algn="l" rtl="0" fontAlgn="base">
              <a:buFont typeface="Arial" panose="020B0604020202020204" pitchFamily="34" charset="0"/>
              <a:buChar char="•"/>
            </a:pPr>
            <a:r>
              <a:rPr lang="en-GB" sz="1800" b="0" i="0" dirty="0">
                <a:solidFill>
                  <a:srgbClr val="000000"/>
                </a:solidFill>
                <a:effectLst/>
                <a:latin typeface="Arial" panose="020B0604020202020204" pitchFamily="34" charset="0"/>
              </a:rPr>
              <a:t>Being aware of own mental and physical health and how to stay healthy; </a:t>
            </a:r>
          </a:p>
          <a:p>
            <a:pPr algn="l" rtl="0" fontAlgn="base">
              <a:buFont typeface="Arial" panose="020B0604020202020204" pitchFamily="34" charset="0"/>
              <a:buChar char="•"/>
            </a:pPr>
            <a:r>
              <a:rPr lang="en-GB" sz="1800" b="0" i="0" dirty="0">
                <a:solidFill>
                  <a:srgbClr val="000000"/>
                </a:solidFill>
                <a:effectLst/>
                <a:latin typeface="Arial" panose="020B0604020202020204" pitchFamily="34" charset="0"/>
              </a:rPr>
              <a:t>Having a clear career path for own professional progression. </a:t>
            </a:r>
          </a:p>
          <a:p>
            <a:endParaRPr lang="en-GB" dirty="0"/>
          </a:p>
        </p:txBody>
      </p:sp>
      <p:sp>
        <p:nvSpPr>
          <p:cNvPr id="4" name="Slide Number Placeholder 3"/>
          <p:cNvSpPr>
            <a:spLocks noGrp="1"/>
          </p:cNvSpPr>
          <p:nvPr>
            <p:ph type="sldNum" sz="quarter" idx="5"/>
          </p:nvPr>
        </p:nvSpPr>
        <p:spPr/>
        <p:txBody>
          <a:bodyPr/>
          <a:lstStyle/>
          <a:p>
            <a:fld id="{3767D942-FD8F-4F33-8486-0E189D7B32BA}" type="slidenum">
              <a:rPr lang="en-GB" smtClean="0"/>
              <a:t>6</a:t>
            </a:fld>
            <a:endParaRPr lang="en-GB"/>
          </a:p>
        </p:txBody>
      </p:sp>
    </p:spTree>
    <p:extLst>
      <p:ext uri="{BB962C8B-B14F-4D97-AF65-F5344CB8AC3E}">
        <p14:creationId xmlns:p14="http://schemas.microsoft.com/office/powerpoint/2010/main" val="4033590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161925" indent="-228600" algn="just">
              <a:spcBef>
                <a:spcPts val="200"/>
              </a:spcBef>
            </a:pPr>
            <a:r>
              <a:rPr lang="en-GB" sz="1800" b="1" dirty="0">
                <a:effectLst/>
                <a:latin typeface="Arial" panose="020B0604020202020204" pitchFamily="34" charset="0"/>
                <a:ea typeface="Times New Roman" panose="02020603050405020304" pitchFamily="18" charset="0"/>
                <a:cs typeface="Times New Roman" panose="02020603050405020304" pitchFamily="18" charset="0"/>
              </a:rPr>
              <a:t>Off the Job Training (OTJ) </a:t>
            </a:r>
          </a:p>
          <a:p>
            <a:pPr marR="161925" algn="just">
              <a:spcBef>
                <a:spcPts val="600"/>
              </a:spcBef>
              <a:spcAft>
                <a:spcPts val="600"/>
              </a:spcAft>
            </a:pPr>
            <a:r>
              <a:rPr lang="en-GB" sz="1800" dirty="0">
                <a:effectLst/>
                <a:latin typeface="Arial" panose="020B0604020202020204" pitchFamily="34" charset="0"/>
                <a:ea typeface="Times New Roman" panose="02020603050405020304" pitchFamily="18" charset="0"/>
              </a:rPr>
              <a:t>An essential requirement of the apprenticeship is for the apprentice to be given sufficient time to develop the KSBs.  The Education and Skills Funding Agency (ESFA) has regulatory requirement for this.  Apprentices must have </a:t>
            </a:r>
            <a:r>
              <a:rPr lang="en-GB" sz="1800" dirty="0">
                <a:solidFill>
                  <a:srgbClr val="000000"/>
                </a:solidFill>
                <a:effectLst/>
                <a:latin typeface="Arial" panose="020B0604020202020204" pitchFamily="34" charset="0"/>
                <a:ea typeface="Arial" panose="020B0604020202020204" pitchFamily="34" charset="0"/>
              </a:rPr>
              <a:t>a minimum of 20% of their contracted hours (capped at 30hrs per week) to be allocated to off the job training to support their learning and progress, although some apprenticeships require significantly more at UEA this is detailed within the Training Plan. </a:t>
            </a:r>
            <a:r>
              <a:rPr lang="en-GB" sz="1800" dirty="0">
                <a:effectLst/>
                <a:latin typeface="Arial" panose="020B0604020202020204" pitchFamily="34" charset="0"/>
                <a:ea typeface="Arial" panose="020B0604020202020204" pitchFamily="34" charset="0"/>
              </a:rPr>
              <a:t> </a:t>
            </a:r>
            <a:endParaRPr lang="en-GB" sz="1800" dirty="0">
              <a:effectLst/>
              <a:latin typeface="Arial" panose="020B0604020202020204" pitchFamily="34" charset="0"/>
              <a:ea typeface="Times New Roman" panose="02020603050405020304" pitchFamily="18" charset="0"/>
            </a:endParaRPr>
          </a:p>
          <a:p>
            <a:pPr marR="161925" algn="just"/>
            <a:r>
              <a:rPr lang="en-GB" sz="1800" dirty="0">
                <a:effectLst/>
                <a:latin typeface="Arial" panose="020B0604020202020204" pitchFamily="34" charset="0"/>
                <a:ea typeface="Times New Roman" panose="02020603050405020304" pitchFamily="18" charset="0"/>
              </a:rPr>
              <a:t>OTJ</a:t>
            </a:r>
          </a:p>
          <a:p>
            <a:pPr marR="161925" algn="just"/>
            <a:r>
              <a:rPr lang="en-GB" sz="1800" dirty="0">
                <a:effectLst/>
                <a:latin typeface="Arial" panose="020B0604020202020204" pitchFamily="34" charset="0"/>
                <a:ea typeface="Times New Roman" panose="02020603050405020304" pitchFamily="18" charset="0"/>
              </a:rPr>
              <a:t>The mentor of an apprentice should support the apprentice in achieving this requirement and check that they are recording the amount of time they receive and how this is used.</a:t>
            </a:r>
          </a:p>
          <a:p>
            <a:pPr marR="161925" algn="just"/>
            <a:r>
              <a:rPr lang="en-GB" sz="1800" dirty="0">
                <a:effectLst/>
                <a:latin typeface="Arial" panose="020B0604020202020204" pitchFamily="34" charset="0"/>
                <a:ea typeface="Times New Roman" panose="02020603050405020304" pitchFamily="18" charset="0"/>
              </a:rPr>
              <a:t> </a:t>
            </a:r>
          </a:p>
          <a:p>
            <a:pPr marR="161925" algn="just"/>
            <a:r>
              <a:rPr lang="en-GB" sz="1800" dirty="0">
                <a:effectLst/>
                <a:latin typeface="Arial" panose="020B0604020202020204" pitchFamily="34" charset="0"/>
                <a:ea typeface="Times New Roman" panose="02020603050405020304" pitchFamily="18" charset="0"/>
              </a:rPr>
              <a:t>OTJ includes:</a:t>
            </a:r>
          </a:p>
          <a:p>
            <a:pPr marL="342900" marR="161925" lvl="0" indent="-342900" algn="just">
              <a:buFont typeface="Symbol" panose="05050102010706020507" pitchFamily="18" charset="2"/>
              <a:buChar char=""/>
            </a:pPr>
            <a:r>
              <a:rPr lang="en-GB" sz="1800" dirty="0">
                <a:effectLst/>
                <a:latin typeface="Arial" panose="020B0604020202020204" pitchFamily="34" charset="0"/>
                <a:ea typeface="Times New Roman" panose="02020603050405020304" pitchFamily="18" charset="0"/>
              </a:rPr>
              <a:t>Course taught time, including attendance at taught sessions, workshops, seminars and tutorials as well as any hybrid or online learning;</a:t>
            </a:r>
          </a:p>
          <a:p>
            <a:pPr marL="342900" marR="161925" lvl="0" indent="-342900" algn="just">
              <a:buFont typeface="Symbol" panose="05050102010706020507" pitchFamily="18" charset="2"/>
              <a:buChar char=""/>
            </a:pPr>
            <a:r>
              <a:rPr lang="en-GB" sz="1800" dirty="0">
                <a:effectLst/>
                <a:latin typeface="Arial" panose="020B0604020202020204" pitchFamily="34" charset="0"/>
                <a:ea typeface="Times New Roman" panose="02020603050405020304" pitchFamily="18" charset="0"/>
              </a:rPr>
              <a:t>Activities completed in the workplace which support skills development relevant to the apprenticeship;</a:t>
            </a:r>
          </a:p>
          <a:p>
            <a:pPr marL="342900" marR="161925" lvl="0" indent="-342900" algn="just">
              <a:buFont typeface="Symbol" panose="05050102010706020507" pitchFamily="18" charset="2"/>
              <a:buChar char=""/>
            </a:pPr>
            <a:r>
              <a:rPr lang="en-GB" sz="1800" dirty="0">
                <a:effectLst/>
                <a:latin typeface="Arial" panose="020B0604020202020204" pitchFamily="34" charset="0"/>
                <a:ea typeface="Times New Roman" panose="02020603050405020304" pitchFamily="18" charset="0"/>
              </a:rPr>
              <a:t>Other activities undertaken by the apprentice which are outside of the workplace and working hours can be included as </a:t>
            </a:r>
            <a:r>
              <a:rPr lang="en-GB" sz="1800" dirty="0" err="1">
                <a:effectLst/>
                <a:latin typeface="Arial" panose="020B0604020202020204" pitchFamily="34" charset="0"/>
                <a:ea typeface="Times New Roman" panose="02020603050405020304" pitchFamily="18" charset="0"/>
              </a:rPr>
              <a:t>OfJT</a:t>
            </a:r>
            <a:r>
              <a:rPr lang="en-GB" sz="1800" dirty="0">
                <a:effectLst/>
                <a:latin typeface="Arial" panose="020B0604020202020204" pitchFamily="34" charset="0"/>
                <a:ea typeface="Times New Roman" panose="02020603050405020304" pitchFamily="18" charset="0"/>
              </a:rPr>
              <a:t> if the apprentice is given time off in lieu.  </a:t>
            </a:r>
          </a:p>
          <a:p>
            <a:pPr marR="161925" algn="just"/>
            <a:r>
              <a:rPr lang="en-GB" sz="1800" dirty="0">
                <a:effectLst/>
                <a:latin typeface="Arial" panose="020B0604020202020204" pitchFamily="34" charset="0"/>
                <a:ea typeface="Times New Roman" panose="02020603050405020304" pitchFamily="18" charset="0"/>
              </a:rPr>
              <a:t> </a:t>
            </a:r>
          </a:p>
          <a:p>
            <a:pPr marR="161925" algn="just"/>
            <a:r>
              <a:rPr lang="en-GB" sz="1800" dirty="0">
                <a:effectLst/>
                <a:latin typeface="Arial" panose="020B0604020202020204" pitchFamily="34" charset="0"/>
                <a:ea typeface="Times New Roman" panose="02020603050405020304" pitchFamily="18" charset="0"/>
              </a:rPr>
              <a:t>Examples of what is considered OTJ include: </a:t>
            </a:r>
          </a:p>
          <a:p>
            <a:pPr marL="342900" marR="161925" lvl="0" indent="-342900" algn="just">
              <a:buFont typeface="Symbol" panose="05050102010706020507" pitchFamily="18" charset="2"/>
              <a:buChar char=""/>
            </a:pPr>
            <a:r>
              <a:rPr lang="en-GB" sz="1800" dirty="0">
                <a:effectLst/>
                <a:latin typeface="Arial" panose="020B0604020202020204" pitchFamily="34" charset="0"/>
                <a:ea typeface="Times New Roman" panose="02020603050405020304" pitchFamily="18" charset="0"/>
              </a:rPr>
              <a:t>Course related online training; </a:t>
            </a:r>
          </a:p>
          <a:p>
            <a:pPr marL="342900" marR="161925" lvl="0" indent="-342900" algn="just">
              <a:buFont typeface="Symbol" panose="05050102010706020507" pitchFamily="18" charset="2"/>
              <a:buChar char=""/>
            </a:pPr>
            <a:r>
              <a:rPr lang="en-GB" sz="1800" dirty="0">
                <a:effectLst/>
                <a:latin typeface="Arial" panose="020B0604020202020204" pitchFamily="34" charset="0"/>
                <a:ea typeface="Times New Roman" panose="02020603050405020304" pitchFamily="18" charset="0"/>
              </a:rPr>
              <a:t>Course, projects and assignments related research, study and development </a:t>
            </a:r>
          </a:p>
          <a:p>
            <a:pPr marL="342900" marR="161925" lvl="0" indent="-342900" algn="just">
              <a:buFont typeface="Symbol" panose="05050102010706020507" pitchFamily="18" charset="2"/>
              <a:buChar char=""/>
            </a:pPr>
            <a:r>
              <a:rPr lang="en-GB" sz="1800" dirty="0">
                <a:effectLst/>
                <a:latin typeface="Arial" panose="020B0604020202020204" pitchFamily="34" charset="0"/>
                <a:ea typeface="Times New Roman" panose="02020603050405020304" pitchFamily="18" charset="0"/>
              </a:rPr>
              <a:t>Additional training or development based on identified needs; </a:t>
            </a:r>
          </a:p>
          <a:p>
            <a:pPr marL="342900" marR="161925" lvl="0" indent="-342900" algn="just">
              <a:buFont typeface="Symbol" panose="05050102010706020507" pitchFamily="18" charset="2"/>
              <a:buChar char=""/>
            </a:pPr>
            <a:r>
              <a:rPr lang="en-GB" sz="1800" dirty="0">
                <a:effectLst/>
                <a:latin typeface="Arial" panose="020B0604020202020204" pitchFamily="34" charset="0"/>
                <a:ea typeface="Times New Roman" panose="02020603050405020304" pitchFamily="18" charset="0"/>
              </a:rPr>
              <a:t>IT training; </a:t>
            </a:r>
          </a:p>
          <a:p>
            <a:pPr marL="342900" marR="161925" lvl="0" indent="-342900" algn="just">
              <a:buFont typeface="Symbol" panose="05050102010706020507" pitchFamily="18" charset="2"/>
              <a:buChar char=""/>
            </a:pPr>
            <a:r>
              <a:rPr lang="en-GB" sz="1800" dirty="0">
                <a:effectLst/>
                <a:latin typeface="Arial" panose="020B0604020202020204" pitchFamily="34" charset="0"/>
                <a:ea typeface="Times New Roman" panose="02020603050405020304" pitchFamily="18" charset="0"/>
              </a:rPr>
              <a:t>Shadowing, mentoring or visiting other departments; </a:t>
            </a:r>
          </a:p>
          <a:p>
            <a:pPr marL="342900" marR="161925" lvl="0" indent="-342900" algn="just">
              <a:buFont typeface="Symbol" panose="05050102010706020507" pitchFamily="18" charset="2"/>
              <a:buChar char=""/>
            </a:pPr>
            <a:r>
              <a:rPr lang="en-GB" sz="1800" dirty="0">
                <a:effectLst/>
                <a:latin typeface="Arial" panose="020B0604020202020204" pitchFamily="34" charset="0"/>
                <a:ea typeface="Times New Roman" panose="02020603050405020304" pitchFamily="18" charset="0"/>
              </a:rPr>
              <a:t>Attendance at Conferences;</a:t>
            </a:r>
          </a:p>
          <a:p>
            <a:pPr marL="342900" marR="161925" lvl="0" indent="-342900" algn="just">
              <a:buFont typeface="Symbol" panose="05050102010706020507" pitchFamily="18" charset="2"/>
              <a:buChar char=""/>
            </a:pPr>
            <a:r>
              <a:rPr lang="en-GB" sz="1800" dirty="0">
                <a:effectLst/>
                <a:latin typeface="Arial" panose="020B0604020202020204" pitchFamily="34" charset="0"/>
                <a:ea typeface="Times New Roman" panose="02020603050405020304" pitchFamily="18" charset="0"/>
              </a:rPr>
              <a:t>Industry visits;</a:t>
            </a:r>
          </a:p>
          <a:p>
            <a:pPr marL="342900" marR="161925" lvl="0" indent="-342900" algn="just">
              <a:buFont typeface="Symbol" panose="05050102010706020507" pitchFamily="18" charset="2"/>
              <a:buChar char=""/>
            </a:pPr>
            <a:r>
              <a:rPr lang="en-GB" sz="1800" dirty="0">
                <a:effectLst/>
                <a:latin typeface="Arial" panose="020B0604020202020204" pitchFamily="34" charset="0"/>
                <a:ea typeface="Times New Roman" panose="02020603050405020304" pitchFamily="18" charset="0"/>
              </a:rPr>
              <a:t>Learning support at the UEA or at work; </a:t>
            </a:r>
          </a:p>
          <a:p>
            <a:pPr marL="342900" marR="161925" lvl="0" indent="-342900" algn="just">
              <a:buFont typeface="Symbol" panose="05050102010706020507" pitchFamily="18" charset="2"/>
              <a:buChar char=""/>
            </a:pPr>
            <a:r>
              <a:rPr lang="en-GB" sz="1800" dirty="0">
                <a:effectLst/>
                <a:latin typeface="Arial" panose="020B0604020202020204" pitchFamily="34" charset="0"/>
                <a:ea typeface="Times New Roman" panose="02020603050405020304" pitchFamily="18" charset="0"/>
              </a:rPr>
              <a:t>Additional work related responsibilities;</a:t>
            </a:r>
          </a:p>
          <a:p>
            <a:pPr marL="342900" marR="161925" lvl="0" indent="-342900" algn="just">
              <a:buFont typeface="Symbol" panose="05050102010706020507" pitchFamily="18" charset="2"/>
              <a:buChar char=""/>
            </a:pPr>
            <a:r>
              <a:rPr lang="en-GB" sz="1800" dirty="0">
                <a:effectLst/>
                <a:latin typeface="Arial" panose="020B0604020202020204" pitchFamily="34" charset="0"/>
                <a:ea typeface="Times New Roman" panose="02020603050405020304" pitchFamily="18" charset="0"/>
              </a:rPr>
              <a:t>Revision.</a:t>
            </a:r>
          </a:p>
          <a:p>
            <a:pPr marR="161925" algn="just"/>
            <a:r>
              <a:rPr lang="en-GB" sz="1800" dirty="0">
                <a:effectLst/>
                <a:latin typeface="Arial" panose="020B0604020202020204" pitchFamily="34" charset="0"/>
                <a:ea typeface="Times New Roman" panose="02020603050405020304" pitchFamily="18" charset="0"/>
              </a:rPr>
              <a:t> </a:t>
            </a:r>
          </a:p>
          <a:p>
            <a:pPr marR="161925" algn="just"/>
            <a:r>
              <a:rPr lang="en-GB" sz="1800" dirty="0">
                <a:effectLst/>
                <a:latin typeface="Arial" panose="020B0604020202020204" pitchFamily="34" charset="0"/>
                <a:ea typeface="Times New Roman" panose="02020603050405020304" pitchFamily="18" charset="0"/>
              </a:rPr>
              <a:t>We advise that at the start of the apprenticeship you meet with the apprentice to discuss how and when the off the job training will be completed, referring to their training plan which will give details of what should be included and when   It is expected that they should be given some time to research, develop and write assignments but this should not take up the full allocation of hours.  Further use of the OTJ hours should be signposted for work place training and development to support identified skills enhancement and possibly learning support.  Other time should be available for elements which cannot be pre-planned, such as opportunities that occur as the apprentice progresses through their journey.  </a:t>
            </a:r>
          </a:p>
          <a:p>
            <a:pPr marR="161925" algn="l"/>
            <a:r>
              <a:rPr lang="en-GB" sz="1800" dirty="0">
                <a:effectLst/>
                <a:latin typeface="Arial" panose="020B0604020202020204" pitchFamily="34" charset="0"/>
                <a:ea typeface="Times New Roman" panose="02020603050405020304" pitchFamily="18" charset="0"/>
              </a:rPr>
              <a:t> This needs to be checked carefully to ensure it's inline with any updated regulations</a:t>
            </a:r>
          </a:p>
          <a:p>
            <a:pPr marR="161925" algn="just"/>
            <a:r>
              <a:rPr lang="en-GB" sz="1800" dirty="0">
                <a:effectLst/>
                <a:latin typeface="Arial" panose="020B0604020202020204" pitchFamily="34" charset="0"/>
                <a:ea typeface="Times New Roman" panose="02020603050405020304" pitchFamily="18" charset="0"/>
              </a:rPr>
              <a:t>in theory at least - have we made progress with this </a:t>
            </a:r>
            <a:r>
              <a:rPr lang="en-GB" sz="1800" u="none" strike="noStrike" dirty="0">
                <a:solidFill>
                  <a:srgbClr val="2B579A"/>
                </a:solidFill>
                <a:effectLst/>
                <a:latin typeface="Arial" panose="020B0604020202020204" pitchFamily="34" charset="0"/>
                <a:ea typeface="Times New Roman" panose="02020603050405020304" pitchFamily="18" charset="0"/>
                <a:hlinkClick r:id="rId3"/>
              </a:rPr>
              <a:t>@Kerry Mcconnell (ACP - Staff)</a:t>
            </a:r>
            <a:r>
              <a:rPr lang="en-GB" sz="1800" dirty="0">
                <a:effectLst/>
                <a:latin typeface="Arial" panose="020B0604020202020204" pitchFamily="34" charset="0"/>
                <a:ea typeface="Times New Roman" panose="02020603050405020304" pitchFamily="18" charset="0"/>
              </a:rPr>
              <a:t>  </a:t>
            </a:r>
          </a:p>
          <a:p>
            <a:pPr marR="161925" algn="just"/>
            <a:r>
              <a:rPr lang="en-GB" sz="1800" dirty="0">
                <a:effectLst/>
                <a:latin typeface="Arial" panose="020B0604020202020204" pitchFamily="34" charset="0"/>
                <a:ea typeface="Times New Roman" panose="02020603050405020304" pitchFamily="18" charset="0"/>
              </a:rPr>
              <a:t>not sure what you mean, the training plan always has what and when an apprentice will have planned for OTJ, so if </a:t>
            </a:r>
            <a:r>
              <a:rPr lang="en-GB" sz="1800" dirty="0" err="1">
                <a:effectLst/>
                <a:latin typeface="Arial" panose="020B0604020202020204" pitchFamily="34" charset="0"/>
                <a:ea typeface="Times New Roman" panose="02020603050405020304" pitchFamily="18" charset="0"/>
              </a:rPr>
              <a:t>thats</a:t>
            </a:r>
            <a:r>
              <a:rPr lang="en-GB" sz="1800" dirty="0">
                <a:effectLst/>
                <a:latin typeface="Arial" panose="020B0604020202020204" pitchFamily="34" charset="0"/>
                <a:ea typeface="Times New Roman" panose="02020603050405020304" pitchFamily="18" charset="0"/>
              </a:rPr>
              <a:t> what you mean then this </a:t>
            </a:r>
            <a:r>
              <a:rPr lang="en-GB" sz="1800" dirty="0" err="1">
                <a:effectLst/>
                <a:latin typeface="Arial" panose="020B0604020202020204" pitchFamily="34" charset="0"/>
                <a:ea typeface="Times New Roman" panose="02020603050405020304" pitchFamily="18" charset="0"/>
              </a:rPr>
              <a:t>hasnt</a:t>
            </a:r>
            <a:r>
              <a:rPr lang="en-GB" sz="1800" dirty="0">
                <a:effectLst/>
                <a:latin typeface="Arial" panose="020B0604020202020204" pitchFamily="34" charset="0"/>
                <a:ea typeface="Times New Roman" panose="02020603050405020304" pitchFamily="18" charset="0"/>
              </a:rPr>
              <a:t> changed and is in place.  </a:t>
            </a:r>
          </a:p>
          <a:p>
            <a:endParaRPr lang="en-GB" dirty="0"/>
          </a:p>
        </p:txBody>
      </p:sp>
      <p:sp>
        <p:nvSpPr>
          <p:cNvPr id="4" name="Slide Number Placeholder 3"/>
          <p:cNvSpPr>
            <a:spLocks noGrp="1"/>
          </p:cNvSpPr>
          <p:nvPr>
            <p:ph type="sldNum" sz="quarter" idx="5"/>
          </p:nvPr>
        </p:nvSpPr>
        <p:spPr/>
        <p:txBody>
          <a:bodyPr/>
          <a:lstStyle/>
          <a:p>
            <a:fld id="{3767D942-FD8F-4F33-8486-0E189D7B32BA}" type="slidenum">
              <a:rPr lang="en-GB" smtClean="0"/>
              <a:t>7</a:t>
            </a:fld>
            <a:endParaRPr lang="en-GB"/>
          </a:p>
        </p:txBody>
      </p:sp>
    </p:spTree>
    <p:extLst>
      <p:ext uri="{BB962C8B-B14F-4D97-AF65-F5344CB8AC3E}">
        <p14:creationId xmlns:p14="http://schemas.microsoft.com/office/powerpoint/2010/main" val="34252505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rtl="0" fontAlgn="base"/>
            <a:r>
              <a:rPr lang="en-GB" sz="1800" b="1" i="0" dirty="0">
                <a:solidFill>
                  <a:srgbClr val="000000"/>
                </a:solidFill>
                <a:effectLst/>
                <a:latin typeface="Arial" panose="020B0604020202020204" pitchFamily="34" charset="0"/>
              </a:rPr>
              <a:t>Planning Learning </a:t>
            </a:r>
            <a:endParaRPr lang="en-GB" b="1" i="0" dirty="0">
              <a:solidFill>
                <a:srgbClr val="000000"/>
              </a:solidFill>
              <a:effectLst/>
              <a:latin typeface="Segoe UI" panose="020B0502040204020203" pitchFamily="34" charset="0"/>
            </a:endParaRPr>
          </a:p>
          <a:p>
            <a:pPr algn="just" rtl="0" fontAlgn="base"/>
            <a:r>
              <a:rPr lang="en-GB" sz="1800" b="0" i="0" dirty="0">
                <a:solidFill>
                  <a:srgbClr val="000000"/>
                </a:solidFill>
                <a:effectLst/>
                <a:latin typeface="Arial" panose="020B0604020202020204" pitchFamily="34" charset="0"/>
              </a:rPr>
              <a:t>It is expected that the apprentice will set aside time for study outside the scheduled sessions in order to meet the off-the-job training requirements for the apprenticeship.  This will include a range of activities from familiarising themselves with Blackboard and the resources included, reading around the subject in academic journals and textbooks, being aware of current research and findings and participating in any discussions, blogs or forums that you are advised to take part in.   </a:t>
            </a:r>
            <a:endParaRPr lang="en-GB" b="0" i="0" dirty="0">
              <a:solidFill>
                <a:srgbClr val="000000"/>
              </a:solidFill>
              <a:effectLst/>
              <a:latin typeface="Segoe UI" panose="020B0502040204020203" pitchFamily="34" charset="0"/>
            </a:endParaRPr>
          </a:p>
          <a:p>
            <a:pPr algn="just" rtl="0" fontAlgn="base"/>
            <a:r>
              <a:rPr lang="en-GB" sz="1800" b="0" i="0" dirty="0">
                <a:solidFill>
                  <a:srgbClr val="000000"/>
                </a:solidFill>
                <a:effectLst/>
                <a:latin typeface="Arial" panose="020B0604020202020204" pitchFamily="34" charset="0"/>
              </a:rPr>
              <a:t> </a:t>
            </a:r>
            <a:endParaRPr lang="en-GB" b="0" i="0" dirty="0">
              <a:solidFill>
                <a:srgbClr val="000000"/>
              </a:solidFill>
              <a:effectLst/>
              <a:latin typeface="Segoe UI" panose="020B0502040204020203" pitchFamily="34" charset="0"/>
            </a:endParaRPr>
          </a:p>
          <a:p>
            <a:pPr algn="just" rtl="0" fontAlgn="base"/>
            <a:r>
              <a:rPr lang="en-GB" sz="1800" b="0" i="0" dirty="0">
                <a:solidFill>
                  <a:srgbClr val="000000"/>
                </a:solidFill>
                <a:effectLst/>
                <a:latin typeface="Arial" panose="020B0604020202020204" pitchFamily="34" charset="0"/>
              </a:rPr>
              <a:t>The apprentice should also be prepared for the course tutors to request they participate in certain activities outside the taught sessions to progress their levels of understanding.   </a:t>
            </a:r>
            <a:endParaRPr lang="en-GB" b="0" i="0" dirty="0">
              <a:solidFill>
                <a:srgbClr val="000000"/>
              </a:solidFill>
              <a:effectLst/>
              <a:latin typeface="Segoe UI" panose="020B0502040204020203" pitchFamily="34" charset="0"/>
            </a:endParaRPr>
          </a:p>
          <a:p>
            <a:pPr algn="just" rtl="0" fontAlgn="base"/>
            <a:r>
              <a:rPr lang="en-GB" sz="1800" b="0" i="0" dirty="0">
                <a:solidFill>
                  <a:srgbClr val="000000"/>
                </a:solidFill>
                <a:effectLst/>
                <a:latin typeface="Arial" panose="020B0604020202020204" pitchFamily="34" charset="0"/>
              </a:rPr>
              <a:t> </a:t>
            </a:r>
            <a:endParaRPr lang="en-GB" b="0" i="0" dirty="0">
              <a:solidFill>
                <a:srgbClr val="000000"/>
              </a:solidFill>
              <a:effectLst/>
              <a:latin typeface="Segoe UI" panose="020B0502040204020203" pitchFamily="34" charset="0"/>
            </a:endParaRPr>
          </a:p>
          <a:p>
            <a:endParaRPr lang="en-GB" dirty="0"/>
          </a:p>
        </p:txBody>
      </p:sp>
      <p:sp>
        <p:nvSpPr>
          <p:cNvPr id="4" name="Slide Number Placeholder 3"/>
          <p:cNvSpPr>
            <a:spLocks noGrp="1"/>
          </p:cNvSpPr>
          <p:nvPr>
            <p:ph type="sldNum" sz="quarter" idx="5"/>
          </p:nvPr>
        </p:nvSpPr>
        <p:spPr/>
        <p:txBody>
          <a:bodyPr/>
          <a:lstStyle/>
          <a:p>
            <a:fld id="{3767D942-FD8F-4F33-8486-0E189D7B32BA}" type="slidenum">
              <a:rPr lang="en-GB" smtClean="0"/>
              <a:t>8</a:t>
            </a:fld>
            <a:endParaRPr lang="en-GB"/>
          </a:p>
        </p:txBody>
      </p:sp>
    </p:spTree>
    <p:extLst>
      <p:ext uri="{BB962C8B-B14F-4D97-AF65-F5344CB8AC3E}">
        <p14:creationId xmlns:p14="http://schemas.microsoft.com/office/powerpoint/2010/main" val="39931908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rtl="0" fontAlgn="base"/>
            <a:r>
              <a:rPr lang="en-GB" sz="1800" b="1" i="0" dirty="0">
                <a:solidFill>
                  <a:srgbClr val="000000"/>
                </a:solidFill>
                <a:effectLst/>
                <a:latin typeface="Arial" panose="020B0604020202020204" pitchFamily="34" charset="0"/>
              </a:rPr>
              <a:t>End Point Assessment </a:t>
            </a:r>
            <a:endParaRPr lang="en-GB" b="1" i="0" dirty="0">
              <a:solidFill>
                <a:srgbClr val="000000"/>
              </a:solidFill>
              <a:effectLst/>
              <a:latin typeface="Segoe UI" panose="020B0502040204020203" pitchFamily="34" charset="0"/>
            </a:endParaRPr>
          </a:p>
          <a:p>
            <a:pPr algn="just" rtl="0" fontAlgn="base"/>
            <a:r>
              <a:rPr lang="en-GB" sz="1800" b="0" i="0" dirty="0">
                <a:solidFill>
                  <a:srgbClr val="000000"/>
                </a:solidFill>
                <a:effectLst/>
                <a:latin typeface="Arial" panose="020B0604020202020204" pitchFamily="34" charset="0"/>
              </a:rPr>
              <a:t>The University will contact End Point Assessment Organisations and liaise with the employer to ensure that the End Point Assessment (EPA) takes place in a timely manner to support the apprentice’s achievement. For a number of standards, the End Point Assessment is the final examination board and in this instance the apprentice will not be required to sit an additional assessment but the course team will advise the apprentice on what it means for their programme.  </a:t>
            </a:r>
            <a:endParaRPr lang="en-GB" b="0" i="0" dirty="0">
              <a:solidFill>
                <a:srgbClr val="000000"/>
              </a:solidFill>
              <a:effectLst/>
              <a:latin typeface="Segoe UI" panose="020B0502040204020203" pitchFamily="34" charset="0"/>
            </a:endParaRPr>
          </a:p>
          <a:p>
            <a:endParaRPr lang="en-GB" dirty="0"/>
          </a:p>
          <a:p>
            <a:pPr algn="just" rtl="0" fontAlgn="base"/>
            <a:r>
              <a:rPr lang="en-GB" sz="1800" b="0" i="0" dirty="0">
                <a:solidFill>
                  <a:srgbClr val="000000"/>
                </a:solidFill>
                <a:effectLst/>
                <a:latin typeface="Arial" panose="020B0604020202020204" pitchFamily="34" charset="0"/>
              </a:rPr>
              <a:t>If the Standard requires a completed portfolio or physical evidence for the EPA, the course team will discuss this with the apprentice at an appropriate point in the programme.  They apprentice will also be able to talk about the EPA expectations and preparations at the progress review meetings with the Apprenticeship Advisor and Employer Mentor.   </a:t>
            </a:r>
            <a:endParaRPr lang="en-GB" b="0" i="0" dirty="0">
              <a:solidFill>
                <a:srgbClr val="000000"/>
              </a:solidFill>
              <a:effectLst/>
              <a:latin typeface="Segoe UI" panose="020B0502040204020203" pitchFamily="34" charset="0"/>
            </a:endParaRPr>
          </a:p>
          <a:p>
            <a:pPr algn="just" rtl="0" fontAlgn="base"/>
            <a:r>
              <a:rPr lang="en-GB" sz="1800" b="0" i="0" dirty="0">
                <a:solidFill>
                  <a:srgbClr val="000000"/>
                </a:solidFill>
                <a:effectLst/>
                <a:latin typeface="Arial" panose="020B0604020202020204" pitchFamily="34" charset="0"/>
              </a:rPr>
              <a:t> </a:t>
            </a:r>
            <a:endParaRPr lang="en-GB" b="0" i="0" dirty="0">
              <a:solidFill>
                <a:srgbClr val="000000"/>
              </a:solidFill>
              <a:effectLst/>
              <a:latin typeface="Segoe UI" panose="020B0502040204020203" pitchFamily="34" charset="0"/>
            </a:endParaRPr>
          </a:p>
          <a:p>
            <a:pPr algn="just" rtl="0" fontAlgn="base"/>
            <a:r>
              <a:rPr lang="en-GB" sz="1800" b="0" i="0" dirty="0">
                <a:solidFill>
                  <a:srgbClr val="000000"/>
                </a:solidFill>
                <a:effectLst/>
                <a:latin typeface="Arial" panose="020B0604020202020204" pitchFamily="34" charset="0"/>
              </a:rPr>
              <a:t>Before the apprentice can be put forward for the EPA they must have passed through the ‘gateway’.  Each Apprenticeship Standard has a variation on requirements for passing through the ‘gateway’ but usually includes the following requirements: </a:t>
            </a:r>
            <a:endParaRPr lang="en-GB" b="0" i="0" dirty="0">
              <a:solidFill>
                <a:srgbClr val="000000"/>
              </a:solidFill>
              <a:effectLst/>
              <a:latin typeface="Segoe UI" panose="020B0502040204020203" pitchFamily="34" charset="0"/>
            </a:endParaRPr>
          </a:p>
          <a:p>
            <a:pPr algn="l" rtl="0" fontAlgn="base">
              <a:buFont typeface="Arial" panose="020B0604020202020204" pitchFamily="34" charset="0"/>
              <a:buChar char="•"/>
            </a:pPr>
            <a:r>
              <a:rPr lang="en-GB" sz="1800" b="0" i="0" dirty="0">
                <a:solidFill>
                  <a:srgbClr val="000000"/>
                </a:solidFill>
                <a:effectLst/>
                <a:latin typeface="Arial" panose="020B0604020202020204" pitchFamily="34" charset="0"/>
              </a:rPr>
              <a:t>That they can evidence achievement of English and Maths at level 2; </a:t>
            </a:r>
          </a:p>
          <a:p>
            <a:pPr algn="l" rtl="0" fontAlgn="base">
              <a:buFont typeface="Arial" panose="020B0604020202020204" pitchFamily="34" charset="0"/>
              <a:buChar char="•"/>
            </a:pPr>
            <a:r>
              <a:rPr lang="en-GB" sz="1800" b="0" i="0" dirty="0">
                <a:solidFill>
                  <a:srgbClr val="000000"/>
                </a:solidFill>
                <a:effectLst/>
                <a:latin typeface="Arial" panose="020B0604020202020204" pitchFamily="34" charset="0"/>
              </a:rPr>
              <a:t>they have completed an academic award (degree) or the specified number of credits; </a:t>
            </a:r>
          </a:p>
          <a:p>
            <a:pPr algn="l" rtl="0" fontAlgn="base">
              <a:buFont typeface="Arial" panose="020B0604020202020204" pitchFamily="34" charset="0"/>
              <a:buChar char="•"/>
            </a:pPr>
            <a:r>
              <a:rPr lang="en-GB" sz="1800" b="0" i="0" dirty="0">
                <a:solidFill>
                  <a:srgbClr val="000000"/>
                </a:solidFill>
                <a:effectLst/>
                <a:latin typeface="Arial" panose="020B0604020202020204" pitchFamily="34" charset="0"/>
              </a:rPr>
              <a:t>That they have met the minimum duration of the apprenticeship; </a:t>
            </a:r>
          </a:p>
          <a:p>
            <a:pPr algn="l" rtl="0" fontAlgn="base">
              <a:buFont typeface="Arial" panose="020B0604020202020204" pitchFamily="34" charset="0"/>
              <a:buChar char="•"/>
            </a:pPr>
            <a:r>
              <a:rPr lang="en-GB" sz="1800" b="0" i="0" dirty="0">
                <a:solidFill>
                  <a:srgbClr val="000000"/>
                </a:solidFill>
                <a:effectLst/>
                <a:latin typeface="Arial" panose="020B0604020202020204" pitchFamily="34" charset="0"/>
              </a:rPr>
              <a:t>the employer is content that they have attained sufficient skills, knowledge and behaviours as detailed in the apprenticeship standard.  </a:t>
            </a:r>
          </a:p>
          <a:p>
            <a:pPr algn="just" rtl="0" fontAlgn="base"/>
            <a:r>
              <a:rPr lang="en-GB" sz="1800" b="0" i="0" dirty="0">
                <a:solidFill>
                  <a:srgbClr val="000000"/>
                </a:solidFill>
                <a:effectLst/>
                <a:latin typeface="Arial" panose="020B0604020202020204" pitchFamily="34" charset="0"/>
              </a:rPr>
              <a:t>The university’s Apprenticeship Team and your Course Team will communicate with the employer regarding the EPA as appropriate throughout the apprenticeship. </a:t>
            </a:r>
            <a:endParaRPr lang="en-GB" b="0" i="0" dirty="0">
              <a:solidFill>
                <a:srgbClr val="000000"/>
              </a:solidFill>
              <a:effectLst/>
              <a:latin typeface="Segoe UI" panose="020B0502040204020203" pitchFamily="34" charset="0"/>
            </a:endParaRPr>
          </a:p>
          <a:p>
            <a:pPr algn="just" rtl="0" fontAlgn="base"/>
            <a:r>
              <a:rPr lang="en-GB" sz="1800" b="0" i="0" dirty="0">
                <a:solidFill>
                  <a:srgbClr val="000000"/>
                </a:solidFill>
                <a:effectLst/>
                <a:latin typeface="Arial" panose="020B0604020202020204" pitchFamily="34" charset="0"/>
              </a:rPr>
              <a:t>The EPA is a compulsory element of the apprenticeship.  Apprenticeships are funded in part by the employer and the government via the apprenticeship levy. A condition of receiving this funding is that the apprentice signs up to fulfil all elements of the apprenticeship. </a:t>
            </a:r>
            <a:endParaRPr lang="en-GB" b="0" i="0" dirty="0">
              <a:solidFill>
                <a:srgbClr val="000000"/>
              </a:solidFill>
              <a:effectLst/>
              <a:latin typeface="Segoe UI" panose="020B0502040204020203" pitchFamily="34" charset="0"/>
            </a:endParaRPr>
          </a:p>
          <a:p>
            <a:pPr algn="just" rtl="0" fontAlgn="base"/>
            <a:r>
              <a:rPr lang="en-GB" sz="1800" b="0" i="0" dirty="0">
                <a:solidFill>
                  <a:srgbClr val="000000"/>
                </a:solidFill>
                <a:effectLst/>
                <a:latin typeface="Arial" panose="020B0604020202020204" pitchFamily="34" charset="0"/>
              </a:rPr>
              <a:t> </a:t>
            </a:r>
            <a:endParaRPr lang="en-GB" b="0" i="0" dirty="0">
              <a:solidFill>
                <a:srgbClr val="000000"/>
              </a:solidFill>
              <a:effectLst/>
              <a:latin typeface="Segoe UI" panose="020B0502040204020203" pitchFamily="34" charset="0"/>
            </a:endParaRPr>
          </a:p>
          <a:p>
            <a:pPr algn="just" rtl="0" fontAlgn="base"/>
            <a:r>
              <a:rPr lang="en-GB" sz="1800" b="0" i="0" dirty="0">
                <a:solidFill>
                  <a:srgbClr val="000000"/>
                </a:solidFill>
                <a:effectLst/>
                <a:latin typeface="Arial" panose="020B0604020202020204" pitchFamily="34" charset="0"/>
              </a:rPr>
              <a:t>If we are notified that the apprentice does not intend to complete their EPA, we will request a meeting with the apprentice and employer with the intention of withdrawing the apprentice immediately from the programme for breaching the Apprenticeship Funding rules. </a:t>
            </a:r>
            <a:endParaRPr lang="en-GB" b="0" i="0" dirty="0">
              <a:solidFill>
                <a:srgbClr val="000000"/>
              </a:solidFill>
              <a:effectLst/>
              <a:latin typeface="Segoe UI" panose="020B0502040204020203" pitchFamily="34" charset="0"/>
            </a:endParaRPr>
          </a:p>
          <a:p>
            <a:pPr algn="just" rtl="0" fontAlgn="base"/>
            <a:r>
              <a:rPr lang="en-GB" sz="1800" b="0" i="0" dirty="0">
                <a:solidFill>
                  <a:srgbClr val="000000"/>
                </a:solidFill>
                <a:effectLst/>
                <a:latin typeface="Arial" panose="020B0604020202020204" pitchFamily="34" charset="0"/>
              </a:rPr>
              <a:t> </a:t>
            </a:r>
            <a:endParaRPr lang="en-GB" b="0" i="0" dirty="0">
              <a:solidFill>
                <a:srgbClr val="000000"/>
              </a:solidFill>
              <a:effectLst/>
              <a:latin typeface="Segoe UI" panose="020B0502040204020203" pitchFamily="34" charset="0"/>
            </a:endParaRPr>
          </a:p>
          <a:p>
            <a:pPr algn="just" rtl="0" fontAlgn="base"/>
            <a:r>
              <a:rPr lang="en-GB" sz="1800" b="0" i="0" dirty="0">
                <a:solidFill>
                  <a:srgbClr val="000000"/>
                </a:solidFill>
                <a:effectLst/>
                <a:latin typeface="Arial" panose="020B0604020202020204" pitchFamily="34" charset="0"/>
              </a:rPr>
              <a:t>Refusal to sit an EPA could result in the UEA repaying the employer the programme fees received via the levy. All tuition fees could then be invoiced direct to the apprentice for failure to complete the apprenticeship and for breaching Apprenticeship Funding rules. </a:t>
            </a:r>
            <a:endParaRPr lang="en-GB" b="0" i="0" dirty="0">
              <a:solidFill>
                <a:srgbClr val="000000"/>
              </a:solidFill>
              <a:effectLst/>
              <a:latin typeface="Segoe UI" panose="020B0502040204020203" pitchFamily="34" charset="0"/>
            </a:endParaRPr>
          </a:p>
          <a:p>
            <a:endParaRPr lang="en-GB" dirty="0"/>
          </a:p>
        </p:txBody>
      </p:sp>
      <p:sp>
        <p:nvSpPr>
          <p:cNvPr id="4" name="Slide Number Placeholder 3"/>
          <p:cNvSpPr>
            <a:spLocks noGrp="1"/>
          </p:cNvSpPr>
          <p:nvPr>
            <p:ph type="sldNum" sz="quarter" idx="5"/>
          </p:nvPr>
        </p:nvSpPr>
        <p:spPr/>
        <p:txBody>
          <a:bodyPr/>
          <a:lstStyle/>
          <a:p>
            <a:fld id="{3767D942-FD8F-4F33-8486-0E189D7B32BA}" type="slidenum">
              <a:rPr lang="en-GB" smtClean="0"/>
              <a:t>9</a:t>
            </a:fld>
            <a:endParaRPr lang="en-GB"/>
          </a:p>
        </p:txBody>
      </p:sp>
    </p:spTree>
    <p:extLst>
      <p:ext uri="{BB962C8B-B14F-4D97-AF65-F5344CB8AC3E}">
        <p14:creationId xmlns:p14="http://schemas.microsoft.com/office/powerpoint/2010/main" val="35803709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R="161925" algn="just">
              <a:spcBef>
                <a:spcPts val="600"/>
              </a:spcBef>
              <a:spcAft>
                <a:spcPts val="600"/>
              </a:spcAft>
            </a:pPr>
            <a:r>
              <a:rPr lang="en-GB" sz="1800" b="1" dirty="0">
                <a:effectLst/>
                <a:latin typeface="Arial" panose="020B0604020202020204" pitchFamily="34" charset="0"/>
                <a:ea typeface="Times New Roman" panose="02020603050405020304" pitchFamily="18" charset="0"/>
                <a:cs typeface="Times New Roman" panose="02020603050405020304" pitchFamily="18" charset="0"/>
              </a:rPr>
              <a:t>Apprenticeship Advisors</a:t>
            </a:r>
          </a:p>
          <a:p>
            <a:pPr marR="161925" algn="just">
              <a:spcBef>
                <a:spcPts val="600"/>
              </a:spcBef>
              <a:spcAft>
                <a:spcPts val="600"/>
              </a:spcAft>
            </a:pPr>
            <a:r>
              <a:rPr lang="en-GB" sz="1800" dirty="0">
                <a:effectLst/>
                <a:latin typeface="Arial" panose="020B0604020202020204" pitchFamily="34" charset="0"/>
                <a:ea typeface="Times New Roman" panose="02020603050405020304" pitchFamily="18" charset="0"/>
              </a:rPr>
              <a:t>An apprentice will be allocated an Apprenticeship Adviser.  They  have the role of a personal tutor and will work with the apprentice and their employer throughout the apprenticeship.  They will be the point of contact for all academic and administrative matters. The responsibilities of the Apprenticeship Adviser include the following:</a:t>
            </a:r>
          </a:p>
          <a:p>
            <a:pPr marL="342900" lvl="0" indent="-342900">
              <a:lnSpc>
                <a:spcPct val="115000"/>
              </a:lnSpc>
              <a:spcBef>
                <a:spcPts val="600"/>
              </a:spcBef>
              <a:spcAft>
                <a:spcPts val="600"/>
              </a:spcAft>
              <a:buFont typeface="Symbol" panose="05050102010706020507" pitchFamily="18" charset="2"/>
              <a:buChar char=""/>
            </a:pPr>
            <a:r>
              <a:rPr lang="en-GB" sz="1800" dirty="0">
                <a:effectLst/>
                <a:latin typeface="Arial" panose="020B0604020202020204" pitchFamily="34" charset="0"/>
                <a:ea typeface="SimSun" panose="02010600030101010101" pitchFamily="2" charset="-122"/>
                <a:cs typeface="Times New Roman" panose="02020603050405020304" pitchFamily="18" charset="0"/>
              </a:rPr>
              <a:t>Pastoral support (the normal ‘personal tutor’ role) including regular contact with the apprentice;</a:t>
            </a:r>
            <a:endParaRPr lang="en-GB" sz="1800" dirty="0">
              <a:effectLst/>
              <a:latin typeface="Times New Roman" panose="02020603050405020304" pitchFamily="18" charset="0"/>
              <a:ea typeface="SimSun" panose="02010600030101010101" pitchFamily="2" charset="-122"/>
              <a:cs typeface="Times New Roman" panose="02020603050405020304" pitchFamily="18" charset="0"/>
            </a:endParaRPr>
          </a:p>
          <a:p>
            <a:pPr marL="342900" lvl="0" indent="-342900">
              <a:lnSpc>
                <a:spcPct val="115000"/>
              </a:lnSpc>
              <a:spcBef>
                <a:spcPts val="600"/>
              </a:spcBef>
              <a:spcAft>
                <a:spcPts val="600"/>
              </a:spcAft>
              <a:buFont typeface="Symbol" panose="05050102010706020507" pitchFamily="18" charset="2"/>
              <a:buChar char=""/>
            </a:pPr>
            <a:r>
              <a:rPr lang="en-GB" sz="1800" dirty="0">
                <a:effectLst/>
                <a:latin typeface="Arial" panose="020B0604020202020204" pitchFamily="34" charset="0"/>
                <a:ea typeface="SimSun" panose="02010600030101010101" pitchFamily="2" charset="-122"/>
                <a:cs typeface="Times New Roman" panose="02020603050405020304" pitchFamily="18" charset="0"/>
              </a:rPr>
              <a:t>Visiting the apprentice at work regularly and meeting the apprentice and employer mentor to carry out reviews of progress – minimum of 4 per year;</a:t>
            </a:r>
            <a:endParaRPr lang="en-GB" sz="1800" dirty="0">
              <a:effectLst/>
              <a:latin typeface="Times New Roman" panose="02020603050405020304" pitchFamily="18" charset="0"/>
              <a:ea typeface="SimSun" panose="02010600030101010101" pitchFamily="2" charset="-122"/>
              <a:cs typeface="Times New Roman" panose="02020603050405020304" pitchFamily="18" charset="0"/>
            </a:endParaRPr>
          </a:p>
          <a:p>
            <a:pPr marL="342900" lvl="0" indent="-342900">
              <a:lnSpc>
                <a:spcPct val="115000"/>
              </a:lnSpc>
              <a:spcBef>
                <a:spcPts val="600"/>
              </a:spcBef>
              <a:spcAft>
                <a:spcPts val="600"/>
              </a:spcAft>
              <a:buFont typeface="Symbol" panose="05050102010706020507" pitchFamily="18" charset="2"/>
              <a:buChar char=""/>
            </a:pPr>
            <a:r>
              <a:rPr lang="en-GB" sz="1800" dirty="0">
                <a:effectLst/>
                <a:latin typeface="Arial" panose="020B0604020202020204" pitchFamily="34" charset="0"/>
                <a:ea typeface="SimSun" panose="02010600030101010101" pitchFamily="2" charset="-122"/>
                <a:cs typeface="Times New Roman" panose="02020603050405020304" pitchFamily="18" charset="0"/>
              </a:rPr>
              <a:t>Being in contact with the apprentice regularly to discuss progress and any other academic requirements;</a:t>
            </a:r>
            <a:endParaRPr lang="en-GB" sz="1800" dirty="0">
              <a:effectLst/>
              <a:latin typeface="Times New Roman" panose="02020603050405020304" pitchFamily="18" charset="0"/>
              <a:ea typeface="SimSun" panose="02010600030101010101" pitchFamily="2" charset="-122"/>
              <a:cs typeface="Times New Roman" panose="02020603050405020304" pitchFamily="18" charset="0"/>
            </a:endParaRPr>
          </a:p>
          <a:p>
            <a:pPr marL="342900" lvl="0" indent="-342900">
              <a:lnSpc>
                <a:spcPct val="115000"/>
              </a:lnSpc>
              <a:spcBef>
                <a:spcPts val="600"/>
              </a:spcBef>
              <a:spcAft>
                <a:spcPts val="600"/>
              </a:spcAft>
              <a:buFont typeface="Symbol" panose="05050102010706020507" pitchFamily="18" charset="2"/>
              <a:buChar char=""/>
            </a:pPr>
            <a:r>
              <a:rPr lang="en-GB" sz="1800" dirty="0">
                <a:effectLst/>
                <a:latin typeface="Arial" panose="020B0604020202020204" pitchFamily="34" charset="0"/>
                <a:ea typeface="SimSun" panose="02010600030101010101" pitchFamily="2" charset="-122"/>
                <a:cs typeface="Times New Roman" panose="02020603050405020304" pitchFamily="18" charset="0"/>
              </a:rPr>
              <a:t>Liaising with the employer mentor for any other purpose.</a:t>
            </a:r>
            <a:endParaRPr lang="en-GB" sz="1800" dirty="0">
              <a:effectLst/>
              <a:latin typeface="Times New Roman" panose="02020603050405020304" pitchFamily="18" charset="0"/>
              <a:ea typeface="SimSun" panose="02010600030101010101" pitchFamily="2" charset="-122"/>
              <a:cs typeface="Times New Roman" panose="02020603050405020304" pitchFamily="18" charset="0"/>
            </a:endParaRPr>
          </a:p>
          <a:p>
            <a:pPr marR="161925" algn="just">
              <a:spcBef>
                <a:spcPts val="600"/>
              </a:spcBef>
              <a:spcAft>
                <a:spcPts val="600"/>
              </a:spcAft>
            </a:pPr>
            <a:r>
              <a:rPr lang="en-GB" sz="1800" dirty="0">
                <a:effectLst/>
                <a:latin typeface="Arial" panose="020B0604020202020204" pitchFamily="34" charset="0"/>
                <a:ea typeface="Times New Roman" panose="02020603050405020304" pitchFamily="18" charset="0"/>
              </a:rPr>
              <a:t>Your Apprenticeship Advisor is part of the course team but if the apprentice feels that they need to change their Apprenticeship Adviser then this can be facilitated (where possible) through our Learning and Teaching Service.  Information on this process will be given to you if you need it.</a:t>
            </a:r>
          </a:p>
          <a:p>
            <a:endParaRPr lang="en-GB" dirty="0"/>
          </a:p>
        </p:txBody>
      </p:sp>
      <p:sp>
        <p:nvSpPr>
          <p:cNvPr id="4" name="Slide Number Placeholder 3"/>
          <p:cNvSpPr>
            <a:spLocks noGrp="1"/>
          </p:cNvSpPr>
          <p:nvPr>
            <p:ph type="sldNum" sz="quarter" idx="5"/>
          </p:nvPr>
        </p:nvSpPr>
        <p:spPr/>
        <p:txBody>
          <a:bodyPr/>
          <a:lstStyle/>
          <a:p>
            <a:fld id="{3767D942-FD8F-4F33-8486-0E189D7B32BA}" type="slidenum">
              <a:rPr lang="en-GB" smtClean="0"/>
              <a:t>10</a:t>
            </a:fld>
            <a:endParaRPr lang="en-GB"/>
          </a:p>
        </p:txBody>
      </p:sp>
    </p:spTree>
    <p:extLst>
      <p:ext uri="{BB962C8B-B14F-4D97-AF65-F5344CB8AC3E}">
        <p14:creationId xmlns:p14="http://schemas.microsoft.com/office/powerpoint/2010/main" val="31578861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lvl="0" indent="-342900">
              <a:lnSpc>
                <a:spcPct val="107000"/>
              </a:lnSpc>
              <a:buFont typeface="+mj-lt"/>
              <a:buAutoNum type="arabicPeriod"/>
            </a:pPr>
            <a:r>
              <a:rPr lang="en-GB" sz="1800" b="1" kern="100">
                <a:solidFill>
                  <a:srgbClr val="000000"/>
                </a:solidFill>
                <a:effectLst/>
                <a:latin typeface="Arial" panose="020B0604020202020204" pitchFamily="34" charset="0"/>
                <a:ea typeface="Arial" panose="020B0604020202020204" pitchFamily="34" charset="0"/>
              </a:rPr>
              <a:t>The Apprenticeship Mentor</a:t>
            </a:r>
          </a:p>
          <a:p>
            <a:pPr marR="161925" algn="just"/>
            <a:r>
              <a:rPr lang="en-GB" sz="1800">
                <a:effectLst/>
                <a:latin typeface="Arial" panose="020B0604020202020204" pitchFamily="34" charset="0"/>
                <a:ea typeface="Times New Roman" panose="02020603050405020304" pitchFamily="18" charset="0"/>
              </a:rPr>
              <a:t> </a:t>
            </a:r>
          </a:p>
          <a:p>
            <a:pPr marR="161925" algn="just"/>
            <a:r>
              <a:rPr lang="en-GB" sz="1800">
                <a:effectLst/>
                <a:latin typeface="Arial" panose="020B0604020202020204" pitchFamily="34" charset="0"/>
                <a:ea typeface="Times New Roman" panose="02020603050405020304" pitchFamily="18" charset="0"/>
              </a:rPr>
              <a:t>A mentor is a colleague from the same organisation as an apprentice who is experienced in the role and occupation the apprentice is training for.  They are someone who will be able to provide a guiding hand through informal and formal meetings and help them complete appropriate work-based training to benefit achievement and completion of the apprenticeship.  Throughout the apprenticeship journey the mentor should encourage the apprentice to reflect on their experiences and learning in order to successfully progress.</a:t>
            </a:r>
          </a:p>
          <a:p>
            <a:pPr marR="161925" algn="just"/>
            <a:r>
              <a:rPr lang="en-GB" sz="1800">
                <a:effectLst/>
                <a:latin typeface="Arial" panose="020B0604020202020204" pitchFamily="34" charset="0"/>
                <a:ea typeface="Times New Roman" panose="02020603050405020304" pitchFamily="18" charset="0"/>
              </a:rPr>
              <a:t> </a:t>
            </a:r>
          </a:p>
          <a:p>
            <a:pPr marR="161925" algn="just"/>
            <a:r>
              <a:rPr lang="en-GB" sz="1800">
                <a:effectLst/>
                <a:latin typeface="Arial" panose="020B0604020202020204" pitchFamily="34" charset="0"/>
                <a:ea typeface="Times New Roman" panose="02020603050405020304" pitchFamily="18" charset="0"/>
              </a:rPr>
              <a:t>Ideally the mentor will not be the apprentices line manager, supervisor or team leaders.  The mentor needs to be a person who is more senior than the apprentice, and someone the apprentice can feel comfortable with in order to have those honest and confidential conversations.  However, the mentor should be someone best placed to understand the requirements of the apprentice’s role, be able to recognise challenges, including time management and obstacles and provide suitable solutions and support.  </a:t>
            </a:r>
          </a:p>
          <a:p>
            <a:endParaRPr lang="en-GB"/>
          </a:p>
        </p:txBody>
      </p:sp>
      <p:sp>
        <p:nvSpPr>
          <p:cNvPr id="4" name="Slide Number Placeholder 3"/>
          <p:cNvSpPr>
            <a:spLocks noGrp="1"/>
          </p:cNvSpPr>
          <p:nvPr>
            <p:ph type="sldNum" sz="quarter" idx="5"/>
          </p:nvPr>
        </p:nvSpPr>
        <p:spPr/>
        <p:txBody>
          <a:bodyPr/>
          <a:lstStyle/>
          <a:p>
            <a:fld id="{3767D942-FD8F-4F33-8486-0E189D7B32BA}" type="slidenum">
              <a:rPr lang="en-GB" smtClean="0"/>
              <a:t>11</a:t>
            </a:fld>
            <a:endParaRPr lang="en-GB"/>
          </a:p>
        </p:txBody>
      </p:sp>
    </p:spTree>
    <p:extLst>
      <p:ext uri="{BB962C8B-B14F-4D97-AF65-F5344CB8AC3E}">
        <p14:creationId xmlns:p14="http://schemas.microsoft.com/office/powerpoint/2010/main" val="21281107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03504" y="770467"/>
            <a:ext cx="10782300" cy="3352800"/>
          </a:xfrm>
        </p:spPr>
        <p:txBody>
          <a:bodyPr anchor="b">
            <a:noAutofit/>
          </a:bodyPr>
          <a:lstStyle>
            <a:lvl1pPr algn="l">
              <a:lnSpc>
                <a:spcPct val="80000"/>
              </a:lnSpc>
              <a:defRPr sz="8800" spc="-120" baseline="0">
                <a:solidFill>
                  <a:srgbClr val="FFFFFF"/>
                </a:solidFill>
              </a:defRPr>
            </a:lvl1pPr>
          </a:lstStyle>
          <a:p>
            <a:r>
              <a:rPr lang="en-US"/>
              <a:t>Click to edit Master title style</a:t>
            </a:r>
          </a:p>
        </p:txBody>
      </p:sp>
      <p:sp>
        <p:nvSpPr>
          <p:cNvPr id="3" name="Subtitle 2"/>
          <p:cNvSpPr>
            <a:spLocks noGrp="1"/>
          </p:cNvSpPr>
          <p:nvPr>
            <p:ph type="subTitle" idx="1"/>
          </p:nvPr>
        </p:nvSpPr>
        <p:spPr>
          <a:xfrm>
            <a:off x="667512" y="4206876"/>
            <a:ext cx="9228201" cy="1645920"/>
          </a:xfrm>
        </p:spPr>
        <p:txBody>
          <a:bodyPr>
            <a:normAutofit/>
          </a:bodyPr>
          <a:lstStyle>
            <a:lvl1pPr marL="0" indent="0" algn="l">
              <a:buNone/>
              <a:defRPr sz="3200">
                <a:solidFill>
                  <a:schemeClr val="bg1"/>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sp>
        <p:nvSpPr>
          <p:cNvPr id="7" name="Date Placeholder 6"/>
          <p:cNvSpPr>
            <a:spLocks noGrp="1"/>
          </p:cNvSpPr>
          <p:nvPr>
            <p:ph type="dt" sz="half" idx="10"/>
          </p:nvPr>
        </p:nvSpPr>
        <p:spPr/>
        <p:txBody>
          <a:bodyPr/>
          <a:lstStyle>
            <a:lvl1pPr>
              <a:defRPr>
                <a:solidFill>
                  <a:srgbClr val="FFFFFF">
                    <a:alpha val="80000"/>
                  </a:srgbClr>
                </a:solidFill>
              </a:defRPr>
            </a:lvl1pPr>
          </a:lstStyle>
          <a:p>
            <a:fld id="{FC95C1F2-E1CB-4712-9794-D3979A0B8A93}" type="datetimeFigureOut">
              <a:rPr lang="en-GB" smtClean="0"/>
              <a:t>20/09/2023</a:t>
            </a:fld>
            <a:endParaRPr lang="en-GB"/>
          </a:p>
        </p:txBody>
      </p:sp>
      <p:sp>
        <p:nvSpPr>
          <p:cNvPr id="8" name="Footer Placeholder 7"/>
          <p:cNvSpPr>
            <a:spLocks noGrp="1"/>
          </p:cNvSpPr>
          <p:nvPr>
            <p:ph type="ftr" sz="quarter" idx="11"/>
          </p:nvPr>
        </p:nvSpPr>
        <p:spPr/>
        <p:txBody>
          <a:bodyPr/>
          <a:lstStyle>
            <a:lvl1pPr>
              <a:defRPr>
                <a:solidFill>
                  <a:srgbClr val="FFFFFF">
                    <a:alpha val="80000"/>
                  </a:srgbClr>
                </a:solidFill>
              </a:defRPr>
            </a:lvl1pPr>
          </a:lstStyle>
          <a:p>
            <a:endParaRPr lang="en-GB"/>
          </a:p>
        </p:txBody>
      </p:sp>
      <p:sp>
        <p:nvSpPr>
          <p:cNvPr id="9" name="Slide Number Placeholder 8"/>
          <p:cNvSpPr>
            <a:spLocks noGrp="1"/>
          </p:cNvSpPr>
          <p:nvPr>
            <p:ph type="sldNum" sz="quarter" idx="12"/>
          </p:nvPr>
        </p:nvSpPr>
        <p:spPr/>
        <p:txBody>
          <a:bodyPr/>
          <a:lstStyle>
            <a:lvl1pPr>
              <a:defRPr>
                <a:solidFill>
                  <a:srgbClr val="FFFFFF">
                    <a:alpha val="25000"/>
                  </a:srgbClr>
                </a:solidFill>
              </a:defRPr>
            </a:lvl1pPr>
          </a:lstStyle>
          <a:p>
            <a:fld id="{E0F46DDC-2846-483A-846E-F1C40CC3DED9}" type="slidenum">
              <a:rPr lang="en-GB" smtClean="0"/>
              <a:t>‹#›</a:t>
            </a:fld>
            <a:endParaRPr lang="en-GB"/>
          </a:p>
        </p:txBody>
      </p:sp>
    </p:spTree>
    <p:extLst>
      <p:ext uri="{BB962C8B-B14F-4D97-AF65-F5344CB8AC3E}">
        <p14:creationId xmlns:p14="http://schemas.microsoft.com/office/powerpoint/2010/main" val="25148283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C95C1F2-E1CB-4712-9794-D3979A0B8A93}" type="datetimeFigureOut">
              <a:rPr lang="en-GB" smtClean="0"/>
              <a:t>20/09/2023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0F46DDC-2846-483A-846E-F1C40CC3DED9}" type="slidenum">
              <a:rPr lang="en-GB" smtClean="0"/>
              <a:t>‹#›</a:t>
            </a:fld>
            <a:endParaRPr lang="en-GB"/>
          </a:p>
        </p:txBody>
      </p:sp>
    </p:spTree>
    <p:extLst>
      <p:ext uri="{BB962C8B-B14F-4D97-AF65-F5344CB8AC3E}">
        <p14:creationId xmlns:p14="http://schemas.microsoft.com/office/powerpoint/2010/main" val="17659927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43950" y="695325"/>
            <a:ext cx="2628900" cy="48006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771525" y="714375"/>
            <a:ext cx="7734300" cy="54006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C95C1F2-E1CB-4712-9794-D3979A0B8A93}" type="datetimeFigureOut">
              <a:rPr lang="en-GB" smtClean="0"/>
              <a:t>20/09/2023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0F46DDC-2846-483A-846E-F1C40CC3DED9}" type="slidenum">
              <a:rPr lang="en-GB" smtClean="0"/>
              <a:t>‹#›</a:t>
            </a:fld>
            <a:endParaRPr lang="en-GB"/>
          </a:p>
        </p:txBody>
      </p:sp>
    </p:spTree>
    <p:extLst>
      <p:ext uri="{BB962C8B-B14F-4D97-AF65-F5344CB8AC3E}">
        <p14:creationId xmlns:p14="http://schemas.microsoft.com/office/powerpoint/2010/main" val="748131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C95C1F2-E1CB-4712-9794-D3979A0B8A93}" type="datetimeFigureOut">
              <a:rPr lang="en-GB" smtClean="0"/>
              <a:t>20/09/2023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0F46DDC-2846-483A-846E-F1C40CC3DED9}" type="slidenum">
              <a:rPr lang="en-GB" smtClean="0"/>
              <a:t>‹#›</a:t>
            </a:fld>
            <a:endParaRPr lang="en-GB"/>
          </a:p>
        </p:txBody>
      </p:sp>
      <p:pic>
        <p:nvPicPr>
          <p:cNvPr id="7" name="Picture 6">
            <a:extLst>
              <a:ext uri="{FF2B5EF4-FFF2-40B4-BE49-F238E27FC236}">
                <a16:creationId xmlns:a16="http://schemas.microsoft.com/office/drawing/2014/main" id="{F0BCE7F1-9C55-2852-FF0B-A237C81C9A8D}"/>
              </a:ext>
            </a:extLst>
          </p:cNvPr>
          <p:cNvPicPr>
            <a:picLocks noChangeAspect="1"/>
          </p:cNvPicPr>
          <p:nvPr userDrawn="1"/>
        </p:nvPicPr>
        <p:blipFill>
          <a:blip r:embed="rId2"/>
          <a:stretch>
            <a:fillRect/>
          </a:stretch>
        </p:blipFill>
        <p:spPr>
          <a:xfrm>
            <a:off x="9142838" y="580019"/>
            <a:ext cx="2310584" cy="560881"/>
          </a:xfrm>
          <a:prstGeom prst="rect">
            <a:avLst/>
          </a:prstGeom>
        </p:spPr>
      </p:pic>
    </p:spTree>
    <p:extLst>
      <p:ext uri="{BB962C8B-B14F-4D97-AF65-F5344CB8AC3E}">
        <p14:creationId xmlns:p14="http://schemas.microsoft.com/office/powerpoint/2010/main" val="42628427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3504" y="767419"/>
            <a:ext cx="10780776" cy="3355848"/>
          </a:xfrm>
        </p:spPr>
        <p:txBody>
          <a:bodyPr anchor="b">
            <a:normAutofit/>
          </a:bodyPr>
          <a:lstStyle>
            <a:lvl1pPr>
              <a:lnSpc>
                <a:spcPct val="80000"/>
              </a:lnSpc>
              <a:defRPr sz="8800" b="0" baseline="0">
                <a:solidFill>
                  <a:schemeClr val="accent1"/>
                </a:solidFill>
              </a:defRPr>
            </a:lvl1pPr>
          </a:lstStyle>
          <a:p>
            <a:r>
              <a:rPr lang="en-US"/>
              <a:t>Click to edit Master title style</a:t>
            </a:r>
          </a:p>
        </p:txBody>
      </p:sp>
      <p:sp>
        <p:nvSpPr>
          <p:cNvPr id="3" name="Text Placeholder 2"/>
          <p:cNvSpPr>
            <a:spLocks noGrp="1"/>
          </p:cNvSpPr>
          <p:nvPr>
            <p:ph type="body" idx="1"/>
          </p:nvPr>
        </p:nvSpPr>
        <p:spPr>
          <a:xfrm>
            <a:off x="667512" y="4204209"/>
            <a:ext cx="9226296" cy="1645920"/>
          </a:xfrm>
        </p:spPr>
        <p:txBody>
          <a:bodyPr anchor="t">
            <a:normAutofit/>
          </a:bodyPr>
          <a:lstStyle>
            <a:lvl1pPr marL="0" indent="0">
              <a:buNone/>
              <a:defRPr sz="32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C95C1F2-E1CB-4712-9794-D3979A0B8A93}" type="datetimeFigureOut">
              <a:rPr lang="en-GB" smtClean="0"/>
              <a:t>20/09/2023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0F46DDC-2846-483A-846E-F1C40CC3DED9}" type="slidenum">
              <a:rPr lang="en-GB" smtClean="0"/>
              <a:t>‹#›</a:t>
            </a:fld>
            <a:endParaRPr lang="en-GB"/>
          </a:p>
        </p:txBody>
      </p:sp>
    </p:spTree>
    <p:extLst>
      <p:ext uri="{BB962C8B-B14F-4D97-AF65-F5344CB8AC3E}">
        <p14:creationId xmlns:p14="http://schemas.microsoft.com/office/powerpoint/2010/main" val="22099724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76656"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011330"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C95C1F2-E1CB-4712-9794-D3979A0B8A93}" type="datetimeFigureOut">
              <a:rPr lang="en-GB" smtClean="0"/>
              <a:t>20/09/2023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0F46DDC-2846-483A-846E-F1C40CC3DED9}" type="slidenum">
              <a:rPr lang="en-GB" smtClean="0"/>
              <a:t>‹#›</a:t>
            </a:fld>
            <a:endParaRPr lang="en-GB"/>
          </a:p>
        </p:txBody>
      </p:sp>
      <p:pic>
        <p:nvPicPr>
          <p:cNvPr id="8" name="Picture 7">
            <a:extLst>
              <a:ext uri="{FF2B5EF4-FFF2-40B4-BE49-F238E27FC236}">
                <a16:creationId xmlns:a16="http://schemas.microsoft.com/office/drawing/2014/main" id="{18BEFAC4-7740-DBBF-338F-BB2C6B9F9DEB}"/>
              </a:ext>
            </a:extLst>
          </p:cNvPr>
          <p:cNvPicPr>
            <a:picLocks noChangeAspect="1"/>
          </p:cNvPicPr>
          <p:nvPr userDrawn="1"/>
        </p:nvPicPr>
        <p:blipFill>
          <a:blip r:embed="rId2"/>
          <a:stretch>
            <a:fillRect/>
          </a:stretch>
        </p:blipFill>
        <p:spPr>
          <a:xfrm>
            <a:off x="9296951" y="365125"/>
            <a:ext cx="2310584" cy="560881"/>
          </a:xfrm>
          <a:prstGeom prst="rect">
            <a:avLst/>
          </a:prstGeom>
        </p:spPr>
      </p:pic>
    </p:spTree>
    <p:extLst>
      <p:ext uri="{BB962C8B-B14F-4D97-AF65-F5344CB8AC3E}">
        <p14:creationId xmlns:p14="http://schemas.microsoft.com/office/powerpoint/2010/main" val="17621999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a:xfrm>
            <a:off x="676656" y="2040467"/>
            <a:ext cx="4663440" cy="723400"/>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6656" y="2753084"/>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007608" y="2038435"/>
            <a:ext cx="4663440" cy="722376"/>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007608" y="2750990"/>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C95C1F2-E1CB-4712-9794-D3979A0B8A93}" type="datetimeFigureOut">
              <a:rPr lang="en-GB" smtClean="0"/>
              <a:t>20/09/2023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0F46DDC-2846-483A-846E-F1C40CC3DED9}" type="slidenum">
              <a:rPr lang="en-GB" smtClean="0"/>
              <a:t>‹#›</a:t>
            </a:fld>
            <a:endParaRPr lang="en-GB"/>
          </a:p>
        </p:txBody>
      </p:sp>
    </p:spTree>
    <p:extLst>
      <p:ext uri="{BB962C8B-B14F-4D97-AF65-F5344CB8AC3E}">
        <p14:creationId xmlns:p14="http://schemas.microsoft.com/office/powerpoint/2010/main" val="9812502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C95C1F2-E1CB-4712-9794-D3979A0B8A93}" type="datetimeFigureOut">
              <a:rPr lang="en-GB" smtClean="0"/>
              <a:t>20/09/2023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0F46DDC-2846-483A-846E-F1C40CC3DED9}" type="slidenum">
              <a:rPr lang="en-GB" smtClean="0"/>
              <a:t>‹#›</a:t>
            </a:fld>
            <a:endParaRPr lang="en-GB"/>
          </a:p>
        </p:txBody>
      </p:sp>
    </p:spTree>
    <p:extLst>
      <p:ext uri="{BB962C8B-B14F-4D97-AF65-F5344CB8AC3E}">
        <p14:creationId xmlns:p14="http://schemas.microsoft.com/office/powerpoint/2010/main" val="3954317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95C1F2-E1CB-4712-9794-D3979A0B8A93}" type="datetimeFigureOut">
              <a:rPr lang="en-GB" smtClean="0"/>
              <a:t>20/09/2023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0F46DDC-2846-483A-846E-F1C40CC3DED9}" type="slidenum">
              <a:rPr lang="en-GB" smtClean="0"/>
              <a:t>‹#›</a:t>
            </a:fld>
            <a:endParaRPr lang="en-GB"/>
          </a:p>
        </p:txBody>
      </p:sp>
    </p:spTree>
    <p:extLst>
      <p:ext uri="{BB962C8B-B14F-4D97-AF65-F5344CB8AC3E}">
        <p14:creationId xmlns:p14="http://schemas.microsoft.com/office/powerpoint/2010/main" val="3633783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Rectangle 1"/>
          <p:cNvSpPr/>
          <p:nvPr/>
        </p:nvSpPr>
        <p:spPr>
          <a:xfrm>
            <a:off x="7620000" y="0"/>
            <a:ext cx="457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8261404" y="542282"/>
            <a:ext cx="3383280" cy="1920240"/>
          </a:xfrm>
        </p:spPr>
        <p:txBody>
          <a:bodyPr anchor="b">
            <a:noAutofit/>
          </a:bodyPr>
          <a:lstStyle>
            <a:lvl1pPr>
              <a:lnSpc>
                <a:spcPct val="85000"/>
              </a:lnSpc>
              <a:defRPr sz="4000">
                <a:solidFill>
                  <a:srgbClr val="FFFFFF"/>
                </a:solidFill>
              </a:defRPr>
            </a:lvl1pPr>
          </a:lstStyle>
          <a:p>
            <a:r>
              <a:rPr lang="en-US"/>
              <a:t>Click to edit Master title style</a:t>
            </a:r>
          </a:p>
        </p:txBody>
      </p:sp>
      <p:sp>
        <p:nvSpPr>
          <p:cNvPr id="3" name="Content Placeholder 2"/>
          <p:cNvSpPr>
            <a:spLocks noGrp="1"/>
          </p:cNvSpPr>
          <p:nvPr>
            <p:ph idx="1"/>
          </p:nvPr>
        </p:nvSpPr>
        <p:spPr>
          <a:xfrm>
            <a:off x="762000" y="762000"/>
            <a:ext cx="6096000" cy="4572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275982" y="2511813"/>
            <a:ext cx="339852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8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1400"/>
              </a:spcBef>
              <a:spcAft>
                <a:spcPts val="0"/>
              </a:spcAft>
              <a:buClrTx/>
              <a:buSzTx/>
              <a:buFontTx/>
              <a:buNone/>
              <a:tabLst/>
              <a:defRPr/>
            </a:pPr>
            <a:r>
              <a:rPr lang="en-US"/>
              <a:t>Click to edit Master text styles</a:t>
            </a:r>
          </a:p>
        </p:txBody>
      </p:sp>
      <p:sp>
        <p:nvSpPr>
          <p:cNvPr id="5" name="Date Placeholder 4"/>
          <p:cNvSpPr>
            <a:spLocks noGrp="1"/>
          </p:cNvSpPr>
          <p:nvPr>
            <p:ph type="dt" sz="half" idx="10"/>
          </p:nvPr>
        </p:nvSpPr>
        <p:spPr/>
        <p:txBody>
          <a:bodyPr/>
          <a:lstStyle/>
          <a:p>
            <a:fld id="{FC95C1F2-E1CB-4712-9794-D3979A0B8A93}" type="datetimeFigureOut">
              <a:rPr lang="en-GB" smtClean="0"/>
              <a:t>20/09/2023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E0F46DDC-2846-483A-846E-F1C40CC3DED9}" type="slidenum">
              <a:rPr lang="en-GB" smtClean="0"/>
              <a:t>‹#›</a:t>
            </a:fld>
            <a:endParaRPr lang="en-GB"/>
          </a:p>
        </p:txBody>
      </p:sp>
    </p:spTree>
    <p:extLst>
      <p:ext uri="{BB962C8B-B14F-4D97-AF65-F5344CB8AC3E}">
        <p14:creationId xmlns:p14="http://schemas.microsoft.com/office/powerpoint/2010/main" val="414940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49224" y="5418667"/>
            <a:ext cx="10780776" cy="613283"/>
          </a:xfrm>
        </p:spPr>
        <p:txBody>
          <a:bodyPr anchor="b">
            <a:normAutofit/>
          </a:bodyPr>
          <a:lstStyle>
            <a:lvl1pPr>
              <a:defRPr sz="3200" b="0">
                <a:solidFill>
                  <a:srgbClr val="FFFFFF"/>
                </a:solidFill>
              </a:defRPr>
            </a:lvl1pPr>
          </a:lstStyle>
          <a:p>
            <a:r>
              <a:rPr lang="en-US"/>
              <a:t>Click to edit Master title style</a:t>
            </a:r>
          </a:p>
        </p:txBody>
      </p:sp>
      <p:sp>
        <p:nvSpPr>
          <p:cNvPr id="3" name="Picture Placeholder 2"/>
          <p:cNvSpPr>
            <a:spLocks noGrp="1" noChangeAspect="1"/>
          </p:cNvSpPr>
          <p:nvPr>
            <p:ph type="pic" idx="1"/>
          </p:nvPr>
        </p:nvSpPr>
        <p:spPr>
          <a:xfrm>
            <a:off x="0" y="0"/>
            <a:ext cx="12192000" cy="5330952"/>
          </a:xfrm>
          <a:solidFill>
            <a:schemeClr val="accent1">
              <a:lumMod val="40000"/>
              <a:lumOff val="60000"/>
            </a:schemeClr>
          </a:solidFill>
        </p:spPr>
        <p:txBody>
          <a:bodyPr anchor="t"/>
          <a:lstStyle>
            <a:lvl1pPr marL="0" indent="0" algn="ctr">
              <a:spcBef>
                <a:spcPts val="800"/>
              </a:spcBef>
              <a:buNone/>
              <a:defRPr sz="3200">
                <a:solidFill>
                  <a:schemeClr val="tx1">
                    <a:lumMod val="75000"/>
                    <a:lumOff val="2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76656" y="5909735"/>
            <a:ext cx="9229344" cy="533400"/>
          </a:xfrm>
        </p:spPr>
        <p:txBody>
          <a:bodyPr>
            <a:normAutofit/>
          </a:bodyPr>
          <a:lstStyle>
            <a:lvl1pPr marL="0" indent="0">
              <a:lnSpc>
                <a:spcPct val="90000"/>
              </a:lnSpc>
              <a:buNone/>
              <a:defRPr sz="14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2" name="Date Placeholder 11"/>
          <p:cNvSpPr>
            <a:spLocks noGrp="1"/>
          </p:cNvSpPr>
          <p:nvPr>
            <p:ph type="dt" sz="half" idx="10"/>
          </p:nvPr>
        </p:nvSpPr>
        <p:spPr/>
        <p:txBody>
          <a:bodyPr/>
          <a:lstStyle>
            <a:lvl1pPr>
              <a:defRPr>
                <a:solidFill>
                  <a:srgbClr val="FFFFFF">
                    <a:alpha val="80000"/>
                  </a:srgbClr>
                </a:solidFill>
              </a:defRPr>
            </a:lvl1pPr>
          </a:lstStyle>
          <a:p>
            <a:fld id="{FC95C1F2-E1CB-4712-9794-D3979A0B8A93}" type="datetimeFigureOut">
              <a:rPr lang="en-GB" smtClean="0"/>
              <a:t>20/09/2023</a:t>
            </a:fld>
            <a:endParaRPr lang="en-GB"/>
          </a:p>
        </p:txBody>
      </p:sp>
      <p:sp>
        <p:nvSpPr>
          <p:cNvPr id="13" name="Footer Placeholder 12"/>
          <p:cNvSpPr>
            <a:spLocks noGrp="1"/>
          </p:cNvSpPr>
          <p:nvPr>
            <p:ph type="ftr" sz="quarter" idx="11"/>
          </p:nvPr>
        </p:nvSpPr>
        <p:spPr/>
        <p:txBody>
          <a:bodyPr/>
          <a:lstStyle>
            <a:lvl1pPr>
              <a:defRPr>
                <a:solidFill>
                  <a:srgbClr val="FFFFFF">
                    <a:alpha val="80000"/>
                  </a:srgbClr>
                </a:solidFill>
              </a:defRPr>
            </a:lvl1pPr>
          </a:lstStyle>
          <a:p>
            <a:endParaRPr lang="en-GB"/>
          </a:p>
        </p:txBody>
      </p:sp>
      <p:sp>
        <p:nvSpPr>
          <p:cNvPr id="14" name="Slide Number Placeholder 13"/>
          <p:cNvSpPr>
            <a:spLocks noGrp="1"/>
          </p:cNvSpPr>
          <p:nvPr>
            <p:ph type="sldNum" sz="quarter" idx="12"/>
          </p:nvPr>
        </p:nvSpPr>
        <p:spPr/>
        <p:txBody>
          <a:bodyPr/>
          <a:lstStyle>
            <a:lvl1pPr>
              <a:defRPr>
                <a:solidFill>
                  <a:srgbClr val="FFFFFF">
                    <a:alpha val="25000"/>
                  </a:srgbClr>
                </a:solidFill>
              </a:defRPr>
            </a:lvl1pPr>
          </a:lstStyle>
          <a:p>
            <a:fld id="{E0F46DDC-2846-483A-846E-F1C40CC3DED9}" type="slidenum">
              <a:rPr lang="en-GB" smtClean="0"/>
              <a:t>‹#›</a:t>
            </a:fld>
            <a:endParaRPr lang="en-GB"/>
          </a:p>
        </p:txBody>
      </p:sp>
    </p:spTree>
    <p:extLst>
      <p:ext uri="{BB962C8B-B14F-4D97-AF65-F5344CB8AC3E}">
        <p14:creationId xmlns:p14="http://schemas.microsoft.com/office/powerpoint/2010/main" val="1768565693"/>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57224" y="499533"/>
            <a:ext cx="10772775" cy="1658198"/>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76656" y="2011680"/>
            <a:ext cx="10753725" cy="376618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85800" y="6412447"/>
            <a:ext cx="4114800" cy="228600"/>
          </a:xfrm>
          <a:prstGeom prst="rect">
            <a:avLst/>
          </a:prstGeom>
        </p:spPr>
        <p:txBody>
          <a:bodyPr vert="horz" lIns="91440" tIns="45720" rIns="91440" bIns="45720" rtlCol="0" anchor="ctr"/>
          <a:lstStyle>
            <a:lvl1pPr algn="l">
              <a:defRPr sz="950">
                <a:solidFill>
                  <a:schemeClr val="tx1">
                    <a:alpha val="80000"/>
                  </a:schemeClr>
                </a:solidFill>
              </a:defRPr>
            </a:lvl1pPr>
          </a:lstStyle>
          <a:p>
            <a:fld id="{FC95C1F2-E1CB-4712-9794-D3979A0B8A93}" type="datetimeFigureOut">
              <a:rPr lang="en-GB" smtClean="0"/>
              <a:t>20/09/2023</a:t>
            </a:fld>
            <a:endParaRPr lang="en-GB"/>
          </a:p>
        </p:txBody>
      </p:sp>
      <p:sp>
        <p:nvSpPr>
          <p:cNvPr id="5" name="Footer Placeholder 4"/>
          <p:cNvSpPr>
            <a:spLocks noGrp="1"/>
          </p:cNvSpPr>
          <p:nvPr>
            <p:ph type="ftr" sz="quarter" idx="3"/>
          </p:nvPr>
        </p:nvSpPr>
        <p:spPr>
          <a:xfrm>
            <a:off x="685800" y="6554697"/>
            <a:ext cx="5029200" cy="228600"/>
          </a:xfrm>
          <a:prstGeom prst="rect">
            <a:avLst/>
          </a:prstGeom>
        </p:spPr>
        <p:txBody>
          <a:bodyPr vert="horz" lIns="91440" tIns="45720" rIns="91440" bIns="45720" rtlCol="0" anchor="ctr"/>
          <a:lstStyle>
            <a:lvl1pPr algn="l">
              <a:defRPr sz="950" cap="all" baseline="0">
                <a:solidFill>
                  <a:schemeClr val="tx1">
                    <a:alpha val="80000"/>
                  </a:schemeClr>
                </a:solidFill>
              </a:defRPr>
            </a:lvl1pPr>
          </a:lstStyle>
          <a:p>
            <a:endParaRPr lang="en-GB"/>
          </a:p>
        </p:txBody>
      </p:sp>
      <p:sp>
        <p:nvSpPr>
          <p:cNvPr id="6" name="Slide Number Placeholder 5"/>
          <p:cNvSpPr>
            <a:spLocks noGrp="1"/>
          </p:cNvSpPr>
          <p:nvPr>
            <p:ph type="sldNum" sz="quarter" idx="4"/>
          </p:nvPr>
        </p:nvSpPr>
        <p:spPr>
          <a:xfrm>
            <a:off x="8763926" y="5876412"/>
            <a:ext cx="2926080" cy="1397039"/>
          </a:xfrm>
          <a:prstGeom prst="rect">
            <a:avLst/>
          </a:prstGeom>
        </p:spPr>
        <p:txBody>
          <a:bodyPr vert="horz" lIns="91440" tIns="45720" rIns="91440" bIns="45720" rtlCol="0" anchor="b"/>
          <a:lstStyle>
            <a:lvl1pPr algn="r">
              <a:defRPr sz="10300" b="0">
                <a:ln>
                  <a:noFill/>
                </a:ln>
                <a:solidFill>
                  <a:schemeClr val="accent1">
                    <a:alpha val="25000"/>
                  </a:schemeClr>
                </a:solidFill>
                <a:latin typeface="+mj-lt"/>
              </a:defRPr>
            </a:lvl1pPr>
          </a:lstStyle>
          <a:p>
            <a:fld id="{E0F46DDC-2846-483A-846E-F1C40CC3DED9}" type="slidenum">
              <a:rPr lang="en-GB" smtClean="0"/>
              <a:t>‹#›</a:t>
            </a:fld>
            <a:endParaRPr lang="en-GB"/>
          </a:p>
        </p:txBody>
      </p:sp>
    </p:spTree>
    <p:extLst>
      <p:ext uri="{BB962C8B-B14F-4D97-AF65-F5344CB8AC3E}">
        <p14:creationId xmlns:p14="http://schemas.microsoft.com/office/powerpoint/2010/main" val="157105459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5000"/>
        </a:lnSpc>
        <a:spcBef>
          <a:spcPct val="0"/>
        </a:spcBef>
        <a:buNone/>
        <a:defRPr sz="5400" kern="1200" spc="-120" baseline="0">
          <a:solidFill>
            <a:schemeClr val="accent1"/>
          </a:solidFill>
          <a:latin typeface="+mj-lt"/>
          <a:ea typeface="+mj-ea"/>
          <a:cs typeface="+mj-cs"/>
        </a:defRPr>
      </a:lvl1pPr>
    </p:titleStyle>
    <p:bodyStyle>
      <a:lvl1pPr marL="91440" indent="-91440" algn="l" defTabSz="914400" rtl="0"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347472" indent="-342900" algn="l" defTabSz="914400" rtl="0"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instituteforapprenticeships.org/apprenticeship-standards/"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392F86D5-DB7A-DF98-36FF-DF9F1EF353C6}"/>
              </a:ext>
            </a:extLst>
          </p:cNvPr>
          <p:cNvSpPr>
            <a:spLocks noGrp="1"/>
          </p:cNvSpPr>
          <p:nvPr>
            <p:ph type="subTitle" idx="1"/>
          </p:nvPr>
        </p:nvSpPr>
        <p:spPr>
          <a:xfrm>
            <a:off x="1429407" y="4888679"/>
            <a:ext cx="9144000" cy="1138128"/>
          </a:xfrm>
        </p:spPr>
        <p:txBody>
          <a:bodyPr vert="horz" lIns="91440" tIns="45720" rIns="91440" bIns="45720" rtlCol="0" anchor="t">
            <a:normAutofit fontScale="85000" lnSpcReduction="10000"/>
          </a:bodyPr>
          <a:lstStyle/>
          <a:p>
            <a:pPr algn="ctr"/>
            <a:r>
              <a:rPr lang="en-GB" sz="7200" b="1" dirty="0"/>
              <a:t>Employer Mentor Induction</a:t>
            </a:r>
          </a:p>
        </p:txBody>
      </p:sp>
      <p:pic>
        <p:nvPicPr>
          <p:cNvPr id="4" name="Picture 3" descr="A blue star on a black background&#10;&#10;Description automatically generated">
            <a:extLst>
              <a:ext uri="{FF2B5EF4-FFF2-40B4-BE49-F238E27FC236}">
                <a16:creationId xmlns:a16="http://schemas.microsoft.com/office/drawing/2014/main" id="{D0AFD9FB-B0FC-54B7-77EC-2431657C1E0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931285" y="1007175"/>
            <a:ext cx="4329430" cy="3666490"/>
          </a:xfrm>
          <a:prstGeom prst="rect">
            <a:avLst/>
          </a:prstGeom>
          <a:noFill/>
          <a:ln>
            <a:noFill/>
          </a:ln>
        </p:spPr>
      </p:pic>
    </p:spTree>
    <p:extLst>
      <p:ext uri="{BB962C8B-B14F-4D97-AF65-F5344CB8AC3E}">
        <p14:creationId xmlns:p14="http://schemas.microsoft.com/office/powerpoint/2010/main" val="30839837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8B8BB8-EAB5-C33A-3789-7FAE34CAC553}"/>
              </a:ext>
            </a:extLst>
          </p:cNvPr>
          <p:cNvSpPr>
            <a:spLocks noGrp="1"/>
          </p:cNvSpPr>
          <p:nvPr>
            <p:ph type="title"/>
          </p:nvPr>
        </p:nvSpPr>
        <p:spPr/>
        <p:txBody>
          <a:bodyPr>
            <a:normAutofit/>
          </a:bodyPr>
          <a:lstStyle/>
          <a:p>
            <a:r>
              <a:rPr lang="en-GB" sz="4000">
                <a:effectLst/>
                <a:latin typeface="Arial" panose="020B0604020202020204" pitchFamily="34" charset="0"/>
                <a:ea typeface="Times New Roman" panose="02020603050405020304" pitchFamily="18" charset="0"/>
                <a:cs typeface="Times New Roman" panose="02020603050405020304" pitchFamily="18" charset="0"/>
              </a:rPr>
              <a:t>Apprenticeship Advisors</a:t>
            </a:r>
            <a:endParaRPr lang="en-GB" sz="4000"/>
          </a:p>
        </p:txBody>
      </p:sp>
      <p:sp>
        <p:nvSpPr>
          <p:cNvPr id="3" name="Content Placeholder 2">
            <a:extLst>
              <a:ext uri="{FF2B5EF4-FFF2-40B4-BE49-F238E27FC236}">
                <a16:creationId xmlns:a16="http://schemas.microsoft.com/office/drawing/2014/main" id="{ED1400CD-2D5D-B74A-D54B-1357725B2733}"/>
              </a:ext>
            </a:extLst>
          </p:cNvPr>
          <p:cNvSpPr>
            <a:spLocks noGrp="1"/>
          </p:cNvSpPr>
          <p:nvPr>
            <p:ph idx="1"/>
          </p:nvPr>
        </p:nvSpPr>
        <p:spPr/>
        <p:txBody>
          <a:bodyPr vert="horz" lIns="91440" tIns="45720" rIns="91440" bIns="45720" rtlCol="0" anchor="t">
            <a:noAutofit/>
          </a:bodyPr>
          <a:lstStyle/>
          <a:p>
            <a:pPr marL="0" indent="0">
              <a:lnSpc>
                <a:spcPct val="100000"/>
              </a:lnSpc>
              <a:buNone/>
            </a:pPr>
            <a:r>
              <a:rPr lang="en-GB" sz="2000" kern="0" dirty="0">
                <a:effectLst/>
                <a:latin typeface="Arial" panose="020B0604020202020204" pitchFamily="34" charset="0"/>
                <a:ea typeface="Times New Roman" panose="02020603050405020304" pitchFamily="18" charset="0"/>
                <a:cs typeface="Arial" panose="020B0604020202020204" pitchFamily="34" charset="0"/>
              </a:rPr>
              <a:t>Each apprentice will be allocated an </a:t>
            </a:r>
            <a:r>
              <a:rPr lang="en-GB" sz="2000" b="1" kern="0" dirty="0">
                <a:effectLst/>
                <a:latin typeface="Arial" panose="020B0604020202020204" pitchFamily="34" charset="0"/>
                <a:ea typeface="Times New Roman" panose="02020603050405020304" pitchFamily="18" charset="0"/>
                <a:cs typeface="Arial" panose="020B0604020202020204" pitchFamily="34" charset="0"/>
              </a:rPr>
              <a:t>Apprenticeship Adviser</a:t>
            </a:r>
            <a:r>
              <a:rPr lang="en-GB" sz="2000" kern="0" dirty="0">
                <a:effectLst/>
                <a:latin typeface="Arial" panose="020B0604020202020204" pitchFamily="34" charset="0"/>
                <a:ea typeface="Times New Roman" panose="02020603050405020304" pitchFamily="18" charset="0"/>
                <a:cs typeface="Arial" panose="020B0604020202020204" pitchFamily="34" charset="0"/>
              </a:rPr>
              <a:t>.  The role is to:</a:t>
            </a:r>
          </a:p>
          <a:p>
            <a:pPr marL="347345" lvl="1">
              <a:lnSpc>
                <a:spcPct val="100000"/>
              </a:lnSpc>
              <a:buFont typeface="Wingdings" panose="05000000000000000000" pitchFamily="2" charset="2"/>
              <a:buChar char="§"/>
            </a:pPr>
            <a:r>
              <a:rPr lang="en-GB" sz="2000" kern="0" dirty="0">
                <a:effectLst/>
                <a:latin typeface="Arial"/>
                <a:ea typeface="Times New Roman" panose="02020603050405020304" pitchFamily="18" charset="0"/>
                <a:cs typeface="Arial"/>
              </a:rPr>
              <a:t>Be a </a:t>
            </a:r>
            <a:r>
              <a:rPr lang="en-GB" sz="2000" kern="0" dirty="0">
                <a:latin typeface="Arial"/>
                <a:ea typeface="Times New Roman" panose="02020603050405020304" pitchFamily="18" charset="0"/>
                <a:cs typeface="Arial"/>
              </a:rPr>
              <a:t>Apprenticeship Advisor</a:t>
            </a:r>
            <a:r>
              <a:rPr lang="en-GB" sz="2000" kern="0" dirty="0">
                <a:effectLst/>
                <a:latin typeface="Arial"/>
                <a:ea typeface="Times New Roman" panose="02020603050405020304" pitchFamily="18" charset="0"/>
                <a:cs typeface="Arial"/>
              </a:rPr>
              <a:t>;</a:t>
            </a:r>
            <a:r>
              <a:rPr lang="en-GB" sz="2000" kern="0" dirty="0">
                <a:latin typeface="Arial"/>
                <a:ea typeface="Times New Roman" panose="02020603050405020304" pitchFamily="18" charset="0"/>
                <a:cs typeface="Arial"/>
              </a:rPr>
              <a:t> </a:t>
            </a:r>
            <a:endParaRPr lang="en-GB" sz="2000" kern="0" dirty="0">
              <a:latin typeface="Arial" panose="020B0604020202020204" pitchFamily="34" charset="0"/>
              <a:ea typeface="Times New Roman" panose="02020603050405020304" pitchFamily="18" charset="0"/>
              <a:cs typeface="Arial" panose="020B0604020202020204" pitchFamily="34" charset="0"/>
            </a:endParaRPr>
          </a:p>
          <a:p>
            <a:pPr lvl="1">
              <a:lnSpc>
                <a:spcPct val="100000"/>
              </a:lnSpc>
              <a:buFont typeface="Wingdings" panose="05000000000000000000" pitchFamily="2" charset="2"/>
              <a:buChar char="§"/>
            </a:pPr>
            <a:r>
              <a:rPr lang="en-GB" sz="2000" kern="0" dirty="0">
                <a:effectLst/>
                <a:latin typeface="Arial" panose="020B0604020202020204" pitchFamily="34" charset="0"/>
                <a:ea typeface="Times New Roman" panose="02020603050405020304" pitchFamily="18" charset="0"/>
                <a:cs typeface="Arial" panose="020B0604020202020204" pitchFamily="34" charset="0"/>
              </a:rPr>
              <a:t>Work with the apprentice and employer throughout the apprenticeship.</a:t>
            </a:r>
          </a:p>
          <a:p>
            <a:pPr marL="4572" lvl="1" indent="0">
              <a:buNone/>
            </a:pPr>
            <a:endParaRPr lang="en-GB" sz="2000" kern="0" dirty="0">
              <a:latin typeface="Arial" panose="020B0604020202020204" pitchFamily="34" charset="0"/>
              <a:cs typeface="Arial" panose="020B0604020202020204" pitchFamily="34" charset="0"/>
            </a:endParaRPr>
          </a:p>
          <a:p>
            <a:pPr marL="0" marR="161925" indent="0" algn="just">
              <a:spcBef>
                <a:spcPts val="600"/>
              </a:spcBef>
              <a:spcAft>
                <a:spcPts val="600"/>
              </a:spcAft>
              <a:buNone/>
            </a:pPr>
            <a:r>
              <a:rPr lang="en-GB" sz="2000" dirty="0">
                <a:effectLst/>
                <a:latin typeface="Arial" panose="020B0604020202020204" pitchFamily="34" charset="0"/>
                <a:ea typeface="Times New Roman" panose="02020603050405020304" pitchFamily="18" charset="0"/>
                <a:cs typeface="Arial" panose="020B0604020202020204" pitchFamily="34" charset="0"/>
              </a:rPr>
              <a:t>The responsibilities of the Apprenticeship Adviser includes:</a:t>
            </a:r>
          </a:p>
          <a:p>
            <a:pPr marL="360363" lvl="0" indent="-360363">
              <a:spcBef>
                <a:spcPts val="600"/>
              </a:spcBef>
              <a:spcAft>
                <a:spcPts val="600"/>
              </a:spcAft>
              <a:buFont typeface="Wingdings" panose="05000000000000000000" pitchFamily="2" charset="2"/>
              <a:buChar char="§"/>
            </a:pPr>
            <a:r>
              <a:rPr lang="en-GB" sz="2000" dirty="0">
                <a:effectLst/>
                <a:latin typeface="Arial" panose="020B0604020202020204" pitchFamily="34" charset="0"/>
                <a:ea typeface="SimSun" panose="02010600030101010101" pitchFamily="2" charset="-122"/>
                <a:cs typeface="Arial" panose="020B0604020202020204" pitchFamily="34" charset="0"/>
              </a:rPr>
              <a:t>Pastoral support (the normal ‘personal tutor’ role) including regular contact with the apprentice;</a:t>
            </a:r>
          </a:p>
          <a:p>
            <a:pPr marL="360363" lvl="0" indent="-360363">
              <a:spcBef>
                <a:spcPts val="600"/>
              </a:spcBef>
              <a:spcAft>
                <a:spcPts val="600"/>
              </a:spcAft>
              <a:buFont typeface="Wingdings" panose="05000000000000000000" pitchFamily="2" charset="2"/>
              <a:buChar char="§"/>
            </a:pPr>
            <a:r>
              <a:rPr lang="en-GB" sz="2000" dirty="0">
                <a:effectLst/>
                <a:latin typeface="Arial" panose="020B0604020202020204" pitchFamily="34" charset="0"/>
                <a:ea typeface="SimSun" panose="02010600030101010101" pitchFamily="2" charset="-122"/>
                <a:cs typeface="Arial" panose="020B0604020202020204" pitchFamily="34" charset="0"/>
              </a:rPr>
              <a:t>Visiting </a:t>
            </a:r>
            <a:r>
              <a:rPr lang="en-GB" sz="2000" dirty="0">
                <a:latin typeface="Arial" panose="020B0604020202020204" pitchFamily="34" charset="0"/>
                <a:ea typeface="SimSun" panose="02010600030101010101" pitchFamily="2" charset="-122"/>
                <a:cs typeface="Arial" panose="020B0604020202020204" pitchFamily="34" charset="0"/>
              </a:rPr>
              <a:t>the apprentice</a:t>
            </a:r>
            <a:r>
              <a:rPr lang="en-GB" sz="2000" dirty="0">
                <a:effectLst/>
                <a:latin typeface="Arial" panose="020B0604020202020204" pitchFamily="34" charset="0"/>
                <a:ea typeface="SimSun" panose="02010600030101010101" pitchFamily="2" charset="-122"/>
                <a:cs typeface="Arial" panose="020B0604020202020204" pitchFamily="34" charset="0"/>
              </a:rPr>
              <a:t> at work regularly and meeting </a:t>
            </a:r>
            <a:r>
              <a:rPr lang="en-GB" sz="2000" dirty="0">
                <a:latin typeface="Arial" panose="020B0604020202020204" pitchFamily="34" charset="0"/>
                <a:ea typeface="SimSun" panose="02010600030101010101" pitchFamily="2" charset="-122"/>
                <a:cs typeface="Arial" panose="020B0604020202020204" pitchFamily="34" charset="0"/>
              </a:rPr>
              <a:t>the apprentice </a:t>
            </a:r>
            <a:r>
              <a:rPr lang="en-GB" sz="2000" dirty="0">
                <a:effectLst/>
                <a:latin typeface="Arial" panose="020B0604020202020204" pitchFamily="34" charset="0"/>
                <a:ea typeface="SimSun" panose="02010600030101010101" pitchFamily="2" charset="-122"/>
                <a:cs typeface="Arial" panose="020B0604020202020204" pitchFamily="34" charset="0"/>
              </a:rPr>
              <a:t>and employer mentor to carry out reviews of progress – minimum of 4 per year;</a:t>
            </a:r>
          </a:p>
          <a:p>
            <a:pPr marL="360363" lvl="0" indent="-360363">
              <a:spcBef>
                <a:spcPts val="600"/>
              </a:spcBef>
              <a:spcAft>
                <a:spcPts val="600"/>
              </a:spcAft>
              <a:buFont typeface="Wingdings" panose="05000000000000000000" pitchFamily="2" charset="2"/>
              <a:buChar char="§"/>
            </a:pPr>
            <a:r>
              <a:rPr lang="en-GB" sz="2000" dirty="0">
                <a:effectLst/>
                <a:latin typeface="Arial" panose="020B0604020202020204" pitchFamily="34" charset="0"/>
                <a:ea typeface="SimSun" panose="02010600030101010101" pitchFamily="2" charset="-122"/>
                <a:cs typeface="Arial" panose="020B0604020202020204" pitchFamily="34" charset="0"/>
              </a:rPr>
              <a:t>Being in contact with </a:t>
            </a:r>
            <a:r>
              <a:rPr lang="en-GB" sz="2000" dirty="0">
                <a:latin typeface="Arial" panose="020B0604020202020204" pitchFamily="34" charset="0"/>
                <a:ea typeface="SimSun" panose="02010600030101010101" pitchFamily="2" charset="-122"/>
                <a:cs typeface="Arial" panose="020B0604020202020204" pitchFamily="34" charset="0"/>
              </a:rPr>
              <a:t>the apprentice</a:t>
            </a:r>
            <a:r>
              <a:rPr lang="en-GB" sz="2000" dirty="0">
                <a:effectLst/>
                <a:latin typeface="Arial" panose="020B0604020202020204" pitchFamily="34" charset="0"/>
                <a:ea typeface="SimSun" panose="02010600030101010101" pitchFamily="2" charset="-122"/>
                <a:cs typeface="Arial" panose="020B0604020202020204" pitchFamily="34" charset="0"/>
              </a:rPr>
              <a:t> regularly to discuss their progress and any other academic requirements;</a:t>
            </a:r>
          </a:p>
          <a:p>
            <a:pPr marL="360363" indent="-360363">
              <a:buFont typeface="Wingdings" panose="05000000000000000000" pitchFamily="2" charset="2"/>
              <a:buChar char="§"/>
            </a:pPr>
            <a:r>
              <a:rPr lang="en-GB" sz="2000" kern="0" dirty="0">
                <a:effectLst/>
                <a:latin typeface="Arial" panose="020B0604020202020204" pitchFamily="34" charset="0"/>
                <a:ea typeface="Times New Roman" panose="02020603050405020304" pitchFamily="18" charset="0"/>
                <a:cs typeface="Arial" panose="020B0604020202020204" pitchFamily="34" charset="0"/>
              </a:rPr>
              <a:t>Liaising with </a:t>
            </a:r>
            <a:r>
              <a:rPr lang="en-GB" sz="2000" kern="0" dirty="0">
                <a:latin typeface="Arial" panose="020B0604020202020204" pitchFamily="34" charset="0"/>
                <a:ea typeface="Times New Roman" panose="02020603050405020304" pitchFamily="18" charset="0"/>
                <a:cs typeface="Arial" panose="020B0604020202020204" pitchFamily="34" charset="0"/>
              </a:rPr>
              <a:t>the</a:t>
            </a:r>
            <a:r>
              <a:rPr lang="en-GB" sz="2000" kern="0" dirty="0">
                <a:effectLst/>
                <a:latin typeface="Arial" panose="020B0604020202020204" pitchFamily="34" charset="0"/>
                <a:ea typeface="Times New Roman" panose="02020603050405020304" pitchFamily="18" charset="0"/>
                <a:cs typeface="Arial" panose="020B0604020202020204" pitchFamily="34" charset="0"/>
              </a:rPr>
              <a:t> employer mentor for any other purpose.</a:t>
            </a:r>
            <a:endParaRPr lang="en-GB"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382592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162C21-B625-475D-D7CE-90D7738BF8D7}"/>
              </a:ext>
            </a:extLst>
          </p:cNvPr>
          <p:cNvSpPr>
            <a:spLocks noGrp="1"/>
          </p:cNvSpPr>
          <p:nvPr>
            <p:ph type="title"/>
          </p:nvPr>
        </p:nvSpPr>
        <p:spPr/>
        <p:txBody>
          <a:bodyPr/>
          <a:lstStyle/>
          <a:p>
            <a:r>
              <a:rPr lang="en-GB"/>
              <a:t>Apprenticeship Mentor</a:t>
            </a:r>
          </a:p>
        </p:txBody>
      </p:sp>
      <p:sp>
        <p:nvSpPr>
          <p:cNvPr id="3" name="Content Placeholder 2">
            <a:extLst>
              <a:ext uri="{FF2B5EF4-FFF2-40B4-BE49-F238E27FC236}">
                <a16:creationId xmlns:a16="http://schemas.microsoft.com/office/drawing/2014/main" id="{9403C414-3B6F-3CBA-5186-C8806FECD1F8}"/>
              </a:ext>
            </a:extLst>
          </p:cNvPr>
          <p:cNvSpPr>
            <a:spLocks noGrp="1"/>
          </p:cNvSpPr>
          <p:nvPr>
            <p:ph idx="1"/>
          </p:nvPr>
        </p:nvSpPr>
        <p:spPr/>
        <p:txBody>
          <a:bodyPr>
            <a:noAutofit/>
          </a:bodyPr>
          <a:lstStyle/>
          <a:p>
            <a:pPr>
              <a:lnSpc>
                <a:spcPct val="100000"/>
              </a:lnSpc>
            </a:pPr>
            <a:r>
              <a:rPr lang="en-GB" sz="2000" b="1">
                <a:latin typeface="Arial" panose="020B0604020202020204" pitchFamily="34" charset="0"/>
                <a:cs typeface="Arial" panose="020B0604020202020204" pitchFamily="34" charset="0"/>
              </a:rPr>
              <a:t>A mentor is:</a:t>
            </a:r>
          </a:p>
          <a:p>
            <a:pPr lvl="1">
              <a:lnSpc>
                <a:spcPct val="100000"/>
              </a:lnSpc>
              <a:buFont typeface="Wingdings" panose="05000000000000000000" pitchFamily="2" charset="2"/>
              <a:buChar char="§"/>
            </a:pPr>
            <a:r>
              <a:rPr lang="en-GB" sz="2000" kern="0">
                <a:effectLst/>
                <a:latin typeface="Arial" panose="020B0604020202020204" pitchFamily="34" charset="0"/>
                <a:ea typeface="Times New Roman" panose="02020603050405020304" pitchFamily="18" charset="0"/>
              </a:rPr>
              <a:t>A colleague from the same organisation as an apprentice who is experienced in the role and occupation the apprentice is training for;</a:t>
            </a:r>
          </a:p>
          <a:p>
            <a:pPr lvl="1">
              <a:lnSpc>
                <a:spcPct val="100000"/>
              </a:lnSpc>
              <a:buFont typeface="Wingdings" panose="05000000000000000000" pitchFamily="2" charset="2"/>
              <a:buChar char="§"/>
            </a:pPr>
            <a:r>
              <a:rPr lang="en-GB" sz="2000" kern="0">
                <a:effectLst/>
                <a:latin typeface="Arial" panose="020B0604020202020204" pitchFamily="34" charset="0"/>
                <a:ea typeface="Times New Roman" panose="02020603050405020304" pitchFamily="18" charset="0"/>
              </a:rPr>
              <a:t>A person who is more senior than the apprentice, and someone the apprentice can feel comfortable with in order to have those honest and confidential conversations</a:t>
            </a:r>
            <a:r>
              <a:rPr lang="en-GB" sz="2000" kern="0">
                <a:latin typeface="Arial" panose="020B0604020202020204" pitchFamily="34" charset="0"/>
                <a:ea typeface="Times New Roman" panose="02020603050405020304" pitchFamily="18" charset="0"/>
              </a:rPr>
              <a:t>;</a:t>
            </a:r>
            <a:endParaRPr lang="en-GB" sz="2000" kern="0">
              <a:effectLst/>
              <a:latin typeface="Arial" panose="020B0604020202020204" pitchFamily="34" charset="0"/>
              <a:ea typeface="Times New Roman" panose="02020603050405020304" pitchFamily="18" charset="0"/>
            </a:endParaRPr>
          </a:p>
          <a:p>
            <a:pPr lvl="1">
              <a:lnSpc>
                <a:spcPct val="100000"/>
              </a:lnSpc>
              <a:buFont typeface="Wingdings" panose="05000000000000000000" pitchFamily="2" charset="2"/>
              <a:buChar char="§"/>
            </a:pPr>
            <a:r>
              <a:rPr lang="en-GB" sz="2000" kern="0">
                <a:effectLst/>
                <a:latin typeface="Arial" panose="020B0604020202020204" pitchFamily="34" charset="0"/>
                <a:ea typeface="Times New Roman" panose="02020603050405020304" pitchFamily="18" charset="0"/>
              </a:rPr>
              <a:t>Someone who will be able to provide a guiding hand through informal and formal meetings</a:t>
            </a:r>
            <a:endParaRPr lang="en-GB" sz="2000" kern="0">
              <a:latin typeface="Arial" panose="020B0604020202020204" pitchFamily="34" charset="0"/>
              <a:ea typeface="Times New Roman" panose="02020603050405020304" pitchFamily="18" charset="0"/>
            </a:endParaRPr>
          </a:p>
          <a:p>
            <a:pPr lvl="1">
              <a:lnSpc>
                <a:spcPct val="100000"/>
              </a:lnSpc>
              <a:buFont typeface="Wingdings" panose="05000000000000000000" pitchFamily="2" charset="2"/>
              <a:buChar char="§"/>
            </a:pPr>
            <a:r>
              <a:rPr lang="en-GB" sz="2000" kern="0">
                <a:latin typeface="Arial" panose="020B0604020202020204" pitchFamily="34" charset="0"/>
              </a:rPr>
              <a:t>Able to </a:t>
            </a:r>
            <a:r>
              <a:rPr lang="en-GB" sz="2000" kern="0">
                <a:effectLst/>
                <a:latin typeface="Arial" panose="020B0604020202020204" pitchFamily="34" charset="0"/>
                <a:ea typeface="Times New Roman" panose="02020603050405020304" pitchFamily="18" charset="0"/>
              </a:rPr>
              <a:t>help them complete appropriate work-based training to benefit achievement and completion of the apprenticeship</a:t>
            </a:r>
          </a:p>
          <a:p>
            <a:pPr lvl="1">
              <a:lnSpc>
                <a:spcPct val="100000"/>
              </a:lnSpc>
              <a:buFont typeface="Wingdings" panose="05000000000000000000" pitchFamily="2" charset="2"/>
              <a:buChar char="§"/>
            </a:pPr>
            <a:r>
              <a:rPr lang="en-GB" sz="2000" kern="0">
                <a:latin typeface="Arial" panose="020B0604020202020204" pitchFamily="34" charset="0"/>
              </a:rPr>
              <a:t>Someone who </a:t>
            </a:r>
            <a:r>
              <a:rPr lang="en-GB" sz="2000" kern="0">
                <a:effectLst/>
                <a:latin typeface="Arial" panose="020B0604020202020204" pitchFamily="34" charset="0"/>
                <a:ea typeface="Times New Roman" panose="02020603050405020304" pitchFamily="18" charset="0"/>
              </a:rPr>
              <a:t>should encourage the apprentice to reflect on their experiences and learning in order to successfully progress</a:t>
            </a:r>
          </a:p>
          <a:p>
            <a:pPr lvl="1">
              <a:lnSpc>
                <a:spcPct val="100000"/>
              </a:lnSpc>
              <a:buFont typeface="Wingdings" panose="05000000000000000000" pitchFamily="2" charset="2"/>
              <a:buChar char="§"/>
            </a:pPr>
            <a:r>
              <a:rPr lang="en-GB" sz="2000" kern="0">
                <a:effectLst/>
                <a:latin typeface="Arial" panose="020B0604020202020204" pitchFamily="34" charset="0"/>
                <a:ea typeface="Times New Roman" panose="02020603050405020304" pitchFamily="18" charset="0"/>
              </a:rPr>
              <a:t>Someone best placed to understand the requirements of the apprentice’s role, be able to recognise challenges, including time management and obstacles and provide suitable solutions and support.</a:t>
            </a:r>
            <a:endParaRPr lang="en-GB" sz="2000"/>
          </a:p>
        </p:txBody>
      </p:sp>
    </p:spTree>
    <p:extLst>
      <p:ext uri="{BB962C8B-B14F-4D97-AF65-F5344CB8AC3E}">
        <p14:creationId xmlns:p14="http://schemas.microsoft.com/office/powerpoint/2010/main" val="37187503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07FA6B-FBA5-FC2E-6461-2770F3208889}"/>
              </a:ext>
            </a:extLst>
          </p:cNvPr>
          <p:cNvSpPr>
            <a:spLocks noGrp="1"/>
          </p:cNvSpPr>
          <p:nvPr>
            <p:ph type="title"/>
          </p:nvPr>
        </p:nvSpPr>
        <p:spPr/>
        <p:txBody>
          <a:bodyPr/>
          <a:lstStyle/>
          <a:p>
            <a:r>
              <a:rPr lang="en-GB"/>
              <a:t>Being an Effective Mentor</a:t>
            </a:r>
          </a:p>
        </p:txBody>
      </p:sp>
      <p:sp>
        <p:nvSpPr>
          <p:cNvPr id="3" name="Content Placeholder 2">
            <a:extLst>
              <a:ext uri="{FF2B5EF4-FFF2-40B4-BE49-F238E27FC236}">
                <a16:creationId xmlns:a16="http://schemas.microsoft.com/office/drawing/2014/main" id="{4F8E5F5F-1F19-B144-9533-83D655B8EA03}"/>
              </a:ext>
            </a:extLst>
          </p:cNvPr>
          <p:cNvSpPr>
            <a:spLocks noGrp="1"/>
          </p:cNvSpPr>
          <p:nvPr>
            <p:ph idx="1"/>
          </p:nvPr>
        </p:nvSpPr>
        <p:spPr>
          <a:xfrm>
            <a:off x="676656" y="2011680"/>
            <a:ext cx="10753725" cy="4665567"/>
          </a:xfrm>
        </p:spPr>
        <p:txBody>
          <a:bodyPr>
            <a:normAutofit fontScale="85000" lnSpcReduction="20000"/>
          </a:bodyPr>
          <a:lstStyle/>
          <a:p>
            <a:pPr>
              <a:lnSpc>
                <a:spcPct val="120000"/>
              </a:lnSpc>
            </a:pPr>
            <a:r>
              <a:rPr lang="en-GB">
                <a:latin typeface="Arial" panose="020B0604020202020204" pitchFamily="34" charset="0"/>
                <a:cs typeface="Arial" panose="020B0604020202020204" pitchFamily="34" charset="0"/>
              </a:rPr>
              <a:t>A mentor must be able to:</a:t>
            </a:r>
          </a:p>
          <a:p>
            <a:pPr lvl="1">
              <a:lnSpc>
                <a:spcPct val="120000"/>
              </a:lnSpc>
              <a:spcBef>
                <a:spcPts val="0"/>
              </a:spcBef>
              <a:buFont typeface="Wingdings" panose="05000000000000000000" pitchFamily="2" charset="2"/>
              <a:buChar char="§"/>
            </a:pPr>
            <a:r>
              <a:rPr lang="en-GB" sz="2100" kern="0">
                <a:effectLst/>
                <a:latin typeface="Arial" panose="020B0604020202020204" pitchFamily="34" charset="0"/>
                <a:ea typeface="Times New Roman" panose="02020603050405020304" pitchFamily="18" charset="0"/>
                <a:cs typeface="Arial" panose="020B0604020202020204" pitchFamily="34" charset="0"/>
              </a:rPr>
              <a:t>Support the demands of independent learning; </a:t>
            </a:r>
          </a:p>
          <a:p>
            <a:pPr lvl="1">
              <a:lnSpc>
                <a:spcPct val="120000"/>
              </a:lnSpc>
              <a:spcBef>
                <a:spcPts val="0"/>
              </a:spcBef>
              <a:buFont typeface="Wingdings" panose="05000000000000000000" pitchFamily="2" charset="2"/>
              <a:buChar char="§"/>
            </a:pPr>
            <a:r>
              <a:rPr lang="en-GB" sz="2100" kern="0">
                <a:effectLst/>
                <a:latin typeface="Arial" panose="020B0604020202020204" pitchFamily="34" charset="0"/>
                <a:ea typeface="Times New Roman" panose="02020603050405020304" pitchFamily="18" charset="0"/>
                <a:cs typeface="Arial" panose="020B0604020202020204" pitchFamily="34" charset="0"/>
              </a:rPr>
              <a:t>Recognise the individual needs of the apprentice;</a:t>
            </a:r>
            <a:endParaRPr lang="en-GB" sz="2100" kern="0">
              <a:latin typeface="Arial" panose="020B0604020202020204" pitchFamily="34" charset="0"/>
              <a:ea typeface="Times New Roman" panose="02020603050405020304" pitchFamily="18" charset="0"/>
              <a:cs typeface="Arial" panose="020B0604020202020204" pitchFamily="34" charset="0"/>
            </a:endParaRPr>
          </a:p>
          <a:p>
            <a:pPr lvl="1">
              <a:lnSpc>
                <a:spcPct val="120000"/>
              </a:lnSpc>
              <a:spcBef>
                <a:spcPts val="0"/>
              </a:spcBef>
              <a:buFont typeface="Wingdings" panose="05000000000000000000" pitchFamily="2" charset="2"/>
              <a:buChar char="§"/>
            </a:pPr>
            <a:r>
              <a:rPr lang="en-GB" sz="2100" kern="0">
                <a:effectLst/>
                <a:latin typeface="Arial" panose="020B0604020202020204" pitchFamily="34" charset="0"/>
                <a:ea typeface="Times New Roman" panose="02020603050405020304" pitchFamily="18" charset="0"/>
                <a:cs typeface="Arial" panose="020B0604020202020204" pitchFamily="34" charset="0"/>
              </a:rPr>
              <a:t>Draw on their own position to ensure apprentices have access to opportunities; </a:t>
            </a:r>
          </a:p>
          <a:p>
            <a:pPr lvl="1">
              <a:lnSpc>
                <a:spcPct val="120000"/>
              </a:lnSpc>
              <a:spcBef>
                <a:spcPts val="0"/>
              </a:spcBef>
              <a:buFont typeface="Wingdings" panose="05000000000000000000" pitchFamily="2" charset="2"/>
              <a:buChar char="§"/>
            </a:pPr>
            <a:r>
              <a:rPr lang="en-GB" sz="2100" kern="0">
                <a:effectLst/>
                <a:latin typeface="Arial" panose="020B0604020202020204" pitchFamily="34" charset="0"/>
                <a:ea typeface="Times New Roman" panose="02020603050405020304" pitchFamily="18" charset="0"/>
                <a:cs typeface="Arial" panose="020B0604020202020204" pitchFamily="34" charset="0"/>
              </a:rPr>
              <a:t>Support suitable project opportunities; </a:t>
            </a:r>
            <a:endParaRPr lang="en-GB" sz="2100" kern="0">
              <a:latin typeface="Arial" panose="020B0604020202020204" pitchFamily="34" charset="0"/>
              <a:ea typeface="Times New Roman" panose="02020603050405020304" pitchFamily="18" charset="0"/>
              <a:cs typeface="Arial" panose="020B0604020202020204" pitchFamily="34" charset="0"/>
            </a:endParaRPr>
          </a:p>
          <a:p>
            <a:pPr lvl="1">
              <a:lnSpc>
                <a:spcPct val="120000"/>
              </a:lnSpc>
              <a:spcBef>
                <a:spcPts val="0"/>
              </a:spcBef>
              <a:buFont typeface="Wingdings" panose="05000000000000000000" pitchFamily="2" charset="2"/>
              <a:buChar char="§"/>
            </a:pPr>
            <a:r>
              <a:rPr lang="en-GB" sz="2100" kern="0">
                <a:effectLst/>
                <a:latin typeface="Arial" panose="020B0604020202020204" pitchFamily="34" charset="0"/>
                <a:ea typeface="Times New Roman" panose="02020603050405020304" pitchFamily="18" charset="0"/>
                <a:cs typeface="Arial" panose="020B0604020202020204" pitchFamily="34" charset="0"/>
              </a:rPr>
              <a:t>Identify and support professional development opportunities;</a:t>
            </a:r>
          </a:p>
          <a:p>
            <a:pPr lvl="1">
              <a:lnSpc>
                <a:spcPct val="120000"/>
              </a:lnSpc>
              <a:spcBef>
                <a:spcPts val="0"/>
              </a:spcBef>
              <a:buFont typeface="Wingdings" panose="05000000000000000000" pitchFamily="2" charset="2"/>
              <a:buChar char="§"/>
            </a:pPr>
            <a:r>
              <a:rPr lang="en-GB" sz="2100" kern="0">
                <a:effectLst/>
                <a:latin typeface="Arial" panose="020B0604020202020204" pitchFamily="34" charset="0"/>
                <a:ea typeface="Times New Roman" panose="02020603050405020304" pitchFamily="18" charset="0"/>
                <a:cs typeface="Arial" panose="020B0604020202020204" pitchFamily="34" charset="0"/>
              </a:rPr>
              <a:t>Be approachable and honest in challenge and feedback; </a:t>
            </a:r>
            <a:endParaRPr lang="en-GB" sz="2100" kern="0">
              <a:latin typeface="Arial" panose="020B0604020202020204" pitchFamily="34" charset="0"/>
              <a:ea typeface="Times New Roman" panose="02020603050405020304" pitchFamily="18" charset="0"/>
              <a:cs typeface="Arial" panose="020B0604020202020204" pitchFamily="34" charset="0"/>
            </a:endParaRPr>
          </a:p>
          <a:p>
            <a:pPr lvl="1">
              <a:lnSpc>
                <a:spcPct val="120000"/>
              </a:lnSpc>
              <a:spcBef>
                <a:spcPts val="0"/>
              </a:spcBef>
              <a:buFont typeface="Wingdings" panose="05000000000000000000" pitchFamily="2" charset="2"/>
              <a:buChar char="§"/>
            </a:pPr>
            <a:r>
              <a:rPr lang="en-GB" sz="2100" kern="0">
                <a:effectLst/>
                <a:latin typeface="Arial" panose="020B0604020202020204" pitchFamily="34" charset="0"/>
                <a:ea typeface="Times New Roman" panose="02020603050405020304" pitchFamily="18" charset="0"/>
                <a:cs typeface="Arial" panose="020B0604020202020204" pitchFamily="34" charset="0"/>
              </a:rPr>
              <a:t>Fully understand the apprenticeship standards and the course curriculum; </a:t>
            </a:r>
          </a:p>
          <a:p>
            <a:pPr lvl="1">
              <a:lnSpc>
                <a:spcPct val="120000"/>
              </a:lnSpc>
              <a:spcBef>
                <a:spcPts val="0"/>
              </a:spcBef>
              <a:buFont typeface="Wingdings" panose="05000000000000000000" pitchFamily="2" charset="2"/>
              <a:buChar char="§"/>
            </a:pPr>
            <a:r>
              <a:rPr lang="en-GB" sz="2100" kern="0">
                <a:effectLst/>
                <a:latin typeface="Arial" panose="020B0604020202020204" pitchFamily="34" charset="0"/>
                <a:ea typeface="Times New Roman" panose="02020603050405020304" pitchFamily="18" charset="0"/>
                <a:cs typeface="Arial" panose="020B0604020202020204" pitchFamily="34" charset="0"/>
              </a:rPr>
              <a:t>Hold regular informal meetings with apprentices;</a:t>
            </a:r>
          </a:p>
          <a:p>
            <a:pPr lvl="1">
              <a:lnSpc>
                <a:spcPct val="120000"/>
              </a:lnSpc>
              <a:spcBef>
                <a:spcPts val="0"/>
              </a:spcBef>
              <a:buFont typeface="Wingdings" panose="05000000000000000000" pitchFamily="2" charset="2"/>
              <a:buChar char="§"/>
            </a:pPr>
            <a:r>
              <a:rPr lang="en-GB" sz="2100" kern="0">
                <a:effectLst/>
                <a:latin typeface="Arial" panose="020B0604020202020204" pitchFamily="34" charset="0"/>
                <a:ea typeface="Times New Roman" panose="02020603050405020304" pitchFamily="18" charset="0"/>
                <a:cs typeface="Arial" panose="020B0604020202020204" pitchFamily="34" charset="0"/>
              </a:rPr>
              <a:t>Supervise the apprentice in monitoring progress;</a:t>
            </a:r>
          </a:p>
          <a:p>
            <a:pPr lvl="1">
              <a:lnSpc>
                <a:spcPct val="120000"/>
              </a:lnSpc>
              <a:spcBef>
                <a:spcPts val="0"/>
              </a:spcBef>
              <a:buFont typeface="Wingdings" panose="05000000000000000000" pitchFamily="2" charset="2"/>
              <a:buChar char="§"/>
            </a:pPr>
            <a:r>
              <a:rPr lang="en-GB" sz="2100" kern="0">
                <a:effectLst/>
                <a:latin typeface="Arial" panose="020B0604020202020204" pitchFamily="34" charset="0"/>
                <a:ea typeface="Times New Roman" panose="02020603050405020304" pitchFamily="18" charset="0"/>
                <a:cs typeface="Arial" panose="020B0604020202020204" pitchFamily="34" charset="0"/>
              </a:rPr>
              <a:t>Support the apprentice preparing for progress review meetings;</a:t>
            </a:r>
          </a:p>
          <a:p>
            <a:pPr lvl="1">
              <a:lnSpc>
                <a:spcPct val="120000"/>
              </a:lnSpc>
              <a:spcBef>
                <a:spcPts val="0"/>
              </a:spcBef>
              <a:buFont typeface="Wingdings" panose="05000000000000000000" pitchFamily="2" charset="2"/>
              <a:buChar char="§"/>
            </a:pPr>
            <a:r>
              <a:rPr lang="en-GB" sz="2100" kern="0">
                <a:effectLst/>
                <a:latin typeface="Arial" panose="020B0604020202020204" pitchFamily="34" charset="0"/>
                <a:ea typeface="Times New Roman" panose="02020603050405020304" pitchFamily="18" charset="0"/>
                <a:cs typeface="Arial" panose="020B0604020202020204" pitchFamily="34" charset="0"/>
              </a:rPr>
              <a:t>Attend progress review meetings; </a:t>
            </a:r>
          </a:p>
          <a:p>
            <a:pPr lvl="1">
              <a:lnSpc>
                <a:spcPct val="120000"/>
              </a:lnSpc>
              <a:spcBef>
                <a:spcPts val="0"/>
              </a:spcBef>
              <a:buFont typeface="Wingdings" panose="05000000000000000000" pitchFamily="2" charset="2"/>
              <a:buChar char="§"/>
            </a:pPr>
            <a:r>
              <a:rPr lang="en-GB" sz="2100" kern="0">
                <a:effectLst/>
                <a:latin typeface="Arial" panose="020B0604020202020204" pitchFamily="34" charset="0"/>
                <a:ea typeface="Times New Roman" panose="02020603050405020304" pitchFamily="18" charset="0"/>
                <a:cs typeface="Arial" panose="020B0604020202020204" pitchFamily="34" charset="0"/>
              </a:rPr>
              <a:t>Support the apprentice in developing the skills for their role and knowledge for progression; </a:t>
            </a:r>
          </a:p>
          <a:p>
            <a:pPr lvl="1">
              <a:lnSpc>
                <a:spcPct val="120000"/>
              </a:lnSpc>
              <a:spcBef>
                <a:spcPts val="0"/>
              </a:spcBef>
              <a:buFont typeface="Wingdings" panose="05000000000000000000" pitchFamily="2" charset="2"/>
              <a:buChar char="§"/>
            </a:pPr>
            <a:r>
              <a:rPr lang="en-GB" sz="2100" kern="0">
                <a:effectLst/>
                <a:latin typeface="Arial" panose="020B0604020202020204" pitchFamily="34" charset="0"/>
                <a:ea typeface="Times New Roman" panose="02020603050405020304" pitchFamily="18" charset="0"/>
                <a:cs typeface="Arial" panose="020B0604020202020204" pitchFamily="34" charset="0"/>
              </a:rPr>
              <a:t>Assess the apprentice’s suitability to progress to the end point assessment; </a:t>
            </a:r>
          </a:p>
          <a:p>
            <a:pPr lvl="1">
              <a:lnSpc>
                <a:spcPct val="120000"/>
              </a:lnSpc>
              <a:spcBef>
                <a:spcPts val="0"/>
              </a:spcBef>
              <a:buFont typeface="Wingdings" panose="05000000000000000000" pitchFamily="2" charset="2"/>
              <a:buChar char="§"/>
            </a:pPr>
            <a:r>
              <a:rPr lang="en-GB" sz="2100" kern="0">
                <a:effectLst/>
                <a:latin typeface="Arial" panose="020B0604020202020204" pitchFamily="34" charset="0"/>
                <a:ea typeface="Times New Roman" panose="02020603050405020304" pitchFamily="18" charset="0"/>
                <a:cs typeface="Arial" panose="020B0604020202020204" pitchFamily="34" charset="0"/>
              </a:rPr>
              <a:t>Inspire and motivate; </a:t>
            </a:r>
          </a:p>
          <a:p>
            <a:pPr lvl="1">
              <a:lnSpc>
                <a:spcPct val="120000"/>
              </a:lnSpc>
              <a:spcBef>
                <a:spcPts val="0"/>
              </a:spcBef>
              <a:buFont typeface="Wingdings" panose="05000000000000000000" pitchFamily="2" charset="2"/>
              <a:buChar char="§"/>
            </a:pPr>
            <a:r>
              <a:rPr lang="en-GB" sz="2100">
                <a:effectLst/>
                <a:latin typeface="Arial" panose="020B0604020202020204" pitchFamily="34" charset="0"/>
                <a:ea typeface="Times New Roman" panose="02020603050405020304" pitchFamily="18" charset="0"/>
                <a:cs typeface="Arial" panose="020B0604020202020204" pitchFamily="34" charset="0"/>
              </a:rPr>
              <a:t>Be a positive role model.</a:t>
            </a:r>
          </a:p>
          <a:p>
            <a:endParaRPr lang="en-GB" sz="1800" kern="0">
              <a:latin typeface="Arial" panose="020B0604020202020204" pitchFamily="34" charset="0"/>
              <a:ea typeface="Times New Roman" panose="02020603050405020304" pitchFamily="18" charset="0"/>
            </a:endParaRPr>
          </a:p>
          <a:p>
            <a:endParaRPr lang="en-GB"/>
          </a:p>
          <a:p>
            <a:endParaRPr lang="en-GB"/>
          </a:p>
        </p:txBody>
      </p:sp>
    </p:spTree>
    <p:extLst>
      <p:ext uri="{BB962C8B-B14F-4D97-AF65-F5344CB8AC3E}">
        <p14:creationId xmlns:p14="http://schemas.microsoft.com/office/powerpoint/2010/main" val="42794825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56B5D-8BF8-2D1C-A414-E1578EAE34B6}"/>
              </a:ext>
            </a:extLst>
          </p:cNvPr>
          <p:cNvSpPr>
            <a:spLocks noGrp="1"/>
          </p:cNvSpPr>
          <p:nvPr>
            <p:ph type="title"/>
          </p:nvPr>
        </p:nvSpPr>
        <p:spPr/>
        <p:txBody>
          <a:bodyPr/>
          <a:lstStyle/>
          <a:p>
            <a:r>
              <a:rPr lang="en-GB"/>
              <a:t>Being Reflective</a:t>
            </a:r>
          </a:p>
        </p:txBody>
      </p:sp>
      <p:sp>
        <p:nvSpPr>
          <p:cNvPr id="3" name="Content Placeholder 2">
            <a:extLst>
              <a:ext uri="{FF2B5EF4-FFF2-40B4-BE49-F238E27FC236}">
                <a16:creationId xmlns:a16="http://schemas.microsoft.com/office/drawing/2014/main" id="{55B96635-B4A4-DE66-5B61-3186B06436C9}"/>
              </a:ext>
            </a:extLst>
          </p:cNvPr>
          <p:cNvSpPr>
            <a:spLocks noGrp="1"/>
          </p:cNvSpPr>
          <p:nvPr>
            <p:ph idx="1"/>
          </p:nvPr>
        </p:nvSpPr>
        <p:spPr/>
        <p:txBody>
          <a:bodyPr>
            <a:noAutofit/>
          </a:bodyPr>
          <a:lstStyle/>
          <a:p>
            <a:pPr marL="276225" indent="-276225">
              <a:buFont typeface="Wingdings" panose="05000000000000000000" pitchFamily="2" charset="2"/>
              <a:buChar char="§"/>
            </a:pPr>
            <a:r>
              <a:rPr lang="en-GB" sz="2000" kern="0">
                <a:effectLst/>
                <a:latin typeface="Arial" panose="020B0604020202020204" pitchFamily="34" charset="0"/>
                <a:ea typeface="Times New Roman" panose="02020603050405020304" pitchFamily="18" charset="0"/>
              </a:rPr>
              <a:t>To progress into a professional  role the apprentice must develop as a reflective practitioner; </a:t>
            </a:r>
          </a:p>
          <a:p>
            <a:pPr marL="276225" indent="-276225">
              <a:buFont typeface="Wingdings" panose="05000000000000000000" pitchFamily="2" charset="2"/>
              <a:buChar char="§"/>
            </a:pPr>
            <a:r>
              <a:rPr lang="en-GB" sz="2000" kern="0">
                <a:effectLst/>
                <a:latin typeface="Arial" panose="020B0604020202020204" pitchFamily="34" charset="0"/>
                <a:ea typeface="Times New Roman" panose="02020603050405020304" pitchFamily="18" charset="0"/>
              </a:rPr>
              <a:t>A mentor will encourage the apprentice to reflect on their actions and consider developments;</a:t>
            </a:r>
            <a:endParaRPr lang="en-GB" sz="2000" kern="0">
              <a:latin typeface="Arial" panose="020B0604020202020204" pitchFamily="34" charset="0"/>
              <a:ea typeface="Times New Roman" panose="02020603050405020304" pitchFamily="18" charset="0"/>
            </a:endParaRPr>
          </a:p>
          <a:p>
            <a:pPr marL="276225" indent="-276225">
              <a:buFont typeface="Wingdings" panose="05000000000000000000" pitchFamily="2" charset="2"/>
              <a:buChar char="§"/>
            </a:pPr>
            <a:r>
              <a:rPr lang="en-GB" sz="2000" kern="0">
                <a:latin typeface="Arial" panose="020B0604020202020204" pitchFamily="34" charset="0"/>
              </a:rPr>
              <a:t>Using a </a:t>
            </a:r>
            <a:r>
              <a:rPr lang="en-GB" sz="2000" kern="0">
                <a:effectLst/>
                <a:latin typeface="Arial" panose="020B0604020202020204" pitchFamily="34" charset="0"/>
                <a:ea typeface="Times New Roman" panose="02020603050405020304" pitchFamily="18" charset="0"/>
              </a:rPr>
              <a:t>challenging and coaching method you will encourage the apprentices to reflect on what has happened, what they’ve achieved and how they could improve.</a:t>
            </a:r>
            <a:endParaRPr lang="en-GB" sz="2000" kern="0">
              <a:latin typeface="Arial" panose="020B0604020202020204" pitchFamily="34" charset="0"/>
              <a:ea typeface="Times New Roman" panose="02020603050405020304" pitchFamily="18" charset="0"/>
            </a:endParaRPr>
          </a:p>
          <a:p>
            <a:endParaRPr lang="en-GB" sz="2000" kern="0">
              <a:latin typeface="Arial" panose="020B0604020202020204" pitchFamily="34" charset="0"/>
            </a:endParaRPr>
          </a:p>
          <a:p>
            <a:r>
              <a:rPr lang="en-GB" sz="2000" kern="0">
                <a:latin typeface="Arial" panose="020B0604020202020204" pitchFamily="34" charset="0"/>
              </a:rPr>
              <a:t>Three simple models of reflective practice and learning:</a:t>
            </a:r>
          </a:p>
          <a:p>
            <a:pPr lvl="1">
              <a:buFont typeface="Wingdings" panose="05000000000000000000" pitchFamily="2" charset="2"/>
              <a:buChar char="§"/>
            </a:pPr>
            <a:r>
              <a:rPr lang="en-GB" sz="2000" kern="0">
                <a:latin typeface="Arial" panose="020B0604020202020204" pitchFamily="34" charset="0"/>
              </a:rPr>
              <a:t>Kolb’s Learning Cycle</a:t>
            </a:r>
          </a:p>
          <a:p>
            <a:pPr lvl="1">
              <a:buFont typeface="Wingdings" panose="05000000000000000000" pitchFamily="2" charset="2"/>
              <a:buChar char="§"/>
            </a:pPr>
            <a:r>
              <a:rPr lang="en-GB" sz="2000" kern="0">
                <a:latin typeface="Arial" panose="020B0604020202020204" pitchFamily="34" charset="0"/>
              </a:rPr>
              <a:t>Atkins and Murphy’s Reflective Cycle</a:t>
            </a:r>
          </a:p>
          <a:p>
            <a:pPr lvl="1">
              <a:buFont typeface="Wingdings" panose="05000000000000000000" pitchFamily="2" charset="2"/>
              <a:buChar char="§"/>
            </a:pPr>
            <a:r>
              <a:rPr lang="en-GB" sz="2000" kern="0">
                <a:latin typeface="Arial" panose="020B0604020202020204" pitchFamily="34" charset="0"/>
              </a:rPr>
              <a:t>Rolfe et al What, So What and Now What model </a:t>
            </a:r>
            <a:endParaRPr lang="en-GB" sz="2000"/>
          </a:p>
        </p:txBody>
      </p:sp>
    </p:spTree>
    <p:extLst>
      <p:ext uri="{BB962C8B-B14F-4D97-AF65-F5344CB8AC3E}">
        <p14:creationId xmlns:p14="http://schemas.microsoft.com/office/powerpoint/2010/main" val="815570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78E6C8-110B-678F-5F2A-3AFDA28E6344}"/>
              </a:ext>
            </a:extLst>
          </p:cNvPr>
          <p:cNvSpPr>
            <a:spLocks noGrp="1"/>
          </p:cNvSpPr>
          <p:nvPr>
            <p:ph type="title"/>
          </p:nvPr>
        </p:nvSpPr>
        <p:spPr>
          <a:xfrm>
            <a:off x="709612" y="0"/>
            <a:ext cx="10772775" cy="1658198"/>
          </a:xfrm>
        </p:spPr>
        <p:txBody>
          <a:bodyPr/>
          <a:lstStyle/>
          <a:p>
            <a:r>
              <a:rPr lang="en-GB"/>
              <a:t>Kolb’s Learning Cycle (1984)</a:t>
            </a:r>
          </a:p>
        </p:txBody>
      </p:sp>
      <p:graphicFrame>
        <p:nvGraphicFramePr>
          <p:cNvPr id="4" name="Diagram 3">
            <a:extLst>
              <a:ext uri="{FF2B5EF4-FFF2-40B4-BE49-F238E27FC236}">
                <a16:creationId xmlns:a16="http://schemas.microsoft.com/office/drawing/2014/main" id="{C922FA06-55D0-7DD5-FA8D-478998A79C80}"/>
              </a:ext>
            </a:extLst>
          </p:cNvPr>
          <p:cNvGraphicFramePr/>
          <p:nvPr>
            <p:extLst>
              <p:ext uri="{D42A27DB-BD31-4B8C-83A1-F6EECF244321}">
                <p14:modId xmlns:p14="http://schemas.microsoft.com/office/powerpoint/2010/main" val="2817832108"/>
              </p:ext>
            </p:extLst>
          </p:nvPr>
        </p:nvGraphicFramePr>
        <p:xfrm>
          <a:off x="1403497" y="1190848"/>
          <a:ext cx="8761228" cy="56671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752826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DD6290-BE48-5344-4634-3EB2261DF56D}"/>
              </a:ext>
            </a:extLst>
          </p:cNvPr>
          <p:cNvSpPr>
            <a:spLocks noGrp="1"/>
          </p:cNvSpPr>
          <p:nvPr>
            <p:ph type="title"/>
          </p:nvPr>
        </p:nvSpPr>
        <p:spPr>
          <a:xfrm>
            <a:off x="621380" y="0"/>
            <a:ext cx="10772775" cy="1658198"/>
          </a:xfrm>
        </p:spPr>
        <p:txBody>
          <a:bodyPr>
            <a:normAutofit/>
          </a:bodyPr>
          <a:lstStyle/>
          <a:p>
            <a:r>
              <a:rPr lang="en-GB" sz="2800"/>
              <a:t>Atkins and Murphy’s Reflective Cycle (1994), amended from </a:t>
            </a:r>
            <a:br>
              <a:rPr lang="en-GB" sz="2800"/>
            </a:br>
            <a:r>
              <a:rPr lang="en-GB" sz="2800"/>
              <a:t>Gibbs (1988)</a:t>
            </a:r>
          </a:p>
        </p:txBody>
      </p:sp>
      <p:graphicFrame>
        <p:nvGraphicFramePr>
          <p:cNvPr id="7" name="Diagram 6">
            <a:extLst>
              <a:ext uri="{FF2B5EF4-FFF2-40B4-BE49-F238E27FC236}">
                <a16:creationId xmlns:a16="http://schemas.microsoft.com/office/drawing/2014/main" id="{3B2B5EDD-ADA1-4289-F20E-CE324D512D5A}"/>
              </a:ext>
            </a:extLst>
          </p:cNvPr>
          <p:cNvGraphicFramePr/>
          <p:nvPr>
            <p:extLst>
              <p:ext uri="{D42A27DB-BD31-4B8C-83A1-F6EECF244321}">
                <p14:modId xmlns:p14="http://schemas.microsoft.com/office/powerpoint/2010/main" val="1996796155"/>
              </p:ext>
            </p:extLst>
          </p:nvPr>
        </p:nvGraphicFramePr>
        <p:xfrm>
          <a:off x="797845" y="1105787"/>
          <a:ext cx="10281281" cy="54013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842134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081910-833D-C4FC-380E-D2FDF19D85EF}"/>
              </a:ext>
            </a:extLst>
          </p:cNvPr>
          <p:cNvSpPr>
            <a:spLocks noGrp="1"/>
          </p:cNvSpPr>
          <p:nvPr>
            <p:ph type="title"/>
          </p:nvPr>
        </p:nvSpPr>
        <p:spPr/>
        <p:txBody>
          <a:bodyPr>
            <a:normAutofit/>
          </a:bodyPr>
          <a:lstStyle/>
          <a:p>
            <a:r>
              <a:rPr lang="en-GB" sz="3600"/>
              <a:t>What, So  What and Now What! Amended from </a:t>
            </a:r>
            <a:br>
              <a:rPr lang="en-GB" sz="3600"/>
            </a:br>
            <a:r>
              <a:rPr lang="en-GB" sz="3600"/>
              <a:t>Rolfe et al (2001)</a:t>
            </a:r>
          </a:p>
        </p:txBody>
      </p:sp>
      <p:graphicFrame>
        <p:nvGraphicFramePr>
          <p:cNvPr id="4" name="Diagram 3">
            <a:extLst>
              <a:ext uri="{FF2B5EF4-FFF2-40B4-BE49-F238E27FC236}">
                <a16:creationId xmlns:a16="http://schemas.microsoft.com/office/drawing/2014/main" id="{17429B71-E13D-87A1-E1FB-414B7AA30C48}"/>
              </a:ext>
            </a:extLst>
          </p:cNvPr>
          <p:cNvGraphicFramePr/>
          <p:nvPr>
            <p:extLst>
              <p:ext uri="{D42A27DB-BD31-4B8C-83A1-F6EECF244321}">
                <p14:modId xmlns:p14="http://schemas.microsoft.com/office/powerpoint/2010/main" val="1717681025"/>
              </p:ext>
            </p:extLst>
          </p:nvPr>
        </p:nvGraphicFramePr>
        <p:xfrm>
          <a:off x="762002" y="1898131"/>
          <a:ext cx="9761620" cy="479142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29203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878828-8F55-A456-CC87-3B8F4A214601}"/>
              </a:ext>
            </a:extLst>
          </p:cNvPr>
          <p:cNvSpPr>
            <a:spLocks noGrp="1"/>
          </p:cNvSpPr>
          <p:nvPr>
            <p:ph type="title"/>
          </p:nvPr>
        </p:nvSpPr>
        <p:spPr/>
        <p:txBody>
          <a:bodyPr/>
          <a:lstStyle/>
          <a:p>
            <a:r>
              <a:rPr lang="en-GB"/>
              <a:t>Conducting a Mentoring Session</a:t>
            </a:r>
          </a:p>
        </p:txBody>
      </p:sp>
      <p:sp>
        <p:nvSpPr>
          <p:cNvPr id="3" name="Content Placeholder 2">
            <a:extLst>
              <a:ext uri="{FF2B5EF4-FFF2-40B4-BE49-F238E27FC236}">
                <a16:creationId xmlns:a16="http://schemas.microsoft.com/office/drawing/2014/main" id="{734222C8-46CD-6BD3-DCD7-D8F4F5068AF0}"/>
              </a:ext>
            </a:extLst>
          </p:cNvPr>
          <p:cNvSpPr>
            <a:spLocks noGrp="1"/>
          </p:cNvSpPr>
          <p:nvPr>
            <p:ph idx="1"/>
          </p:nvPr>
        </p:nvSpPr>
        <p:spPr/>
        <p:txBody>
          <a:bodyPr>
            <a:normAutofit/>
          </a:bodyPr>
          <a:lstStyle/>
          <a:p>
            <a:pPr marL="0" indent="0">
              <a:buNone/>
            </a:pPr>
            <a:r>
              <a:rPr lang="en-GB" sz="2000" b="1" kern="0">
                <a:latin typeface="Arial" panose="020B0604020202020204" pitchFamily="34" charset="0"/>
                <a:ea typeface="Times New Roman" panose="02020603050405020304" pitchFamily="18" charset="0"/>
              </a:rPr>
              <a:t>As the mentor: </a:t>
            </a:r>
          </a:p>
          <a:p>
            <a:pPr lvl="1">
              <a:buFont typeface="Wingdings" panose="05000000000000000000" pitchFamily="2" charset="2"/>
              <a:buChar char="§"/>
            </a:pPr>
            <a:r>
              <a:rPr lang="en-GB" sz="2000" kern="0">
                <a:latin typeface="Arial" panose="020B0604020202020204" pitchFamily="34" charset="0"/>
                <a:ea typeface="Times New Roman" panose="02020603050405020304" pitchFamily="18" charset="0"/>
              </a:rPr>
              <a:t>You are the expert;</a:t>
            </a:r>
          </a:p>
          <a:p>
            <a:pPr lvl="1">
              <a:buFont typeface="Wingdings" panose="05000000000000000000" pitchFamily="2" charset="2"/>
              <a:buChar char="§"/>
            </a:pPr>
            <a:r>
              <a:rPr lang="en-GB" sz="2000" kern="0">
                <a:latin typeface="Arial" panose="020B0604020202020204" pitchFamily="34" charset="0"/>
                <a:ea typeface="Times New Roman" panose="02020603050405020304" pitchFamily="18" charset="0"/>
              </a:rPr>
              <a:t>You will hold informal </a:t>
            </a:r>
            <a:r>
              <a:rPr lang="en-GB" sz="2000" kern="0">
                <a:effectLst/>
                <a:latin typeface="Arial" panose="020B0604020202020204" pitchFamily="34" charset="0"/>
                <a:ea typeface="Times New Roman" panose="02020603050405020304" pitchFamily="18" charset="0"/>
              </a:rPr>
              <a:t>and formal meetings;</a:t>
            </a:r>
          </a:p>
          <a:p>
            <a:pPr lvl="1">
              <a:buFont typeface="Wingdings" panose="05000000000000000000" pitchFamily="2" charset="2"/>
              <a:buChar char="§"/>
            </a:pPr>
            <a:r>
              <a:rPr lang="en-GB" sz="2000" kern="0">
                <a:latin typeface="Arial" panose="020B0604020202020204" pitchFamily="34" charset="0"/>
                <a:ea typeface="Times New Roman" panose="02020603050405020304" pitchFamily="18" charset="0"/>
              </a:rPr>
              <a:t>Focus should be on challenging and questioning people to encourage them to find their own solutions;</a:t>
            </a:r>
          </a:p>
          <a:p>
            <a:pPr lvl="1">
              <a:buFont typeface="Wingdings" panose="05000000000000000000" pitchFamily="2" charset="2"/>
              <a:buChar char="§"/>
            </a:pPr>
            <a:r>
              <a:rPr lang="en-GB" sz="2000" kern="0">
                <a:effectLst/>
                <a:latin typeface="Arial" panose="020B0604020202020204" pitchFamily="34" charset="0"/>
                <a:ea typeface="Times New Roman" panose="02020603050405020304" pitchFamily="18" charset="0"/>
              </a:rPr>
              <a:t>You should not tell people how to do the job.</a:t>
            </a:r>
          </a:p>
          <a:p>
            <a:pPr lvl="1"/>
            <a:endParaRPr lang="en-GB" sz="2000" kern="0">
              <a:effectLst/>
              <a:latin typeface="Arial" panose="020B0604020202020204" pitchFamily="34" charset="0"/>
              <a:ea typeface="Times New Roman" panose="02020603050405020304" pitchFamily="18" charset="0"/>
            </a:endParaRPr>
          </a:p>
          <a:p>
            <a:pPr marL="4572" lvl="1" indent="0">
              <a:buNone/>
            </a:pPr>
            <a:r>
              <a:rPr lang="en-GB" sz="2000" kern="0">
                <a:latin typeface="Arial" panose="020B0604020202020204" pitchFamily="34" charset="0"/>
                <a:ea typeface="Times New Roman" panose="02020603050405020304" pitchFamily="18" charset="0"/>
              </a:rPr>
              <a:t>Two models you could use for leading a mentoring meeting:</a:t>
            </a:r>
          </a:p>
          <a:p>
            <a:pPr marL="355600" lvl="2" indent="-355600">
              <a:buFont typeface="Wingdings" panose="05000000000000000000" pitchFamily="2" charset="2"/>
              <a:buChar char="§"/>
            </a:pPr>
            <a:r>
              <a:rPr lang="en-GB" i="0" kern="0">
                <a:effectLst/>
                <a:latin typeface="Arial" panose="020B0604020202020204" pitchFamily="34" charset="0"/>
                <a:ea typeface="Times New Roman" panose="02020603050405020304" pitchFamily="18" charset="0"/>
              </a:rPr>
              <a:t>The Grow Model</a:t>
            </a:r>
          </a:p>
          <a:p>
            <a:pPr marL="355600" lvl="2" indent="-355600">
              <a:buFont typeface="Wingdings" panose="05000000000000000000" pitchFamily="2" charset="2"/>
              <a:buChar char="§"/>
            </a:pPr>
            <a:r>
              <a:rPr lang="en-GB" i="0" kern="0">
                <a:latin typeface="Arial" panose="020B0604020202020204" pitchFamily="34" charset="0"/>
                <a:ea typeface="Times New Roman" panose="02020603050405020304" pitchFamily="18" charset="0"/>
              </a:rPr>
              <a:t>The Push/Pull Model</a:t>
            </a:r>
            <a:endParaRPr lang="en-GB" i="0" kern="0">
              <a:effectLst/>
              <a:latin typeface="Arial" panose="020B0604020202020204" pitchFamily="34" charset="0"/>
              <a:ea typeface="Times New Roman" panose="02020603050405020304" pitchFamily="18" charset="0"/>
            </a:endParaRPr>
          </a:p>
        </p:txBody>
      </p:sp>
    </p:spTree>
    <p:extLst>
      <p:ext uri="{BB962C8B-B14F-4D97-AF65-F5344CB8AC3E}">
        <p14:creationId xmlns:p14="http://schemas.microsoft.com/office/powerpoint/2010/main" val="2969680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C45FCB-D090-34C7-3976-9F2DDD357769}"/>
              </a:ext>
            </a:extLst>
          </p:cNvPr>
          <p:cNvSpPr>
            <a:spLocks noGrp="1"/>
          </p:cNvSpPr>
          <p:nvPr>
            <p:ph type="title"/>
          </p:nvPr>
        </p:nvSpPr>
        <p:spPr/>
        <p:txBody>
          <a:bodyPr/>
          <a:lstStyle/>
          <a:p>
            <a:r>
              <a:rPr lang="en-GB"/>
              <a:t>The GROW Model</a:t>
            </a:r>
          </a:p>
        </p:txBody>
      </p:sp>
      <p:sp>
        <p:nvSpPr>
          <p:cNvPr id="3" name="Content Placeholder 2">
            <a:extLst>
              <a:ext uri="{FF2B5EF4-FFF2-40B4-BE49-F238E27FC236}">
                <a16:creationId xmlns:a16="http://schemas.microsoft.com/office/drawing/2014/main" id="{155B8B60-DD29-D54F-339C-24B6EBB89241}"/>
              </a:ext>
            </a:extLst>
          </p:cNvPr>
          <p:cNvSpPr>
            <a:spLocks noGrp="1"/>
          </p:cNvSpPr>
          <p:nvPr>
            <p:ph idx="1"/>
          </p:nvPr>
        </p:nvSpPr>
        <p:spPr>
          <a:xfrm>
            <a:off x="676657" y="2011680"/>
            <a:ext cx="2708227" cy="4052236"/>
          </a:xfrm>
        </p:spPr>
        <p:txBody>
          <a:bodyPr>
            <a:normAutofit/>
          </a:bodyPr>
          <a:lstStyle/>
          <a:p>
            <a:pPr>
              <a:lnSpc>
                <a:spcPct val="100000"/>
              </a:lnSpc>
            </a:pPr>
            <a:r>
              <a:rPr lang="en-GB" sz="1800">
                <a:latin typeface="Arial" panose="020B0604020202020204" pitchFamily="34" charset="0"/>
                <a:cs typeface="Arial" panose="020B0604020202020204" pitchFamily="34" charset="0"/>
              </a:rPr>
              <a:t>Reflect, discuss and challenge each stage of the GROW cycle – how, why, when, what, where</a:t>
            </a:r>
          </a:p>
          <a:p>
            <a:endParaRPr lang="en-GB" sz="1800">
              <a:latin typeface="Arial" panose="020B0604020202020204" pitchFamily="34" charset="0"/>
              <a:cs typeface="Arial" panose="020B0604020202020204" pitchFamily="34" charset="0"/>
            </a:endParaRPr>
          </a:p>
          <a:p>
            <a:pPr>
              <a:lnSpc>
                <a:spcPct val="100000"/>
              </a:lnSpc>
            </a:pPr>
            <a:r>
              <a:rPr lang="en-GB" sz="1800">
                <a:latin typeface="Arial" panose="020B0604020202020204" pitchFamily="34" charset="0"/>
                <a:cs typeface="Arial" panose="020B0604020202020204" pitchFamily="34" charset="0"/>
              </a:rPr>
              <a:t>Discussions should become increasingly challenging as the apprentice progresses through their apprenticeship</a:t>
            </a:r>
          </a:p>
        </p:txBody>
      </p:sp>
      <p:pic>
        <p:nvPicPr>
          <p:cNvPr id="4" name="Picture 3">
            <a:extLst>
              <a:ext uri="{FF2B5EF4-FFF2-40B4-BE49-F238E27FC236}">
                <a16:creationId xmlns:a16="http://schemas.microsoft.com/office/drawing/2014/main" id="{10CC31F4-6B9A-642A-6E69-E69C4EEDFAA0}"/>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641558" y="1587926"/>
            <a:ext cx="8265142" cy="5045796"/>
          </a:xfrm>
          <a:prstGeom prst="rect">
            <a:avLst/>
          </a:prstGeom>
          <a:noFill/>
          <a:ln>
            <a:noFill/>
          </a:ln>
        </p:spPr>
      </p:pic>
    </p:spTree>
    <p:extLst>
      <p:ext uri="{BB962C8B-B14F-4D97-AF65-F5344CB8AC3E}">
        <p14:creationId xmlns:p14="http://schemas.microsoft.com/office/powerpoint/2010/main" val="11251401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B8FE67-7B42-3EDB-5E71-FD1EE5ECA1AF}"/>
              </a:ext>
            </a:extLst>
          </p:cNvPr>
          <p:cNvSpPr>
            <a:spLocks noGrp="1"/>
          </p:cNvSpPr>
          <p:nvPr>
            <p:ph type="title"/>
          </p:nvPr>
        </p:nvSpPr>
        <p:spPr/>
        <p:txBody>
          <a:bodyPr/>
          <a:lstStyle/>
          <a:p>
            <a:r>
              <a:rPr lang="en-GB"/>
              <a:t>Push/Pull Model</a:t>
            </a:r>
          </a:p>
        </p:txBody>
      </p:sp>
      <p:sp>
        <p:nvSpPr>
          <p:cNvPr id="3" name="Content Placeholder 2">
            <a:extLst>
              <a:ext uri="{FF2B5EF4-FFF2-40B4-BE49-F238E27FC236}">
                <a16:creationId xmlns:a16="http://schemas.microsoft.com/office/drawing/2014/main" id="{6C219CF7-7257-565F-3FA6-71F6AEF1286C}"/>
              </a:ext>
            </a:extLst>
          </p:cNvPr>
          <p:cNvSpPr>
            <a:spLocks noGrp="1"/>
          </p:cNvSpPr>
          <p:nvPr>
            <p:ph idx="1"/>
          </p:nvPr>
        </p:nvSpPr>
        <p:spPr>
          <a:xfrm>
            <a:off x="676657" y="2011680"/>
            <a:ext cx="3129218" cy="4597667"/>
          </a:xfrm>
        </p:spPr>
        <p:txBody>
          <a:bodyPr>
            <a:normAutofit/>
          </a:bodyPr>
          <a:lstStyle/>
          <a:p>
            <a:pPr>
              <a:lnSpc>
                <a:spcPct val="100000"/>
              </a:lnSpc>
            </a:pPr>
            <a:r>
              <a:rPr lang="en-GB" sz="1800">
                <a:latin typeface="Arial" panose="020B0604020202020204" pitchFamily="34" charset="0"/>
                <a:cs typeface="Arial" panose="020B0604020202020204" pitchFamily="34" charset="0"/>
              </a:rPr>
              <a:t>In early stages of the apprenticeship, or a meeting the mentor should ‘push’, or guiding the apprentice.</a:t>
            </a:r>
          </a:p>
          <a:p>
            <a:pPr>
              <a:lnSpc>
                <a:spcPct val="100000"/>
              </a:lnSpc>
            </a:pPr>
            <a:r>
              <a:rPr lang="en-GB" sz="1800">
                <a:latin typeface="Arial" panose="020B0604020202020204" pitchFamily="34" charset="0"/>
                <a:cs typeface="Arial" panose="020B0604020202020204" pitchFamily="34" charset="0"/>
              </a:rPr>
              <a:t>As the apprentice progresses through the apprenticeship and meetings the mentor should be ‘pulling’, or challenging the apprentice to find solutions and make decisions.</a:t>
            </a:r>
          </a:p>
        </p:txBody>
      </p:sp>
      <p:grpSp>
        <p:nvGrpSpPr>
          <p:cNvPr id="20" name="Group 19">
            <a:extLst>
              <a:ext uri="{FF2B5EF4-FFF2-40B4-BE49-F238E27FC236}">
                <a16:creationId xmlns:a16="http://schemas.microsoft.com/office/drawing/2014/main" id="{2760A599-0D59-25B3-A747-157E3BE80A37}"/>
              </a:ext>
            </a:extLst>
          </p:cNvPr>
          <p:cNvGrpSpPr/>
          <p:nvPr/>
        </p:nvGrpSpPr>
        <p:grpSpPr>
          <a:xfrm>
            <a:off x="4603081" y="352926"/>
            <a:ext cx="8163426" cy="6817895"/>
            <a:chOff x="2915571" y="352926"/>
            <a:chExt cx="8163426" cy="6817895"/>
          </a:xfrm>
        </p:grpSpPr>
        <p:grpSp>
          <p:nvGrpSpPr>
            <p:cNvPr id="5" name="Group 4">
              <a:extLst>
                <a:ext uri="{FF2B5EF4-FFF2-40B4-BE49-F238E27FC236}">
                  <a16:creationId xmlns:a16="http://schemas.microsoft.com/office/drawing/2014/main" id="{84CB2D9E-6059-8FCD-A528-F5AB3B1ABAC4}"/>
                </a:ext>
              </a:extLst>
            </p:cNvPr>
            <p:cNvGrpSpPr/>
            <p:nvPr/>
          </p:nvGrpSpPr>
          <p:grpSpPr>
            <a:xfrm>
              <a:off x="2915571" y="352926"/>
              <a:ext cx="8163426" cy="6817895"/>
              <a:chOff x="0" y="0"/>
              <a:chExt cx="6477000" cy="9189415"/>
            </a:xfrm>
          </p:grpSpPr>
          <p:sp>
            <p:nvSpPr>
              <p:cNvPr id="8" name="Arrow: Up 7">
                <a:extLst>
                  <a:ext uri="{FF2B5EF4-FFF2-40B4-BE49-F238E27FC236}">
                    <a16:creationId xmlns:a16="http://schemas.microsoft.com/office/drawing/2014/main" id="{1100B406-622F-FF5C-65F0-E94355C7966E}"/>
                  </a:ext>
                </a:extLst>
              </p:cNvPr>
              <p:cNvSpPr/>
              <p:nvPr/>
            </p:nvSpPr>
            <p:spPr>
              <a:xfrm rot="2465200">
                <a:off x="2396756" y="0"/>
                <a:ext cx="1435100" cy="9189415"/>
              </a:xfrm>
              <a:prstGeom prst="upArrow">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100000" b="100000"/>
                </a:path>
                <a:tileRect t="-100000" r="-100000"/>
              </a:gra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9" name="Text Box 2">
                <a:extLst>
                  <a:ext uri="{FF2B5EF4-FFF2-40B4-BE49-F238E27FC236}">
                    <a16:creationId xmlns:a16="http://schemas.microsoft.com/office/drawing/2014/main" id="{21F10646-299A-22DD-0DFD-B19C0D2F0D15}"/>
                  </a:ext>
                </a:extLst>
              </p:cNvPr>
              <p:cNvSpPr txBox="1">
                <a:spLocks noChangeArrowheads="1"/>
              </p:cNvSpPr>
              <p:nvPr/>
            </p:nvSpPr>
            <p:spPr bwMode="auto">
              <a:xfrm>
                <a:off x="0" y="7602279"/>
                <a:ext cx="965200" cy="342900"/>
              </a:xfrm>
              <a:prstGeom prst="rect">
                <a:avLst/>
              </a:prstGeom>
              <a:noFill/>
              <a:ln w="9525">
                <a:noFill/>
                <a:miter lim="800000"/>
                <a:headEnd/>
                <a:tailEnd/>
              </a:ln>
            </p:spPr>
            <p:txBody>
              <a:bodyPr rot="0" vert="horz" wrap="square" lIns="91440" tIns="45720" rIns="91440" bIns="45720" anchor="t" anchorCtr="0">
                <a:noAutofit/>
              </a:bodyPr>
              <a:lstStyle/>
              <a:p>
                <a:pPr marR="161925" algn="just"/>
                <a:r>
                  <a:rPr lang="en-GB" sz="1400" b="1">
                    <a:effectLst/>
                    <a:latin typeface="Arial" panose="020B0604020202020204" pitchFamily="34" charset="0"/>
                    <a:ea typeface="Times New Roman" panose="02020603050405020304" pitchFamily="18" charset="0"/>
                  </a:rPr>
                  <a:t>Telling</a:t>
                </a:r>
                <a:endParaRPr lang="en-GB" sz="1200">
                  <a:effectLst/>
                  <a:latin typeface="Arial" panose="020B0604020202020204" pitchFamily="34" charset="0"/>
                  <a:ea typeface="Times New Roman" panose="02020603050405020304" pitchFamily="18" charset="0"/>
                </a:endParaRPr>
              </a:p>
            </p:txBody>
          </p:sp>
          <p:sp>
            <p:nvSpPr>
              <p:cNvPr id="10" name="Text Box 2">
                <a:extLst>
                  <a:ext uri="{FF2B5EF4-FFF2-40B4-BE49-F238E27FC236}">
                    <a16:creationId xmlns:a16="http://schemas.microsoft.com/office/drawing/2014/main" id="{AFD7F2A6-6EA0-B1D6-B791-EE89005EA916}"/>
                  </a:ext>
                </a:extLst>
              </p:cNvPr>
              <p:cNvSpPr txBox="1">
                <a:spLocks noChangeArrowheads="1"/>
              </p:cNvSpPr>
              <p:nvPr/>
            </p:nvSpPr>
            <p:spPr bwMode="auto">
              <a:xfrm>
                <a:off x="191386" y="7176976"/>
                <a:ext cx="1320800" cy="317500"/>
              </a:xfrm>
              <a:prstGeom prst="rect">
                <a:avLst/>
              </a:prstGeom>
              <a:noFill/>
              <a:ln w="9525">
                <a:noFill/>
                <a:miter lim="800000"/>
                <a:headEnd/>
                <a:tailEnd/>
              </a:ln>
            </p:spPr>
            <p:txBody>
              <a:bodyPr rot="0" vert="horz" wrap="square" lIns="91440" tIns="45720" rIns="91440" bIns="45720" anchor="t" anchorCtr="0">
                <a:noAutofit/>
              </a:bodyPr>
              <a:lstStyle/>
              <a:p>
                <a:pPr marR="161925" algn="just"/>
                <a:r>
                  <a:rPr lang="en-GB" sz="1400" b="1">
                    <a:effectLst/>
                    <a:latin typeface="Arial" panose="020B0604020202020204" pitchFamily="34" charset="0"/>
                    <a:ea typeface="Times New Roman" panose="02020603050405020304" pitchFamily="18" charset="0"/>
                  </a:rPr>
                  <a:t>Instructing</a:t>
                </a:r>
                <a:endParaRPr lang="en-GB" sz="1200">
                  <a:effectLst/>
                  <a:latin typeface="Arial" panose="020B0604020202020204" pitchFamily="34" charset="0"/>
                  <a:ea typeface="Times New Roman" panose="02020603050405020304" pitchFamily="18" charset="0"/>
                </a:endParaRPr>
              </a:p>
            </p:txBody>
          </p:sp>
          <p:sp>
            <p:nvSpPr>
              <p:cNvPr id="11" name="Text Box 2">
                <a:extLst>
                  <a:ext uri="{FF2B5EF4-FFF2-40B4-BE49-F238E27FC236}">
                    <a16:creationId xmlns:a16="http://schemas.microsoft.com/office/drawing/2014/main" id="{36545088-C15D-F4DC-E893-09328F46358D}"/>
                  </a:ext>
                </a:extLst>
              </p:cNvPr>
              <p:cNvSpPr txBox="1">
                <a:spLocks noChangeArrowheads="1"/>
              </p:cNvSpPr>
              <p:nvPr/>
            </p:nvSpPr>
            <p:spPr bwMode="auto">
              <a:xfrm>
                <a:off x="499730" y="6613451"/>
                <a:ext cx="1555750" cy="444500"/>
              </a:xfrm>
              <a:prstGeom prst="rect">
                <a:avLst/>
              </a:prstGeom>
              <a:noFill/>
              <a:ln w="9525">
                <a:noFill/>
                <a:miter lim="800000"/>
                <a:headEnd/>
                <a:tailEnd/>
              </a:ln>
            </p:spPr>
            <p:txBody>
              <a:bodyPr rot="0" vert="horz" wrap="square" lIns="91440" tIns="45720" rIns="91440" bIns="45720" anchor="t" anchorCtr="0">
                <a:noAutofit/>
              </a:bodyPr>
              <a:lstStyle/>
              <a:p>
                <a:pPr marR="161925" algn="just"/>
                <a:r>
                  <a:rPr lang="en-GB" sz="1400" b="1">
                    <a:effectLst/>
                    <a:latin typeface="Arial" panose="020B0604020202020204" pitchFamily="34" charset="0"/>
                    <a:ea typeface="Times New Roman" panose="02020603050405020304" pitchFamily="18" charset="0"/>
                  </a:rPr>
                  <a:t>Giving Advice</a:t>
                </a:r>
                <a:endParaRPr lang="en-GB" sz="1200">
                  <a:effectLst/>
                  <a:latin typeface="Arial" panose="020B0604020202020204" pitchFamily="34" charset="0"/>
                  <a:ea typeface="Times New Roman" panose="02020603050405020304" pitchFamily="18" charset="0"/>
                </a:endParaRPr>
              </a:p>
            </p:txBody>
          </p:sp>
          <p:sp>
            <p:nvSpPr>
              <p:cNvPr id="12" name="Text Box 2">
                <a:extLst>
                  <a:ext uri="{FF2B5EF4-FFF2-40B4-BE49-F238E27FC236}">
                    <a16:creationId xmlns:a16="http://schemas.microsoft.com/office/drawing/2014/main" id="{2460CAEB-87A1-7A89-B654-69A33F49ECD9}"/>
                  </a:ext>
                </a:extLst>
              </p:cNvPr>
              <p:cNvSpPr txBox="1">
                <a:spLocks noChangeArrowheads="1"/>
              </p:cNvSpPr>
              <p:nvPr/>
            </p:nvSpPr>
            <p:spPr bwMode="auto">
              <a:xfrm>
                <a:off x="861237" y="6007395"/>
                <a:ext cx="2082800" cy="482600"/>
              </a:xfrm>
              <a:prstGeom prst="rect">
                <a:avLst/>
              </a:prstGeom>
              <a:noFill/>
              <a:ln w="9525">
                <a:noFill/>
                <a:miter lim="800000"/>
                <a:headEnd/>
                <a:tailEnd/>
              </a:ln>
            </p:spPr>
            <p:txBody>
              <a:bodyPr rot="0" vert="horz" wrap="square" lIns="91440" tIns="45720" rIns="91440" bIns="45720" anchor="t" anchorCtr="0">
                <a:noAutofit/>
              </a:bodyPr>
              <a:lstStyle/>
              <a:p>
                <a:pPr marR="161925" algn="just"/>
                <a:r>
                  <a:rPr lang="en-GB" sz="1400" b="1">
                    <a:effectLst/>
                    <a:latin typeface="Arial" panose="020B0604020202020204" pitchFamily="34" charset="0"/>
                    <a:ea typeface="Times New Roman" panose="02020603050405020304" pitchFamily="18" charset="0"/>
                  </a:rPr>
                  <a:t>Offering Guidance</a:t>
                </a:r>
                <a:endParaRPr lang="en-GB" sz="1200">
                  <a:effectLst/>
                  <a:latin typeface="Arial" panose="020B0604020202020204" pitchFamily="34" charset="0"/>
                  <a:ea typeface="Times New Roman" panose="02020603050405020304" pitchFamily="18" charset="0"/>
                </a:endParaRPr>
              </a:p>
            </p:txBody>
          </p:sp>
          <p:sp>
            <p:nvSpPr>
              <p:cNvPr id="13" name="Text Box 2">
                <a:extLst>
                  <a:ext uri="{FF2B5EF4-FFF2-40B4-BE49-F238E27FC236}">
                    <a16:creationId xmlns:a16="http://schemas.microsoft.com/office/drawing/2014/main" id="{00EB838B-0627-28B5-DF0F-993E1E8C3B5A}"/>
                  </a:ext>
                </a:extLst>
              </p:cNvPr>
              <p:cNvSpPr txBox="1">
                <a:spLocks noChangeArrowheads="1"/>
              </p:cNvSpPr>
              <p:nvPr/>
            </p:nvSpPr>
            <p:spPr bwMode="auto">
              <a:xfrm>
                <a:off x="1424763" y="5401339"/>
                <a:ext cx="1917700" cy="393700"/>
              </a:xfrm>
              <a:prstGeom prst="rect">
                <a:avLst/>
              </a:prstGeom>
              <a:noFill/>
              <a:ln w="9525">
                <a:noFill/>
                <a:miter lim="800000"/>
                <a:headEnd/>
                <a:tailEnd/>
              </a:ln>
            </p:spPr>
            <p:txBody>
              <a:bodyPr rot="0" vert="horz" wrap="square" lIns="91440" tIns="45720" rIns="91440" bIns="45720" anchor="t" anchorCtr="0">
                <a:noAutofit/>
              </a:bodyPr>
              <a:lstStyle/>
              <a:p>
                <a:pPr marR="161925" algn="just"/>
                <a:r>
                  <a:rPr lang="en-GB" sz="1400" b="1">
                    <a:effectLst/>
                    <a:latin typeface="Arial" panose="020B0604020202020204" pitchFamily="34" charset="0"/>
                    <a:ea typeface="Times New Roman" panose="02020603050405020304" pitchFamily="18" charset="0"/>
                  </a:rPr>
                  <a:t>Giving Feedback</a:t>
                </a:r>
                <a:endParaRPr lang="en-GB" sz="1200">
                  <a:effectLst/>
                  <a:latin typeface="Arial" panose="020B0604020202020204" pitchFamily="34" charset="0"/>
                  <a:ea typeface="Times New Roman" panose="02020603050405020304" pitchFamily="18" charset="0"/>
                </a:endParaRPr>
              </a:p>
            </p:txBody>
          </p:sp>
          <p:sp>
            <p:nvSpPr>
              <p:cNvPr id="14" name="Text Box 2">
                <a:extLst>
                  <a:ext uri="{FF2B5EF4-FFF2-40B4-BE49-F238E27FC236}">
                    <a16:creationId xmlns:a16="http://schemas.microsoft.com/office/drawing/2014/main" id="{DF430E2D-D6E2-DA7B-C4A8-3478CC21CC7C}"/>
                  </a:ext>
                </a:extLst>
              </p:cNvPr>
              <p:cNvSpPr txBox="1">
                <a:spLocks noChangeArrowheads="1"/>
              </p:cNvSpPr>
              <p:nvPr/>
            </p:nvSpPr>
            <p:spPr bwMode="auto">
              <a:xfrm>
                <a:off x="1786270" y="4827181"/>
                <a:ext cx="2152650" cy="419100"/>
              </a:xfrm>
              <a:prstGeom prst="rect">
                <a:avLst/>
              </a:prstGeom>
              <a:noFill/>
              <a:ln w="9525">
                <a:noFill/>
                <a:miter lim="800000"/>
                <a:headEnd/>
                <a:tailEnd/>
              </a:ln>
            </p:spPr>
            <p:txBody>
              <a:bodyPr rot="0" vert="horz" wrap="square" lIns="91440" tIns="45720" rIns="91440" bIns="45720" anchor="t" anchorCtr="0">
                <a:noAutofit/>
              </a:bodyPr>
              <a:lstStyle/>
              <a:p>
                <a:pPr marR="161925" algn="just"/>
                <a:r>
                  <a:rPr lang="en-GB" sz="1400" b="1">
                    <a:effectLst/>
                    <a:latin typeface="Arial" panose="020B0604020202020204" pitchFamily="34" charset="0"/>
                    <a:ea typeface="Times New Roman" panose="02020603050405020304" pitchFamily="18" charset="0"/>
                  </a:rPr>
                  <a:t>Making Suggestions</a:t>
                </a:r>
                <a:endParaRPr lang="en-GB" sz="1200">
                  <a:effectLst/>
                  <a:latin typeface="Arial" panose="020B0604020202020204" pitchFamily="34" charset="0"/>
                  <a:ea typeface="Times New Roman" panose="02020603050405020304" pitchFamily="18" charset="0"/>
                </a:endParaRPr>
              </a:p>
            </p:txBody>
          </p:sp>
          <p:sp>
            <p:nvSpPr>
              <p:cNvPr id="15" name="Text Box 2">
                <a:extLst>
                  <a:ext uri="{FF2B5EF4-FFF2-40B4-BE49-F238E27FC236}">
                    <a16:creationId xmlns:a16="http://schemas.microsoft.com/office/drawing/2014/main" id="{B7E4B515-576F-C183-19BB-2170EB95591F}"/>
                  </a:ext>
                </a:extLst>
              </p:cNvPr>
              <p:cNvSpPr txBox="1">
                <a:spLocks noChangeArrowheads="1"/>
              </p:cNvSpPr>
              <p:nvPr/>
            </p:nvSpPr>
            <p:spPr bwMode="auto">
              <a:xfrm>
                <a:off x="1371600" y="4199860"/>
                <a:ext cx="3689350" cy="393700"/>
              </a:xfrm>
              <a:prstGeom prst="rect">
                <a:avLst/>
              </a:prstGeom>
              <a:noFill/>
              <a:ln w="9525">
                <a:noFill/>
                <a:miter lim="800000"/>
                <a:headEnd/>
                <a:tailEnd/>
              </a:ln>
            </p:spPr>
            <p:txBody>
              <a:bodyPr rot="0" vert="horz" wrap="square" lIns="91440" tIns="45720" rIns="91440" bIns="45720" anchor="t" anchorCtr="0">
                <a:noAutofit/>
              </a:bodyPr>
              <a:lstStyle/>
              <a:p>
                <a:pPr marR="161925" algn="just"/>
                <a:r>
                  <a:rPr lang="en-GB" sz="1400" b="1">
                    <a:effectLst/>
                    <a:latin typeface="Arial" panose="020B0604020202020204" pitchFamily="34" charset="0"/>
                    <a:ea typeface="Times New Roman" panose="02020603050405020304" pitchFamily="18" charset="0"/>
                  </a:rPr>
                  <a:t>Asking questions that raise awareness</a:t>
                </a:r>
                <a:endParaRPr lang="en-GB" sz="1200">
                  <a:effectLst/>
                  <a:latin typeface="Arial" panose="020B0604020202020204" pitchFamily="34" charset="0"/>
                  <a:ea typeface="Times New Roman" panose="02020603050405020304" pitchFamily="18" charset="0"/>
                </a:endParaRPr>
              </a:p>
            </p:txBody>
          </p:sp>
          <p:sp>
            <p:nvSpPr>
              <p:cNvPr id="16" name="Text Box 2">
                <a:extLst>
                  <a:ext uri="{FF2B5EF4-FFF2-40B4-BE49-F238E27FC236}">
                    <a16:creationId xmlns:a16="http://schemas.microsoft.com/office/drawing/2014/main" id="{3BD48D61-87E6-39B4-052D-5D3B8A8DCC9D}"/>
                  </a:ext>
                </a:extLst>
              </p:cNvPr>
              <p:cNvSpPr txBox="1">
                <a:spLocks noChangeArrowheads="1"/>
              </p:cNvSpPr>
              <p:nvPr/>
            </p:nvSpPr>
            <p:spPr bwMode="auto">
              <a:xfrm>
                <a:off x="3104707" y="3710762"/>
                <a:ext cx="1562100" cy="342900"/>
              </a:xfrm>
              <a:prstGeom prst="rect">
                <a:avLst/>
              </a:prstGeom>
              <a:noFill/>
              <a:ln w="9525">
                <a:noFill/>
                <a:miter lim="800000"/>
                <a:headEnd/>
                <a:tailEnd/>
              </a:ln>
            </p:spPr>
            <p:txBody>
              <a:bodyPr rot="0" vert="horz" wrap="square" lIns="91440" tIns="45720" rIns="91440" bIns="45720" anchor="t" anchorCtr="0">
                <a:noAutofit/>
              </a:bodyPr>
              <a:lstStyle/>
              <a:p>
                <a:pPr marR="161925" algn="just"/>
                <a:r>
                  <a:rPr lang="en-GB" sz="1400" b="1">
                    <a:effectLst/>
                    <a:latin typeface="Arial" panose="020B0604020202020204" pitchFamily="34" charset="0"/>
                    <a:ea typeface="Times New Roman" panose="02020603050405020304" pitchFamily="18" charset="0"/>
                  </a:rPr>
                  <a:t>Summarising</a:t>
                </a:r>
                <a:endParaRPr lang="en-GB" sz="1200">
                  <a:effectLst/>
                  <a:latin typeface="Arial" panose="020B0604020202020204" pitchFamily="34" charset="0"/>
                  <a:ea typeface="Times New Roman" panose="02020603050405020304" pitchFamily="18" charset="0"/>
                </a:endParaRPr>
              </a:p>
            </p:txBody>
          </p:sp>
          <p:sp>
            <p:nvSpPr>
              <p:cNvPr id="17" name="Text Box 2">
                <a:extLst>
                  <a:ext uri="{FF2B5EF4-FFF2-40B4-BE49-F238E27FC236}">
                    <a16:creationId xmlns:a16="http://schemas.microsoft.com/office/drawing/2014/main" id="{D03EFEB3-61E9-24A3-A084-553C560DA982}"/>
                  </a:ext>
                </a:extLst>
              </p:cNvPr>
              <p:cNvSpPr txBox="1">
                <a:spLocks noChangeArrowheads="1"/>
              </p:cNvSpPr>
              <p:nvPr/>
            </p:nvSpPr>
            <p:spPr bwMode="auto">
              <a:xfrm>
                <a:off x="3615070" y="3062176"/>
                <a:ext cx="1651000" cy="381000"/>
              </a:xfrm>
              <a:prstGeom prst="rect">
                <a:avLst/>
              </a:prstGeom>
              <a:noFill/>
              <a:ln w="9525">
                <a:noFill/>
                <a:miter lim="800000"/>
                <a:headEnd/>
                <a:tailEnd/>
              </a:ln>
            </p:spPr>
            <p:txBody>
              <a:bodyPr rot="0" vert="horz" wrap="square" lIns="91440" tIns="45720" rIns="91440" bIns="45720" anchor="t" anchorCtr="0">
                <a:noAutofit/>
              </a:bodyPr>
              <a:lstStyle/>
              <a:p>
                <a:pPr marR="161925" algn="just"/>
                <a:r>
                  <a:rPr lang="en-GB" sz="1400" b="1">
                    <a:effectLst/>
                    <a:latin typeface="Arial" panose="020B0604020202020204" pitchFamily="34" charset="0"/>
                    <a:ea typeface="Times New Roman" panose="02020603050405020304" pitchFamily="18" charset="0"/>
                  </a:rPr>
                  <a:t>Paraphrasing</a:t>
                </a:r>
                <a:endParaRPr lang="en-GB" sz="1200">
                  <a:effectLst/>
                  <a:latin typeface="Arial" panose="020B0604020202020204" pitchFamily="34" charset="0"/>
                  <a:ea typeface="Times New Roman" panose="02020603050405020304" pitchFamily="18" charset="0"/>
                </a:endParaRPr>
              </a:p>
            </p:txBody>
          </p:sp>
          <p:sp>
            <p:nvSpPr>
              <p:cNvPr id="18" name="Text Box 2">
                <a:extLst>
                  <a:ext uri="{FF2B5EF4-FFF2-40B4-BE49-F238E27FC236}">
                    <a16:creationId xmlns:a16="http://schemas.microsoft.com/office/drawing/2014/main" id="{28EE4DCE-46D1-226C-D290-AC50E0281876}"/>
                  </a:ext>
                </a:extLst>
              </p:cNvPr>
              <p:cNvSpPr txBox="1">
                <a:spLocks noChangeArrowheads="1"/>
              </p:cNvSpPr>
              <p:nvPr/>
            </p:nvSpPr>
            <p:spPr bwMode="auto">
              <a:xfrm>
                <a:off x="4221125" y="2509283"/>
                <a:ext cx="1308100" cy="393700"/>
              </a:xfrm>
              <a:prstGeom prst="rect">
                <a:avLst/>
              </a:prstGeom>
              <a:noFill/>
              <a:ln w="9525">
                <a:noFill/>
                <a:miter lim="800000"/>
                <a:headEnd/>
                <a:tailEnd/>
              </a:ln>
            </p:spPr>
            <p:txBody>
              <a:bodyPr rot="0" vert="horz" wrap="square" lIns="91440" tIns="45720" rIns="91440" bIns="45720" anchor="t" anchorCtr="0">
                <a:noAutofit/>
              </a:bodyPr>
              <a:lstStyle/>
              <a:p>
                <a:pPr marR="161925" algn="just"/>
                <a:r>
                  <a:rPr lang="en-GB" sz="1400" b="1">
                    <a:effectLst/>
                    <a:latin typeface="Arial" panose="020B0604020202020204" pitchFamily="34" charset="0"/>
                    <a:ea typeface="Times New Roman" panose="02020603050405020304" pitchFamily="18" charset="0"/>
                  </a:rPr>
                  <a:t>Reflecting</a:t>
                </a:r>
                <a:endParaRPr lang="en-GB" sz="1200">
                  <a:effectLst/>
                  <a:latin typeface="Arial" panose="020B0604020202020204" pitchFamily="34" charset="0"/>
                  <a:ea typeface="Times New Roman" panose="02020603050405020304" pitchFamily="18" charset="0"/>
                </a:endParaRPr>
              </a:p>
            </p:txBody>
          </p:sp>
          <p:sp>
            <p:nvSpPr>
              <p:cNvPr id="19" name="Text Box 2">
                <a:extLst>
                  <a:ext uri="{FF2B5EF4-FFF2-40B4-BE49-F238E27FC236}">
                    <a16:creationId xmlns:a16="http://schemas.microsoft.com/office/drawing/2014/main" id="{2721609D-A9CB-E9F6-C068-F36BACA3C20B}"/>
                  </a:ext>
                </a:extLst>
              </p:cNvPr>
              <p:cNvSpPr txBox="1">
                <a:spLocks noChangeArrowheads="1"/>
              </p:cNvSpPr>
              <p:nvPr/>
            </p:nvSpPr>
            <p:spPr bwMode="auto">
              <a:xfrm>
                <a:off x="4114800" y="2009553"/>
                <a:ext cx="2362200" cy="431800"/>
              </a:xfrm>
              <a:prstGeom prst="rect">
                <a:avLst/>
              </a:prstGeom>
              <a:noFill/>
              <a:ln w="9525">
                <a:noFill/>
                <a:miter lim="800000"/>
                <a:headEnd/>
                <a:tailEnd/>
              </a:ln>
            </p:spPr>
            <p:txBody>
              <a:bodyPr rot="0" vert="horz" wrap="square" lIns="91440" tIns="45720" rIns="91440" bIns="45720" anchor="t" anchorCtr="0">
                <a:noAutofit/>
              </a:bodyPr>
              <a:lstStyle/>
              <a:p>
                <a:pPr marR="161925" algn="just"/>
                <a:r>
                  <a:rPr lang="en-GB" sz="1400" b="1">
                    <a:effectLst/>
                    <a:latin typeface="Arial" panose="020B0604020202020204" pitchFamily="34" charset="0"/>
                    <a:ea typeface="Times New Roman" panose="02020603050405020304" pitchFamily="18" charset="0"/>
                  </a:rPr>
                  <a:t>Listening to understand</a:t>
                </a:r>
                <a:endParaRPr lang="en-GB" sz="1200">
                  <a:effectLst/>
                  <a:latin typeface="Arial" panose="020B0604020202020204" pitchFamily="34" charset="0"/>
                  <a:ea typeface="Times New Roman" panose="02020603050405020304" pitchFamily="18" charset="0"/>
                </a:endParaRPr>
              </a:p>
            </p:txBody>
          </p:sp>
        </p:grpSp>
        <p:sp>
          <p:nvSpPr>
            <p:cNvPr id="6" name="Text Box 2">
              <a:extLst>
                <a:ext uri="{FF2B5EF4-FFF2-40B4-BE49-F238E27FC236}">
                  <a16:creationId xmlns:a16="http://schemas.microsoft.com/office/drawing/2014/main" id="{0C8762BA-10CA-DB3B-36EB-BE71E4F5B427}"/>
                </a:ext>
              </a:extLst>
            </p:cNvPr>
            <p:cNvSpPr txBox="1">
              <a:spLocks noChangeArrowheads="1"/>
            </p:cNvSpPr>
            <p:nvPr/>
          </p:nvSpPr>
          <p:spPr bwMode="auto">
            <a:xfrm>
              <a:off x="2915571" y="2032669"/>
              <a:ext cx="3180430" cy="707886"/>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spAutoFit/>
            </a:bodyPr>
            <a:lstStyle/>
            <a:p>
              <a:pPr marR="161925" algn="just"/>
              <a:r>
                <a:rPr lang="en-GB" sz="1200">
                  <a:effectLst/>
                  <a:latin typeface="Arial" panose="020B0604020202020204" pitchFamily="34" charset="0"/>
                  <a:ea typeface="Times New Roman" panose="02020603050405020304" pitchFamily="18" charset="0"/>
                </a:rPr>
                <a:t>Helping someone to solve their own problems</a:t>
              </a:r>
            </a:p>
            <a:p>
              <a:pPr marR="161925" algn="just"/>
              <a:r>
                <a:rPr lang="en-GB" sz="1600" b="1">
                  <a:effectLst/>
                  <a:latin typeface="Arial" panose="020B0604020202020204" pitchFamily="34" charset="0"/>
                  <a:ea typeface="Times New Roman" panose="02020603050405020304" pitchFamily="18" charset="0"/>
                </a:rPr>
                <a:t>Pull (non-directive)</a:t>
              </a:r>
              <a:endParaRPr lang="en-GB" sz="1200">
                <a:effectLst/>
                <a:latin typeface="Arial" panose="020B0604020202020204" pitchFamily="34" charset="0"/>
                <a:ea typeface="Times New Roman" panose="02020603050405020304" pitchFamily="18" charset="0"/>
              </a:endParaRPr>
            </a:p>
          </p:txBody>
        </p:sp>
        <p:sp>
          <p:nvSpPr>
            <p:cNvPr id="7" name="Text Box 2">
              <a:extLst>
                <a:ext uri="{FF2B5EF4-FFF2-40B4-BE49-F238E27FC236}">
                  <a16:creationId xmlns:a16="http://schemas.microsoft.com/office/drawing/2014/main" id="{F2F1E440-B5C4-ABE5-99A1-269AAB1940F1}"/>
                </a:ext>
              </a:extLst>
            </p:cNvPr>
            <p:cNvSpPr txBox="1">
              <a:spLocks noChangeArrowheads="1"/>
            </p:cNvSpPr>
            <p:nvPr/>
          </p:nvSpPr>
          <p:spPr bwMode="auto">
            <a:xfrm>
              <a:off x="5736919" y="5834705"/>
              <a:ext cx="3886332" cy="523220"/>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spAutoFit/>
            </a:bodyPr>
            <a:lstStyle/>
            <a:p>
              <a:pPr marR="161925" algn="just"/>
              <a:r>
                <a:rPr lang="en-GB" sz="1200">
                  <a:effectLst/>
                  <a:latin typeface="Arial" panose="020B0604020202020204" pitchFamily="34" charset="0"/>
                  <a:ea typeface="Times New Roman" panose="02020603050405020304" pitchFamily="18" charset="0"/>
                </a:rPr>
                <a:t>Solving someone’s problems for them</a:t>
              </a:r>
            </a:p>
            <a:p>
              <a:pPr marR="161925" algn="just"/>
              <a:r>
                <a:rPr lang="en-GB" sz="1600" b="1">
                  <a:effectLst/>
                  <a:latin typeface="Arial" panose="020B0604020202020204" pitchFamily="34" charset="0"/>
                  <a:ea typeface="Times New Roman" panose="02020603050405020304" pitchFamily="18" charset="0"/>
                </a:rPr>
                <a:t>Push (directive)</a:t>
              </a:r>
              <a:endParaRPr lang="en-GB" sz="1200">
                <a:effectLst/>
                <a:latin typeface="Arial" panose="020B0604020202020204" pitchFamily="34" charset="0"/>
                <a:ea typeface="Times New Roman" panose="02020603050405020304" pitchFamily="18" charset="0"/>
              </a:endParaRPr>
            </a:p>
          </p:txBody>
        </p:sp>
      </p:grpSp>
    </p:spTree>
    <p:extLst>
      <p:ext uri="{BB962C8B-B14F-4D97-AF65-F5344CB8AC3E}">
        <p14:creationId xmlns:p14="http://schemas.microsoft.com/office/powerpoint/2010/main" val="25137999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A6D1AA-CD16-CA17-FB8D-065F48264B88}"/>
              </a:ext>
            </a:extLst>
          </p:cNvPr>
          <p:cNvSpPr>
            <a:spLocks noGrp="1"/>
          </p:cNvSpPr>
          <p:nvPr>
            <p:ph type="title"/>
          </p:nvPr>
        </p:nvSpPr>
        <p:spPr/>
        <p:txBody>
          <a:bodyPr/>
          <a:lstStyle/>
          <a:p>
            <a:r>
              <a:rPr lang="en-GB"/>
              <a:t>Purpose </a:t>
            </a:r>
          </a:p>
        </p:txBody>
      </p:sp>
      <p:sp>
        <p:nvSpPr>
          <p:cNvPr id="3" name="Content Placeholder 2">
            <a:extLst>
              <a:ext uri="{FF2B5EF4-FFF2-40B4-BE49-F238E27FC236}">
                <a16:creationId xmlns:a16="http://schemas.microsoft.com/office/drawing/2014/main" id="{6210EB25-12A9-A676-E74E-60363C0035E3}"/>
              </a:ext>
            </a:extLst>
          </p:cNvPr>
          <p:cNvSpPr>
            <a:spLocks noGrp="1"/>
          </p:cNvSpPr>
          <p:nvPr>
            <p:ph idx="1"/>
          </p:nvPr>
        </p:nvSpPr>
        <p:spPr/>
        <p:txBody>
          <a:bodyPr/>
          <a:lstStyle/>
          <a:p>
            <a:r>
              <a:rPr lang="en-GB" b="1">
                <a:latin typeface="Arial" panose="020B0604020202020204" pitchFamily="34" charset="0"/>
                <a:cs typeface="Arial" panose="020B0604020202020204" pitchFamily="34" charset="0"/>
              </a:rPr>
              <a:t>To be able to:</a:t>
            </a:r>
          </a:p>
          <a:p>
            <a:pPr marL="533400" indent="-533400">
              <a:buFont typeface="Wingdings" panose="05000000000000000000" pitchFamily="2" charset="2"/>
              <a:buChar char="q"/>
            </a:pPr>
            <a:r>
              <a:rPr lang="en-GB">
                <a:latin typeface="Arial" panose="020B0604020202020204" pitchFamily="34" charset="0"/>
                <a:cs typeface="Arial" panose="020B0604020202020204" pitchFamily="34" charset="0"/>
              </a:rPr>
              <a:t>Familiarise yourself with the structure and different components of an apprenticeship</a:t>
            </a:r>
          </a:p>
          <a:p>
            <a:pPr marL="533400" indent="-533400">
              <a:buFont typeface="Wingdings" panose="05000000000000000000" pitchFamily="2" charset="2"/>
              <a:buChar char="q"/>
            </a:pPr>
            <a:r>
              <a:rPr lang="en-GB">
                <a:latin typeface="Arial" panose="020B0604020202020204" pitchFamily="34" charset="0"/>
                <a:cs typeface="Arial" panose="020B0604020202020204" pitchFamily="34" charset="0"/>
              </a:rPr>
              <a:t>Relate the requirements of apprenticeships to your own role </a:t>
            </a:r>
          </a:p>
          <a:p>
            <a:pPr marL="533400" indent="-533400">
              <a:buFont typeface="Wingdings" panose="05000000000000000000" pitchFamily="2" charset="2"/>
              <a:buChar char="q"/>
            </a:pPr>
            <a:r>
              <a:rPr lang="en-GB">
                <a:latin typeface="Arial" panose="020B0604020202020204" pitchFamily="34" charset="0"/>
                <a:cs typeface="Arial" panose="020B0604020202020204" pitchFamily="34" charset="0"/>
              </a:rPr>
              <a:t>Confidently engage in all requirements of an apprenticeship such as progress reviews to support the apprentice</a:t>
            </a:r>
          </a:p>
        </p:txBody>
      </p:sp>
    </p:spTree>
    <p:extLst>
      <p:ext uri="{BB962C8B-B14F-4D97-AF65-F5344CB8AC3E}">
        <p14:creationId xmlns:p14="http://schemas.microsoft.com/office/powerpoint/2010/main" val="42026798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5AEA37-E91A-B6E1-0634-742B9EBBC4AB}"/>
              </a:ext>
            </a:extLst>
          </p:cNvPr>
          <p:cNvSpPr>
            <a:spLocks noGrp="1"/>
          </p:cNvSpPr>
          <p:nvPr>
            <p:ph type="title"/>
          </p:nvPr>
        </p:nvSpPr>
        <p:spPr/>
        <p:txBody>
          <a:bodyPr/>
          <a:lstStyle/>
          <a:p>
            <a:r>
              <a:rPr lang="en-GB"/>
              <a:t>Monitoring the Apprentice’s Progress</a:t>
            </a:r>
          </a:p>
        </p:txBody>
      </p:sp>
      <p:sp>
        <p:nvSpPr>
          <p:cNvPr id="4" name="Content Placeholder 2">
            <a:extLst>
              <a:ext uri="{FF2B5EF4-FFF2-40B4-BE49-F238E27FC236}">
                <a16:creationId xmlns:a16="http://schemas.microsoft.com/office/drawing/2014/main" id="{9308CB5B-D3FA-97AE-5686-BC38057276C8}"/>
              </a:ext>
            </a:extLst>
          </p:cNvPr>
          <p:cNvSpPr>
            <a:spLocks noGrp="1"/>
          </p:cNvSpPr>
          <p:nvPr>
            <p:ph idx="1"/>
          </p:nvPr>
        </p:nvSpPr>
        <p:spPr>
          <a:xfrm>
            <a:off x="676656" y="2011680"/>
            <a:ext cx="10753725" cy="4579620"/>
          </a:xfrm>
        </p:spPr>
        <p:txBody>
          <a:bodyPr>
            <a:normAutofit/>
          </a:bodyPr>
          <a:lstStyle/>
          <a:p>
            <a:pPr marL="0" indent="0">
              <a:buNone/>
            </a:pPr>
            <a:r>
              <a:rPr lang="en-GB" sz="2000" b="1" kern="0">
                <a:latin typeface="Arial" panose="020B0604020202020204" pitchFamily="34" charset="0"/>
                <a:ea typeface="Times New Roman" panose="02020603050405020304" pitchFamily="18" charset="0"/>
              </a:rPr>
              <a:t>The </a:t>
            </a:r>
            <a:r>
              <a:rPr lang="en-GB" sz="2000" b="1" kern="0">
                <a:effectLst/>
                <a:latin typeface="Arial" panose="020B0604020202020204" pitchFamily="34" charset="0"/>
                <a:ea typeface="Times New Roman" panose="02020603050405020304" pitchFamily="18" charset="0"/>
              </a:rPr>
              <a:t>Initial Needs Assessment </a:t>
            </a:r>
            <a:r>
              <a:rPr lang="en-GB" sz="2000" kern="0">
                <a:effectLst/>
                <a:latin typeface="Arial" panose="020B0604020202020204" pitchFamily="34" charset="0"/>
                <a:ea typeface="Times New Roman" panose="02020603050405020304" pitchFamily="18" charset="0"/>
              </a:rPr>
              <a:t>(INA) is used to: </a:t>
            </a:r>
          </a:p>
          <a:p>
            <a:pPr lvl="1">
              <a:buFont typeface="Wingdings" panose="05000000000000000000" pitchFamily="2" charset="2"/>
              <a:buChar char="§"/>
            </a:pPr>
            <a:r>
              <a:rPr lang="en-GB" sz="2000" kern="0">
                <a:effectLst/>
                <a:latin typeface="Arial" panose="020B0604020202020204" pitchFamily="34" charset="0"/>
                <a:ea typeface="Times New Roman" panose="02020603050405020304" pitchFamily="18" charset="0"/>
              </a:rPr>
              <a:t>Identify areas of the knowledge, skills and behaviours where the apprentice already has a level of competence</a:t>
            </a:r>
            <a:endParaRPr lang="en-GB" sz="2000" kern="0">
              <a:latin typeface="Arial" panose="020B0604020202020204" pitchFamily="34" charset="0"/>
              <a:ea typeface="Times New Roman" panose="02020603050405020304" pitchFamily="18" charset="0"/>
            </a:endParaRPr>
          </a:p>
          <a:p>
            <a:pPr lvl="1">
              <a:buFont typeface="Wingdings" panose="05000000000000000000" pitchFamily="2" charset="2"/>
              <a:buChar char="§"/>
            </a:pPr>
            <a:r>
              <a:rPr lang="en-GB" sz="2000" kern="0">
                <a:effectLst/>
                <a:latin typeface="Arial" panose="020B0604020202020204" pitchFamily="34" charset="0"/>
                <a:ea typeface="Times New Roman" panose="02020603050405020304" pitchFamily="18" charset="0"/>
              </a:rPr>
              <a:t>Inform the individual learning plan (ILP) </a:t>
            </a:r>
          </a:p>
          <a:p>
            <a:pPr marL="4572" lvl="1" indent="0">
              <a:buNone/>
            </a:pPr>
            <a:endParaRPr lang="en-GB" sz="2000" kern="0">
              <a:latin typeface="Arial" panose="020B0604020202020204" pitchFamily="34" charset="0"/>
              <a:ea typeface="Times New Roman" panose="02020603050405020304" pitchFamily="18" charset="0"/>
            </a:endParaRPr>
          </a:p>
          <a:p>
            <a:pPr marL="4572" lvl="1" indent="0">
              <a:buNone/>
            </a:pPr>
            <a:r>
              <a:rPr lang="en-GB" sz="2000" b="1" kern="0">
                <a:effectLst/>
                <a:latin typeface="Arial" panose="020B0604020202020204" pitchFamily="34" charset="0"/>
                <a:ea typeface="Times New Roman" panose="02020603050405020304" pitchFamily="18" charset="0"/>
              </a:rPr>
              <a:t>Training Plan </a:t>
            </a:r>
            <a:r>
              <a:rPr lang="en-GB" sz="2000" kern="0">
                <a:effectLst/>
                <a:latin typeface="Arial" panose="020B0604020202020204" pitchFamily="34" charset="0"/>
                <a:ea typeface="Times New Roman" panose="02020603050405020304" pitchFamily="18" charset="0"/>
              </a:rPr>
              <a:t>i</a:t>
            </a:r>
            <a:r>
              <a:rPr lang="en-GB" sz="2000" kern="0">
                <a:latin typeface="Arial" panose="020B0604020202020204" pitchFamily="34" charset="0"/>
                <a:ea typeface="Times New Roman" panose="02020603050405020304" pitchFamily="18" charset="0"/>
              </a:rPr>
              <a:t>s a</a:t>
            </a:r>
            <a:r>
              <a:rPr lang="en-GB" sz="2000" kern="0">
                <a:effectLst/>
                <a:latin typeface="Arial" panose="020B0604020202020204" pitchFamily="34" charset="0"/>
                <a:ea typeface="Times New Roman" panose="02020603050405020304" pitchFamily="18" charset="0"/>
              </a:rPr>
              <a:t> three-way agreement between the apprentice, the employer and the university.  It includes:</a:t>
            </a:r>
          </a:p>
          <a:p>
            <a:pPr lvl="1">
              <a:buFont typeface="Wingdings" panose="05000000000000000000" pitchFamily="2" charset="2"/>
              <a:buChar char="§"/>
            </a:pPr>
            <a:r>
              <a:rPr lang="en-GB" sz="2000" kern="0">
                <a:latin typeface="Arial" panose="020B0604020202020204" pitchFamily="34" charset="0"/>
                <a:ea typeface="Times New Roman" panose="02020603050405020304" pitchFamily="18" charset="0"/>
              </a:rPr>
              <a:t>T</a:t>
            </a:r>
            <a:r>
              <a:rPr lang="en-GB" sz="2000" kern="0">
                <a:effectLst/>
                <a:latin typeface="Arial" panose="020B0604020202020204" pitchFamily="34" charset="0"/>
                <a:ea typeface="Times New Roman" panose="02020603050405020304" pitchFamily="18" charset="0"/>
              </a:rPr>
              <a:t>he agreed content and duration of the apprenticeship, based on the outcome of the INA</a:t>
            </a:r>
          </a:p>
          <a:p>
            <a:pPr lvl="1">
              <a:buFont typeface="Wingdings" panose="05000000000000000000" pitchFamily="2" charset="2"/>
              <a:buChar char="§"/>
            </a:pPr>
            <a:r>
              <a:rPr lang="en-GB" sz="2000" kern="0">
                <a:effectLst/>
                <a:latin typeface="Arial" panose="020B0604020202020204" pitchFamily="34" charset="0"/>
                <a:ea typeface="Times New Roman" panose="02020603050405020304" pitchFamily="18" charset="0"/>
              </a:rPr>
              <a:t>An anticipated end date for the training</a:t>
            </a:r>
          </a:p>
          <a:p>
            <a:pPr lvl="1">
              <a:buFont typeface="Wingdings" panose="05000000000000000000" pitchFamily="2" charset="2"/>
              <a:buChar char="§"/>
            </a:pPr>
            <a:r>
              <a:rPr lang="en-GB" sz="2000" kern="0">
                <a:latin typeface="Arial" panose="020B0604020202020204" pitchFamily="34" charset="0"/>
                <a:ea typeface="Times New Roman" panose="02020603050405020304" pitchFamily="18" charset="0"/>
              </a:rPr>
              <a:t>D</a:t>
            </a:r>
            <a:r>
              <a:rPr lang="en-GB" sz="2000" kern="0">
                <a:effectLst/>
                <a:latin typeface="Arial" panose="020B0604020202020204" pitchFamily="34" charset="0"/>
                <a:ea typeface="Times New Roman" panose="02020603050405020304" pitchFamily="18" charset="0"/>
              </a:rPr>
              <a:t>etails of the end point assessment </a:t>
            </a:r>
          </a:p>
          <a:p>
            <a:pPr lvl="1">
              <a:buFont typeface="Wingdings" panose="05000000000000000000" pitchFamily="2" charset="2"/>
              <a:buChar char="§"/>
            </a:pPr>
            <a:r>
              <a:rPr lang="en-GB" sz="2000" kern="0">
                <a:effectLst/>
                <a:latin typeface="Arial" panose="020B0604020202020204" pitchFamily="34" charset="0"/>
                <a:ea typeface="Times New Roman" panose="02020603050405020304" pitchFamily="18" charset="0"/>
              </a:rPr>
              <a:t>Requirements for the off the job training hours</a:t>
            </a:r>
          </a:p>
          <a:p>
            <a:pPr lvl="3"/>
            <a:endParaRPr lang="en-GB"/>
          </a:p>
        </p:txBody>
      </p:sp>
    </p:spTree>
    <p:extLst>
      <p:ext uri="{BB962C8B-B14F-4D97-AF65-F5344CB8AC3E}">
        <p14:creationId xmlns:p14="http://schemas.microsoft.com/office/powerpoint/2010/main" val="6490920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363D30-95AB-5BEC-1AFA-06343A4AFE89}"/>
              </a:ext>
            </a:extLst>
          </p:cNvPr>
          <p:cNvSpPr>
            <a:spLocks noGrp="1"/>
          </p:cNvSpPr>
          <p:nvPr>
            <p:ph type="title"/>
          </p:nvPr>
        </p:nvSpPr>
        <p:spPr/>
        <p:txBody>
          <a:bodyPr/>
          <a:lstStyle/>
          <a:p>
            <a:r>
              <a:rPr lang="en-GB"/>
              <a:t>Progress Review</a:t>
            </a:r>
          </a:p>
        </p:txBody>
      </p:sp>
      <p:sp>
        <p:nvSpPr>
          <p:cNvPr id="3" name="Content Placeholder 2">
            <a:extLst>
              <a:ext uri="{FF2B5EF4-FFF2-40B4-BE49-F238E27FC236}">
                <a16:creationId xmlns:a16="http://schemas.microsoft.com/office/drawing/2014/main" id="{595F5BE7-E100-AC3E-6821-A664802FEE3C}"/>
              </a:ext>
            </a:extLst>
          </p:cNvPr>
          <p:cNvSpPr>
            <a:spLocks noGrp="1"/>
          </p:cNvSpPr>
          <p:nvPr>
            <p:ph idx="1"/>
          </p:nvPr>
        </p:nvSpPr>
        <p:spPr>
          <a:xfrm>
            <a:off x="676656" y="2011680"/>
            <a:ext cx="11127417" cy="3766185"/>
          </a:xfrm>
        </p:spPr>
        <p:txBody>
          <a:bodyPr>
            <a:noAutofit/>
          </a:bodyPr>
          <a:lstStyle/>
          <a:p>
            <a:pPr marL="0" indent="0">
              <a:buNone/>
            </a:pPr>
            <a:r>
              <a:rPr lang="en-GB" b="1" dirty="0">
                <a:latin typeface="Arial" panose="020B0604020202020204" pitchFamily="34" charset="0"/>
                <a:cs typeface="Arial" panose="020B0604020202020204" pitchFamily="34" charset="0"/>
              </a:rPr>
              <a:t>Informal progress monitoring</a:t>
            </a:r>
            <a:r>
              <a:rPr lang="en-GB" dirty="0">
                <a:latin typeface="Arial" panose="020B0604020202020204" pitchFamily="34" charset="0"/>
                <a:cs typeface="Arial" panose="020B0604020202020204" pitchFamily="34" charset="0"/>
              </a:rPr>
              <a:t>:</a:t>
            </a:r>
          </a:p>
          <a:p>
            <a:pPr lvl="1">
              <a:buFont typeface="Wingdings" panose="05000000000000000000" pitchFamily="2" charset="2"/>
              <a:buChar char="§"/>
            </a:pPr>
            <a:r>
              <a:rPr lang="en-GB" dirty="0">
                <a:latin typeface="Arial" panose="020B0604020202020204" pitchFamily="34" charset="0"/>
                <a:cs typeface="Arial" panose="020B0604020202020204" pitchFamily="34" charset="0"/>
              </a:rPr>
              <a:t>Employer mentor regular informal meetings</a:t>
            </a:r>
          </a:p>
          <a:p>
            <a:pPr lvl="1"/>
            <a:endParaRPr lang="en-GB" dirty="0">
              <a:latin typeface="Arial" panose="020B0604020202020204" pitchFamily="34" charset="0"/>
              <a:cs typeface="Arial" panose="020B0604020202020204" pitchFamily="34" charset="0"/>
            </a:endParaRPr>
          </a:p>
          <a:p>
            <a:pPr marL="4572" lvl="1" indent="0">
              <a:buNone/>
            </a:pPr>
            <a:r>
              <a:rPr lang="en-GB" b="1" dirty="0">
                <a:latin typeface="Arial" panose="020B0604020202020204" pitchFamily="34" charset="0"/>
                <a:cs typeface="Arial" panose="020B0604020202020204" pitchFamily="34" charset="0"/>
              </a:rPr>
              <a:t>Formal Progress Review Meetings</a:t>
            </a:r>
            <a:r>
              <a:rPr lang="en-GB" dirty="0">
                <a:latin typeface="Arial" panose="020B0604020202020204" pitchFamily="34" charset="0"/>
                <a:cs typeface="Arial" panose="020B0604020202020204" pitchFamily="34" charset="0"/>
              </a:rPr>
              <a:t>:</a:t>
            </a:r>
          </a:p>
          <a:p>
            <a:pPr marL="355600" lvl="1" indent="-352425">
              <a:buFont typeface="Wingdings" panose="05000000000000000000" pitchFamily="2" charset="2"/>
              <a:buChar char="§"/>
            </a:pPr>
            <a:r>
              <a:rPr lang="en-GB" dirty="0">
                <a:latin typeface="Arial" panose="020B0604020202020204" pitchFamily="34" charset="0"/>
                <a:cs typeface="Arial" panose="020B0604020202020204" pitchFamily="34" charset="0"/>
              </a:rPr>
              <a:t>Three-way progress review meetings </a:t>
            </a:r>
          </a:p>
          <a:p>
            <a:pPr marL="723900" lvl="2" indent="-352425">
              <a:buFont typeface="Wingdings" panose="05000000000000000000" pitchFamily="2" charset="2"/>
              <a:buChar char="§"/>
            </a:pPr>
            <a:r>
              <a:rPr lang="en-GB" sz="2400" i="0" dirty="0">
                <a:latin typeface="Arial" panose="020B0604020202020204" pitchFamily="34" charset="0"/>
                <a:cs typeface="Arial" panose="020B0604020202020204" pitchFamily="34" charset="0"/>
              </a:rPr>
              <a:t>The mentor, the apprentice, the apprenticeship advisor</a:t>
            </a:r>
          </a:p>
          <a:p>
            <a:pPr marL="355600" lvl="1" indent="-352425">
              <a:buFont typeface="Wingdings" panose="05000000000000000000" pitchFamily="2" charset="2"/>
              <a:buChar char="§"/>
            </a:pPr>
            <a:r>
              <a:rPr lang="en-GB" i="0" dirty="0">
                <a:latin typeface="Arial" panose="020B0604020202020204" pitchFamily="34" charset="0"/>
                <a:cs typeface="Arial" panose="020B0604020202020204" pitchFamily="34" charset="0"/>
              </a:rPr>
              <a:t>Formal meetings with signed records of each meeting</a:t>
            </a:r>
          </a:p>
          <a:p>
            <a:pPr marL="355600" lvl="1" indent="-352425">
              <a:buFont typeface="Wingdings" panose="05000000000000000000" pitchFamily="2" charset="2"/>
              <a:buChar char="§"/>
            </a:pPr>
            <a:r>
              <a:rPr lang="en-GB" i="0" dirty="0">
                <a:latin typeface="Arial" panose="020B0604020202020204" pitchFamily="34" charset="0"/>
                <a:cs typeface="Arial" panose="020B0604020202020204" pitchFamily="34" charset="0"/>
              </a:rPr>
              <a:t>Four times a year – scheduled at the start of each year</a:t>
            </a:r>
          </a:p>
          <a:p>
            <a:pPr marL="204343" lvl="2" indent="0">
              <a:buNone/>
            </a:pPr>
            <a:endParaRPr lang="en-GB" sz="2400" i="0" dirty="0">
              <a:latin typeface="Arial" panose="020B0604020202020204" pitchFamily="34" charset="0"/>
              <a:cs typeface="Arial" panose="020B0604020202020204" pitchFamily="34" charset="0"/>
            </a:endParaRPr>
          </a:p>
          <a:p>
            <a:pPr marL="360363" indent="-360363">
              <a:buFont typeface="Wingdings" panose="05000000000000000000" pitchFamily="2" charset="2"/>
              <a:buChar char="§"/>
            </a:pPr>
            <a:r>
              <a:rPr lang="en-GB" dirty="0">
                <a:latin typeface="Arial" panose="020B0604020202020204" pitchFamily="34" charset="0"/>
                <a:cs typeface="Arial" panose="020B0604020202020204" pitchFamily="34" charset="0"/>
              </a:rPr>
              <a:t>Reports shared with employers to be able to fully support the apprentice in the workplace</a:t>
            </a:r>
          </a:p>
        </p:txBody>
      </p:sp>
    </p:spTree>
    <p:extLst>
      <p:ext uri="{BB962C8B-B14F-4D97-AF65-F5344CB8AC3E}">
        <p14:creationId xmlns:p14="http://schemas.microsoft.com/office/powerpoint/2010/main" val="206998372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FC4959-98A1-64E5-824E-ACACFFE39BB5}"/>
              </a:ext>
            </a:extLst>
          </p:cNvPr>
          <p:cNvSpPr>
            <a:spLocks noGrp="1"/>
          </p:cNvSpPr>
          <p:nvPr>
            <p:ph type="title"/>
          </p:nvPr>
        </p:nvSpPr>
        <p:spPr/>
        <p:txBody>
          <a:bodyPr/>
          <a:lstStyle/>
          <a:p>
            <a:r>
              <a:rPr lang="en-GB"/>
              <a:t>Progress Review Meetings</a:t>
            </a:r>
          </a:p>
        </p:txBody>
      </p:sp>
      <p:graphicFrame>
        <p:nvGraphicFramePr>
          <p:cNvPr id="4" name="Table 4">
            <a:extLst>
              <a:ext uri="{FF2B5EF4-FFF2-40B4-BE49-F238E27FC236}">
                <a16:creationId xmlns:a16="http://schemas.microsoft.com/office/drawing/2014/main" id="{20A4B860-36CF-CB95-2E5B-3083B3E3519A}"/>
              </a:ext>
            </a:extLst>
          </p:cNvPr>
          <p:cNvGraphicFramePr>
            <a:graphicFrameLocks noGrp="1"/>
          </p:cNvGraphicFramePr>
          <p:nvPr>
            <p:ph idx="1"/>
            <p:extLst>
              <p:ext uri="{D42A27DB-BD31-4B8C-83A1-F6EECF244321}">
                <p14:modId xmlns:p14="http://schemas.microsoft.com/office/powerpoint/2010/main" val="1507241740"/>
              </p:ext>
            </p:extLst>
          </p:nvPr>
        </p:nvGraphicFramePr>
        <p:xfrm>
          <a:off x="676275" y="1690255"/>
          <a:ext cx="11127798" cy="4663199"/>
        </p:xfrm>
        <a:graphic>
          <a:graphicData uri="http://schemas.openxmlformats.org/drawingml/2006/table">
            <a:tbl>
              <a:tblPr firstRow="1" bandRow="1">
                <a:tableStyleId>{5C22544A-7EE6-4342-B048-85BDC9FD1C3A}</a:tableStyleId>
              </a:tblPr>
              <a:tblGrid>
                <a:gridCol w="5563899">
                  <a:extLst>
                    <a:ext uri="{9D8B030D-6E8A-4147-A177-3AD203B41FA5}">
                      <a16:colId xmlns:a16="http://schemas.microsoft.com/office/drawing/2014/main" val="1449489383"/>
                    </a:ext>
                  </a:extLst>
                </a:gridCol>
                <a:gridCol w="5563899">
                  <a:extLst>
                    <a:ext uri="{9D8B030D-6E8A-4147-A177-3AD203B41FA5}">
                      <a16:colId xmlns:a16="http://schemas.microsoft.com/office/drawing/2014/main" val="3032408535"/>
                    </a:ext>
                  </a:extLst>
                </a:gridCol>
              </a:tblGrid>
              <a:tr h="554621">
                <a:tc gridSpan="2">
                  <a:txBody>
                    <a:bodyPr/>
                    <a:lstStyle/>
                    <a:p>
                      <a:pPr algn="ctr"/>
                      <a:r>
                        <a:rPr lang="en-GB" sz="2800">
                          <a:latin typeface="Arial" panose="020B0604020202020204" pitchFamily="34" charset="0"/>
                          <a:cs typeface="Arial" panose="020B0604020202020204" pitchFamily="34" charset="0"/>
                        </a:rPr>
                        <a:t>Focus of Discussions</a:t>
                      </a:r>
                    </a:p>
                  </a:txBody>
                  <a:tcPr/>
                </a:tc>
                <a:tc hMerge="1">
                  <a:txBody>
                    <a:bodyPr/>
                    <a:lstStyle/>
                    <a:p>
                      <a:endParaRPr lang="en-GB"/>
                    </a:p>
                  </a:txBody>
                  <a:tcPr/>
                </a:tc>
                <a:extLst>
                  <a:ext uri="{0D108BD9-81ED-4DB2-BD59-A6C34878D82A}">
                    <a16:rowId xmlns:a16="http://schemas.microsoft.com/office/drawing/2014/main" val="3985008987"/>
                  </a:ext>
                </a:extLst>
              </a:tr>
              <a:tr h="775415">
                <a:tc>
                  <a:txBody>
                    <a:bodyPr/>
                    <a:lstStyle/>
                    <a:p>
                      <a:pPr>
                        <a:spcBef>
                          <a:spcPts val="600"/>
                        </a:spcBef>
                        <a:spcAft>
                          <a:spcPts val="600"/>
                        </a:spcAft>
                      </a:pPr>
                      <a:r>
                        <a:rPr lang="en-GB" sz="1800" b="0" i="0" kern="1200">
                          <a:solidFill>
                            <a:schemeClr val="tx1"/>
                          </a:solidFill>
                          <a:effectLst/>
                          <a:latin typeface="Arial" panose="020B0604020202020204" pitchFamily="34" charset="0"/>
                          <a:ea typeface="+mn-ea"/>
                          <a:cs typeface="Arial" panose="020B0604020202020204" pitchFamily="34" charset="0"/>
                        </a:rPr>
                        <a:t>Checking progress against Apprenticeship Standard and training plan;</a:t>
                      </a:r>
                      <a:endParaRPr lang="en-GB" b="0">
                        <a:solidFill>
                          <a:schemeClr val="tx1"/>
                        </a:solidFill>
                        <a:latin typeface="Arial" panose="020B0604020202020204" pitchFamily="34" charset="0"/>
                        <a:cs typeface="Arial" panose="020B0604020202020204" pitchFamily="34" charset="0"/>
                      </a:endParaRPr>
                    </a:p>
                  </a:txBody>
                  <a:tcPr/>
                </a:tc>
                <a:tc>
                  <a:txBody>
                    <a:bodyPr/>
                    <a:lstStyle/>
                    <a:p>
                      <a:r>
                        <a:rPr lang="en-GB" sz="1800" b="0" i="0" kern="1200" dirty="0">
                          <a:solidFill>
                            <a:schemeClr val="tx1"/>
                          </a:solidFill>
                          <a:effectLst/>
                          <a:latin typeface="Arial" panose="020B0604020202020204" pitchFamily="34" charset="0"/>
                          <a:ea typeface="+mn-ea"/>
                          <a:cs typeface="Arial" panose="020B0604020202020204" pitchFamily="34" charset="0"/>
                        </a:rPr>
                        <a:t>Checking that apprentice is on target to meet the required off-the-job training;</a:t>
                      </a:r>
                      <a:endParaRPr lang="en-GB" b="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868654795"/>
                  </a:ext>
                </a:extLst>
              </a:tr>
              <a:tr h="1272365">
                <a:tc>
                  <a:txBody>
                    <a:bodyPr/>
                    <a:lstStyle/>
                    <a:p>
                      <a:r>
                        <a:rPr lang="en-GB" sz="1800" b="0" i="0" kern="1200">
                          <a:solidFill>
                            <a:schemeClr val="dk1"/>
                          </a:solidFill>
                          <a:effectLst/>
                          <a:latin typeface="Arial" panose="020B0604020202020204" pitchFamily="34" charset="0"/>
                          <a:ea typeface="+mn-ea"/>
                          <a:cs typeface="Arial" panose="020B0604020202020204" pitchFamily="34" charset="0"/>
                        </a:rPr>
                        <a:t>Discussing issues regarding attendance;  </a:t>
                      </a:r>
                      <a:endParaRPr lang="en-GB" b="0">
                        <a:latin typeface="Arial" panose="020B0604020202020204" pitchFamily="34" charset="0"/>
                        <a:cs typeface="Arial" panose="020B0604020202020204" pitchFamily="34" charset="0"/>
                      </a:endParaRPr>
                    </a:p>
                  </a:txBody>
                  <a:tcPr/>
                </a:tc>
                <a:tc>
                  <a:txBody>
                    <a:bodyPr/>
                    <a:lstStyle/>
                    <a:p>
                      <a:r>
                        <a:rPr lang="en-GB" sz="1800" b="0" i="0" kern="1200" dirty="0">
                          <a:solidFill>
                            <a:schemeClr val="dk1"/>
                          </a:solidFill>
                          <a:effectLst/>
                          <a:latin typeface="Arial" panose="020B0604020202020204" pitchFamily="34" charset="0"/>
                          <a:ea typeface="+mn-ea"/>
                          <a:cs typeface="Arial" panose="020B0604020202020204" pitchFamily="34" charset="0"/>
                        </a:rPr>
                        <a:t>Discussing apprentice’s progress against programme and module learning outcomes, on and off the job training, setting targets for future developments and progress; </a:t>
                      </a:r>
                      <a:endParaRPr lang="en-GB" b="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188361267"/>
                  </a:ext>
                </a:extLst>
              </a:tr>
              <a:tr h="978743">
                <a:tc>
                  <a:txBody>
                    <a:bodyPr/>
                    <a:lstStyle/>
                    <a:p>
                      <a:r>
                        <a:rPr lang="en-GB" sz="1800" b="0" i="0" kern="1200">
                          <a:solidFill>
                            <a:schemeClr val="dk1"/>
                          </a:solidFill>
                          <a:effectLst/>
                          <a:latin typeface="Arial" panose="020B0604020202020204" pitchFamily="34" charset="0"/>
                          <a:ea typeface="+mn-ea"/>
                          <a:cs typeface="Arial" panose="020B0604020202020204" pitchFamily="34" charset="0"/>
                        </a:rPr>
                        <a:t>Reviewing and update any support needs provided by the University and the employer;  </a:t>
                      </a:r>
                      <a:endParaRPr lang="en-GB" b="0">
                        <a:latin typeface="Arial" panose="020B0604020202020204" pitchFamily="34" charset="0"/>
                        <a:cs typeface="Arial" panose="020B0604020202020204" pitchFamily="34" charset="0"/>
                      </a:endParaRPr>
                    </a:p>
                  </a:txBody>
                  <a:tcPr/>
                </a:tc>
                <a:tc>
                  <a:txBody>
                    <a:bodyPr/>
                    <a:lstStyle/>
                    <a:p>
                      <a:r>
                        <a:rPr lang="en-GB" sz="1800" b="0" i="0" kern="1200" dirty="0">
                          <a:solidFill>
                            <a:schemeClr val="dk1"/>
                          </a:solidFill>
                          <a:effectLst/>
                          <a:latin typeface="Arial" panose="020B0604020202020204" pitchFamily="34" charset="0"/>
                          <a:ea typeface="+mn-ea"/>
                          <a:cs typeface="Arial" panose="020B0604020202020204" pitchFamily="34" charset="0"/>
                        </a:rPr>
                        <a:t>Discussing and ensuring the apprentice understands the relevance of health and safety, equality and diversity, safeguarding and Prevent; </a:t>
                      </a:r>
                      <a:endParaRPr lang="en-GB" b="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58032204"/>
                  </a:ext>
                </a:extLst>
              </a:tr>
              <a:tr h="685120">
                <a:tc>
                  <a:txBody>
                    <a:bodyPr/>
                    <a:lstStyle/>
                    <a:p>
                      <a:r>
                        <a:rPr lang="en-GB" sz="1800" b="0" i="0" kern="1200" dirty="0">
                          <a:solidFill>
                            <a:schemeClr val="dk1"/>
                          </a:solidFill>
                          <a:effectLst/>
                          <a:latin typeface="Arial" panose="020B0604020202020204" pitchFamily="34" charset="0"/>
                          <a:ea typeface="+mn-ea"/>
                          <a:cs typeface="Arial" panose="020B0604020202020204" pitchFamily="34" charset="0"/>
                        </a:rPr>
                        <a:t>Supporting </a:t>
                      </a:r>
                      <a:r>
                        <a:rPr lang="en-GB" sz="1800" b="0" i="0" kern="1200">
                          <a:solidFill>
                            <a:schemeClr val="dk1"/>
                          </a:solidFill>
                          <a:effectLst/>
                          <a:latin typeface="Arial" panose="020B0604020202020204" pitchFamily="34" charset="0"/>
                          <a:ea typeface="+mn-ea"/>
                          <a:cs typeface="Arial" panose="020B0604020202020204" pitchFamily="34" charset="0"/>
                        </a:rPr>
                        <a:t>the apprentice in investigating personal and career development opportunities; </a:t>
                      </a:r>
                      <a:endParaRPr lang="en-GB" b="0">
                        <a:latin typeface="Arial" panose="020B0604020202020204" pitchFamily="34" charset="0"/>
                        <a:cs typeface="Arial" panose="020B0604020202020204" pitchFamily="34" charset="0"/>
                      </a:endParaRPr>
                    </a:p>
                  </a:txBody>
                  <a:tcPr/>
                </a:tc>
                <a:tc>
                  <a:txBody>
                    <a:bodyPr/>
                    <a:lstStyle/>
                    <a:p>
                      <a:r>
                        <a:rPr lang="en-GB" sz="1800" b="0" i="0" kern="1200">
                          <a:solidFill>
                            <a:schemeClr val="dk1"/>
                          </a:solidFill>
                          <a:effectLst/>
                          <a:latin typeface="Arial" panose="020B0604020202020204" pitchFamily="34" charset="0"/>
                          <a:ea typeface="+mn-ea"/>
                          <a:cs typeface="Arial" panose="020B0604020202020204" pitchFamily="34" charset="0"/>
                        </a:rPr>
                        <a:t>Negotiating and setting future targets and objectives; </a:t>
                      </a:r>
                      <a:endParaRPr lang="en-GB" b="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461548592"/>
                  </a:ext>
                </a:extLst>
              </a:tr>
              <a:tr h="396935">
                <a:tc>
                  <a:txBody>
                    <a:bodyPr/>
                    <a:lstStyle/>
                    <a:p>
                      <a:r>
                        <a:rPr lang="en-GB" sz="1800" b="0" i="0" kern="1200">
                          <a:solidFill>
                            <a:schemeClr val="dk1"/>
                          </a:solidFill>
                          <a:effectLst/>
                          <a:latin typeface="Arial" panose="020B0604020202020204" pitchFamily="34" charset="0"/>
                          <a:ea typeface="+mn-ea"/>
                          <a:cs typeface="Arial" panose="020B0604020202020204" pitchFamily="34" charset="0"/>
                        </a:rPr>
                        <a:t>Preparing for the End Point Assessment; </a:t>
                      </a:r>
                      <a:endParaRPr lang="en-GB" b="0">
                        <a:latin typeface="Arial" panose="020B0604020202020204" pitchFamily="34" charset="0"/>
                        <a:cs typeface="Arial" panose="020B0604020202020204" pitchFamily="34" charset="0"/>
                      </a:endParaRPr>
                    </a:p>
                  </a:txBody>
                  <a:tcPr/>
                </a:tc>
                <a:tc>
                  <a:txBody>
                    <a:bodyPr/>
                    <a:lstStyle/>
                    <a:p>
                      <a:r>
                        <a:rPr lang="en-GB" sz="1800" b="0" i="0" kern="1200" dirty="0">
                          <a:solidFill>
                            <a:schemeClr val="dk1"/>
                          </a:solidFill>
                          <a:effectLst/>
                          <a:latin typeface="Arial" panose="020B0604020202020204" pitchFamily="34" charset="0"/>
                          <a:ea typeface="+mn-ea"/>
                          <a:cs typeface="Arial" panose="020B0604020202020204" pitchFamily="34" charset="0"/>
                        </a:rPr>
                        <a:t>Acknowledging updates to the training plan.</a:t>
                      </a:r>
                      <a:endParaRPr lang="en-GB" b="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55351573"/>
                  </a:ext>
                </a:extLst>
              </a:tr>
            </a:tbl>
          </a:graphicData>
        </a:graphic>
      </p:graphicFrame>
    </p:spTree>
    <p:extLst>
      <p:ext uri="{BB962C8B-B14F-4D97-AF65-F5344CB8AC3E}">
        <p14:creationId xmlns:p14="http://schemas.microsoft.com/office/powerpoint/2010/main" val="184303004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46D7C8-CAA5-BED3-3FF0-451305C0EEA0}"/>
              </a:ext>
            </a:extLst>
          </p:cNvPr>
          <p:cNvSpPr>
            <a:spLocks noGrp="1"/>
          </p:cNvSpPr>
          <p:nvPr>
            <p:ph type="title"/>
          </p:nvPr>
        </p:nvSpPr>
        <p:spPr/>
        <p:txBody>
          <a:bodyPr/>
          <a:lstStyle/>
          <a:p>
            <a:r>
              <a:rPr lang="en-GB"/>
              <a:t>Supporting the Apprentice</a:t>
            </a:r>
          </a:p>
        </p:txBody>
      </p:sp>
      <p:sp>
        <p:nvSpPr>
          <p:cNvPr id="3" name="Content Placeholder 2">
            <a:extLst>
              <a:ext uri="{FF2B5EF4-FFF2-40B4-BE49-F238E27FC236}">
                <a16:creationId xmlns:a16="http://schemas.microsoft.com/office/drawing/2014/main" id="{2463B439-1FC7-16DA-A155-F8858FF7B1F1}"/>
              </a:ext>
            </a:extLst>
          </p:cNvPr>
          <p:cNvSpPr>
            <a:spLocks noGrp="1"/>
          </p:cNvSpPr>
          <p:nvPr>
            <p:ph idx="1"/>
          </p:nvPr>
        </p:nvSpPr>
        <p:spPr>
          <a:xfrm>
            <a:off x="676274" y="1776153"/>
            <a:ext cx="10753725" cy="3766185"/>
          </a:xfrm>
        </p:spPr>
        <p:txBody>
          <a:bodyPr>
            <a:noAutofit/>
          </a:bodyPr>
          <a:lstStyle/>
          <a:p>
            <a:pPr marL="0" indent="0">
              <a:lnSpc>
                <a:spcPct val="100000"/>
              </a:lnSpc>
              <a:buNone/>
            </a:pPr>
            <a:r>
              <a:rPr lang="en-GB" sz="2000" b="1" i="0">
                <a:solidFill>
                  <a:srgbClr val="000000"/>
                </a:solidFill>
                <a:effectLst/>
                <a:latin typeface="Arial" panose="020B0604020202020204" pitchFamily="34" charset="0"/>
                <a:cs typeface="Arial" panose="020B0604020202020204" pitchFamily="34" charset="0"/>
              </a:rPr>
              <a:t>Capacity</a:t>
            </a:r>
          </a:p>
          <a:p>
            <a:pPr marL="0" indent="0">
              <a:lnSpc>
                <a:spcPct val="100000"/>
              </a:lnSpc>
              <a:spcBef>
                <a:spcPts val="0"/>
              </a:spcBef>
              <a:buNone/>
            </a:pPr>
            <a:r>
              <a:rPr lang="en-GB" sz="1800" kern="0">
                <a:effectLst/>
                <a:latin typeface="Arial" panose="020B0604020202020204" pitchFamily="34" charset="0"/>
                <a:ea typeface="Times New Roman" panose="02020603050405020304" pitchFamily="18" charset="0"/>
              </a:rPr>
              <a:t>As mentor, you have a key role in ensuring the apprentice has the capacity to manage everything;</a:t>
            </a:r>
          </a:p>
          <a:p>
            <a:pPr lvl="1">
              <a:lnSpc>
                <a:spcPct val="100000"/>
              </a:lnSpc>
              <a:spcBef>
                <a:spcPts val="0"/>
              </a:spcBef>
              <a:buFont typeface="Wingdings" panose="05000000000000000000" pitchFamily="2" charset="2"/>
              <a:buChar char="§"/>
            </a:pPr>
            <a:r>
              <a:rPr lang="en-GB" sz="1800" kern="0">
                <a:effectLst/>
                <a:latin typeface="Arial" panose="020B0604020202020204" pitchFamily="34" charset="0"/>
                <a:ea typeface="Times New Roman" panose="02020603050405020304" pitchFamily="18" charset="0"/>
              </a:rPr>
              <a:t>Hold regular informal meetings and catch-up sessions so that you can be monitoring how well the apprentice is coping;</a:t>
            </a:r>
            <a:endParaRPr lang="en-GB" sz="1800" kern="0">
              <a:latin typeface="Arial" panose="020B0604020202020204" pitchFamily="34" charset="0"/>
              <a:ea typeface="Times New Roman" panose="02020603050405020304" pitchFamily="18" charset="0"/>
            </a:endParaRPr>
          </a:p>
          <a:p>
            <a:pPr lvl="1">
              <a:lnSpc>
                <a:spcPct val="100000"/>
              </a:lnSpc>
              <a:spcBef>
                <a:spcPts val="0"/>
              </a:spcBef>
              <a:buFont typeface="Wingdings" panose="05000000000000000000" pitchFamily="2" charset="2"/>
              <a:buChar char="§"/>
            </a:pPr>
            <a:r>
              <a:rPr lang="en-GB" sz="1800" kern="0">
                <a:effectLst/>
                <a:latin typeface="Arial" panose="020B0604020202020204" pitchFamily="34" charset="0"/>
                <a:ea typeface="Times New Roman" panose="02020603050405020304" pitchFamily="18" charset="0"/>
              </a:rPr>
              <a:t>Look out for signs that they are struggling</a:t>
            </a:r>
          </a:p>
          <a:p>
            <a:pPr lvl="1">
              <a:lnSpc>
                <a:spcPct val="100000"/>
              </a:lnSpc>
              <a:spcBef>
                <a:spcPts val="0"/>
              </a:spcBef>
              <a:buFont typeface="Wingdings" panose="05000000000000000000" pitchFamily="2" charset="2"/>
              <a:buChar char="§"/>
            </a:pPr>
            <a:endParaRPr lang="en-GB" sz="1800" b="0" i="0" kern="0">
              <a:solidFill>
                <a:srgbClr val="000000"/>
              </a:solidFill>
              <a:latin typeface="Arial" panose="020B0604020202020204" pitchFamily="34" charset="0"/>
              <a:cs typeface="Arial" panose="020B0604020202020204" pitchFamily="34" charset="0"/>
            </a:endParaRPr>
          </a:p>
          <a:p>
            <a:pPr marL="4572" lvl="1" indent="0">
              <a:lnSpc>
                <a:spcPct val="100000"/>
              </a:lnSpc>
              <a:spcBef>
                <a:spcPts val="0"/>
              </a:spcBef>
              <a:buNone/>
            </a:pPr>
            <a:endParaRPr lang="en-GB" sz="1800" b="0" i="0">
              <a:solidFill>
                <a:srgbClr val="000000"/>
              </a:solidFill>
              <a:effectLst/>
              <a:latin typeface="Arial" panose="020B0604020202020204" pitchFamily="34" charset="0"/>
              <a:cs typeface="Arial" panose="020B0604020202020204" pitchFamily="34" charset="0"/>
            </a:endParaRPr>
          </a:p>
          <a:p>
            <a:pPr marL="0" indent="0">
              <a:lnSpc>
                <a:spcPct val="100000"/>
              </a:lnSpc>
              <a:spcBef>
                <a:spcPts val="0"/>
              </a:spcBef>
              <a:buNone/>
            </a:pPr>
            <a:r>
              <a:rPr lang="en-GB" sz="2000" b="1">
                <a:solidFill>
                  <a:srgbClr val="000000"/>
                </a:solidFill>
                <a:latin typeface="Arial" panose="020B0604020202020204" pitchFamily="34" charset="0"/>
                <a:cs typeface="Arial" panose="020B0604020202020204" pitchFamily="34" charset="0"/>
              </a:rPr>
              <a:t>Networking</a:t>
            </a:r>
            <a:endParaRPr lang="en-GB" sz="1800" b="1">
              <a:solidFill>
                <a:srgbClr val="000000"/>
              </a:solidFill>
              <a:latin typeface="Arial" panose="020B0604020202020204" pitchFamily="34" charset="0"/>
              <a:cs typeface="Arial" panose="020B0604020202020204" pitchFamily="34" charset="0"/>
            </a:endParaRPr>
          </a:p>
          <a:p>
            <a:pPr marL="0" indent="0">
              <a:lnSpc>
                <a:spcPct val="100000"/>
              </a:lnSpc>
              <a:spcBef>
                <a:spcPts val="0"/>
              </a:spcBef>
              <a:buNone/>
            </a:pPr>
            <a:r>
              <a:rPr lang="en-GB" sz="1800">
                <a:solidFill>
                  <a:srgbClr val="000000"/>
                </a:solidFill>
                <a:latin typeface="Arial" panose="020B0604020202020204" pitchFamily="34" charset="0"/>
                <a:cs typeface="Arial" panose="020B0604020202020204" pitchFamily="34" charset="0"/>
              </a:rPr>
              <a:t>A mentor should:</a:t>
            </a:r>
          </a:p>
          <a:p>
            <a:pPr marL="355600" indent="-355600">
              <a:lnSpc>
                <a:spcPct val="100000"/>
              </a:lnSpc>
              <a:spcBef>
                <a:spcPts val="0"/>
              </a:spcBef>
              <a:buFont typeface="Wingdings" panose="05000000000000000000" pitchFamily="2" charset="2"/>
              <a:buChar char="§"/>
            </a:pPr>
            <a:r>
              <a:rPr lang="en-GB" sz="1800" kern="0">
                <a:latin typeface="Arial" panose="020B0604020202020204" pitchFamily="34" charset="0"/>
                <a:ea typeface="Times New Roman" panose="02020603050405020304" pitchFamily="18" charset="0"/>
              </a:rPr>
              <a:t>I</a:t>
            </a:r>
            <a:r>
              <a:rPr lang="en-GB" sz="1800" kern="0">
                <a:effectLst/>
                <a:latin typeface="Arial" panose="020B0604020202020204" pitchFamily="34" charset="0"/>
                <a:ea typeface="Times New Roman" panose="02020603050405020304" pitchFamily="18" charset="0"/>
              </a:rPr>
              <a:t>ntroduce apprentices to resources, materials, people and opportunities</a:t>
            </a:r>
          </a:p>
          <a:p>
            <a:pPr lvl="1">
              <a:lnSpc>
                <a:spcPct val="100000"/>
              </a:lnSpc>
              <a:spcBef>
                <a:spcPts val="0"/>
              </a:spcBef>
              <a:buFont typeface="Wingdings" panose="05000000000000000000" pitchFamily="2" charset="2"/>
              <a:buChar char="§"/>
            </a:pPr>
            <a:r>
              <a:rPr lang="en-GB" sz="1800" kern="0">
                <a:solidFill>
                  <a:srgbClr val="000000"/>
                </a:solidFill>
                <a:latin typeface="Arial" panose="020B0604020202020204" pitchFamily="34" charset="0"/>
                <a:cs typeface="Arial" panose="020B0604020202020204" pitchFamily="34" charset="0"/>
              </a:rPr>
              <a:t>Create opportunity internally to enable projects and shadowing;</a:t>
            </a:r>
          </a:p>
          <a:p>
            <a:pPr lvl="1">
              <a:lnSpc>
                <a:spcPct val="100000"/>
              </a:lnSpc>
              <a:spcBef>
                <a:spcPts val="0"/>
              </a:spcBef>
              <a:buFont typeface="Wingdings" panose="05000000000000000000" pitchFamily="2" charset="2"/>
              <a:buChar char="§"/>
            </a:pPr>
            <a:r>
              <a:rPr lang="en-GB" sz="1800" kern="0">
                <a:solidFill>
                  <a:srgbClr val="000000"/>
                </a:solidFill>
                <a:latin typeface="Arial" panose="020B0604020202020204" pitchFamily="34" charset="0"/>
                <a:cs typeface="Arial" panose="020B0604020202020204" pitchFamily="34" charset="0"/>
              </a:rPr>
              <a:t>Provide opportunity externally for </a:t>
            </a:r>
            <a:r>
              <a:rPr lang="en-GB" sz="1800" kern="0">
                <a:effectLst/>
                <a:latin typeface="Arial" panose="020B0604020202020204" pitchFamily="34" charset="0"/>
                <a:ea typeface="Times New Roman" panose="02020603050405020304" pitchFamily="18" charset="0"/>
              </a:rPr>
              <a:t>interaction with broader opportunities </a:t>
            </a:r>
          </a:p>
          <a:p>
            <a:pPr lvl="1">
              <a:lnSpc>
                <a:spcPct val="100000"/>
              </a:lnSpc>
              <a:spcBef>
                <a:spcPts val="0"/>
              </a:spcBef>
              <a:buFont typeface="Wingdings" panose="05000000000000000000" pitchFamily="2" charset="2"/>
              <a:buChar char="§"/>
            </a:pPr>
            <a:r>
              <a:rPr lang="en-GB" sz="1800" kern="0">
                <a:solidFill>
                  <a:srgbClr val="000000"/>
                </a:solidFill>
                <a:latin typeface="Arial" panose="020B0604020202020204" pitchFamily="34" charset="0"/>
                <a:cs typeface="Arial" panose="020B0604020202020204" pitchFamily="34" charset="0"/>
              </a:rPr>
              <a:t>Encourage the apprentice to develop their own networks</a:t>
            </a:r>
            <a:endParaRPr lang="en-GB" sz="180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8264535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63FBFE-26C4-2DC4-2265-382AE1C7F650}"/>
              </a:ext>
            </a:extLst>
          </p:cNvPr>
          <p:cNvSpPr>
            <a:spLocks noGrp="1"/>
          </p:cNvSpPr>
          <p:nvPr>
            <p:ph type="title"/>
          </p:nvPr>
        </p:nvSpPr>
        <p:spPr>
          <a:xfrm>
            <a:off x="709612" y="292100"/>
            <a:ext cx="10772775" cy="1658198"/>
          </a:xfrm>
        </p:spPr>
        <p:txBody>
          <a:bodyPr>
            <a:normAutofit/>
          </a:bodyPr>
          <a:lstStyle/>
          <a:p>
            <a:r>
              <a:rPr lang="en-GB" sz="4800"/>
              <a:t>Supporting the Apprentice</a:t>
            </a:r>
          </a:p>
        </p:txBody>
      </p:sp>
      <p:sp>
        <p:nvSpPr>
          <p:cNvPr id="3" name="Content Placeholder 2">
            <a:extLst>
              <a:ext uri="{FF2B5EF4-FFF2-40B4-BE49-F238E27FC236}">
                <a16:creationId xmlns:a16="http://schemas.microsoft.com/office/drawing/2014/main" id="{51315F61-2873-1822-D973-1609543D6F27}"/>
              </a:ext>
            </a:extLst>
          </p:cNvPr>
          <p:cNvSpPr>
            <a:spLocks noGrp="1"/>
          </p:cNvSpPr>
          <p:nvPr>
            <p:ph idx="1"/>
          </p:nvPr>
        </p:nvSpPr>
        <p:spPr>
          <a:xfrm>
            <a:off x="709612" y="1695334"/>
            <a:ext cx="10753725" cy="5061066"/>
          </a:xfrm>
        </p:spPr>
        <p:txBody>
          <a:bodyPr>
            <a:normAutofit fontScale="62500" lnSpcReduction="20000"/>
          </a:bodyPr>
          <a:lstStyle/>
          <a:p>
            <a:pPr marL="0" indent="0">
              <a:lnSpc>
                <a:spcPct val="120000"/>
              </a:lnSpc>
              <a:spcBef>
                <a:spcPts val="0"/>
              </a:spcBef>
              <a:buNone/>
            </a:pPr>
            <a:r>
              <a:rPr lang="en-GB" sz="2900" b="1" kern="0">
                <a:effectLst/>
                <a:latin typeface="Arial" panose="020B0604020202020204" pitchFamily="34" charset="0"/>
                <a:ea typeface="Times New Roman" panose="02020603050405020304" pitchFamily="18" charset="0"/>
                <a:cs typeface="Arial" panose="020B0604020202020204" pitchFamily="34" charset="0"/>
              </a:rPr>
              <a:t>Health and Safety</a:t>
            </a:r>
          </a:p>
          <a:p>
            <a:pPr marL="0" indent="0">
              <a:lnSpc>
                <a:spcPct val="120000"/>
              </a:lnSpc>
              <a:spcBef>
                <a:spcPts val="0"/>
              </a:spcBef>
              <a:buNone/>
            </a:pPr>
            <a:r>
              <a:rPr lang="en-GB" sz="2900" kern="0">
                <a:effectLst/>
                <a:latin typeface="Arial" panose="020B0604020202020204" pitchFamily="34" charset="0"/>
                <a:ea typeface="Times New Roman" panose="02020603050405020304" pitchFamily="18" charset="0"/>
                <a:cs typeface="Arial" panose="020B0604020202020204" pitchFamily="34" charset="0"/>
              </a:rPr>
              <a:t>The employer organisation is responsible for the safety of the apprentice in the workplace.  They should:</a:t>
            </a:r>
          </a:p>
          <a:p>
            <a:pPr marL="355600" indent="-355600">
              <a:lnSpc>
                <a:spcPct val="120000"/>
              </a:lnSpc>
              <a:spcBef>
                <a:spcPts val="0"/>
              </a:spcBef>
              <a:buFont typeface="Wingdings" panose="05000000000000000000" pitchFamily="2" charset="2"/>
              <a:buChar char="§"/>
            </a:pPr>
            <a:r>
              <a:rPr lang="en-GB" sz="2900" kern="0">
                <a:effectLst/>
                <a:latin typeface="Arial" panose="020B0604020202020204" pitchFamily="34" charset="0"/>
                <a:ea typeface="Times New Roman" panose="02020603050405020304" pitchFamily="18" charset="0"/>
                <a:cs typeface="Arial" panose="020B0604020202020204" pitchFamily="34" charset="0"/>
              </a:rPr>
              <a:t>Ensure that a health and safety assessment is carried out;</a:t>
            </a:r>
            <a:endParaRPr lang="en-GB" sz="2900" kern="0">
              <a:latin typeface="Arial" panose="020B0604020202020204" pitchFamily="34" charset="0"/>
              <a:ea typeface="Times New Roman" panose="02020603050405020304" pitchFamily="18" charset="0"/>
              <a:cs typeface="Arial" panose="020B0604020202020204" pitchFamily="34" charset="0"/>
            </a:endParaRPr>
          </a:p>
          <a:p>
            <a:pPr marL="355600" indent="-355600">
              <a:lnSpc>
                <a:spcPct val="120000"/>
              </a:lnSpc>
              <a:spcBef>
                <a:spcPts val="0"/>
              </a:spcBef>
              <a:buFont typeface="Wingdings" panose="05000000000000000000" pitchFamily="2" charset="2"/>
              <a:buChar char="§"/>
            </a:pPr>
            <a:r>
              <a:rPr lang="en-GB" sz="2900" kern="0">
                <a:effectLst/>
                <a:latin typeface="Arial" panose="020B0604020202020204" pitchFamily="34" charset="0"/>
                <a:ea typeface="Times New Roman" panose="02020603050405020304" pitchFamily="18" charset="0"/>
                <a:cs typeface="Arial" panose="020B0604020202020204" pitchFamily="34" charset="0"/>
              </a:rPr>
              <a:t>Work with the designated health and safety officer to ensure this assessment is completed.</a:t>
            </a:r>
          </a:p>
          <a:p>
            <a:pPr marL="0" indent="0">
              <a:lnSpc>
                <a:spcPct val="120000"/>
              </a:lnSpc>
              <a:spcBef>
                <a:spcPts val="0"/>
              </a:spcBef>
              <a:buNone/>
            </a:pPr>
            <a:endParaRPr lang="en-GB" sz="2900" kern="0">
              <a:latin typeface="Arial" panose="020B0604020202020204" pitchFamily="34" charset="0"/>
              <a:cs typeface="Arial" panose="020B0604020202020204" pitchFamily="34" charset="0"/>
            </a:endParaRPr>
          </a:p>
          <a:p>
            <a:pPr marL="0" indent="0">
              <a:lnSpc>
                <a:spcPct val="120000"/>
              </a:lnSpc>
              <a:spcBef>
                <a:spcPts val="0"/>
              </a:spcBef>
              <a:buNone/>
            </a:pPr>
            <a:r>
              <a:rPr lang="en-GB" sz="2900" b="1" kern="0">
                <a:latin typeface="Arial" panose="020B0604020202020204" pitchFamily="34" charset="0"/>
                <a:cs typeface="Arial" panose="020B0604020202020204" pitchFamily="34" charset="0"/>
              </a:rPr>
              <a:t>Welfare and Safeguarding</a:t>
            </a:r>
          </a:p>
          <a:p>
            <a:pPr marL="0" indent="0">
              <a:lnSpc>
                <a:spcPct val="120000"/>
              </a:lnSpc>
              <a:spcBef>
                <a:spcPts val="0"/>
              </a:spcBef>
              <a:buNone/>
            </a:pPr>
            <a:r>
              <a:rPr lang="en-GB" sz="2900" kern="0">
                <a:effectLst/>
                <a:latin typeface="Arial" panose="020B0604020202020204" pitchFamily="34" charset="0"/>
                <a:ea typeface="Times New Roman" panose="02020603050405020304" pitchFamily="18" charset="0"/>
                <a:cs typeface="Arial" panose="020B0604020202020204" pitchFamily="34" charset="0"/>
              </a:rPr>
              <a:t>An employer: </a:t>
            </a:r>
          </a:p>
          <a:p>
            <a:pPr marL="355600" indent="-355600">
              <a:lnSpc>
                <a:spcPct val="120000"/>
              </a:lnSpc>
              <a:spcBef>
                <a:spcPts val="0"/>
              </a:spcBef>
              <a:buFont typeface="Wingdings" panose="05000000000000000000" pitchFamily="2" charset="2"/>
              <a:buChar char="§"/>
            </a:pPr>
            <a:r>
              <a:rPr lang="en-GB" sz="2900" kern="0">
                <a:effectLst/>
                <a:latin typeface="Arial" panose="020B0604020202020204" pitchFamily="34" charset="0"/>
                <a:ea typeface="Times New Roman" panose="02020603050405020304" pitchFamily="18" charset="0"/>
                <a:cs typeface="Arial" panose="020B0604020202020204" pitchFamily="34" charset="0"/>
              </a:rPr>
              <a:t>Has an enhanced duty of care, ensuring apprentices are not at risk of harassment, discrimination or abuse;</a:t>
            </a:r>
          </a:p>
          <a:p>
            <a:pPr marL="355600" indent="-355600">
              <a:lnSpc>
                <a:spcPct val="120000"/>
              </a:lnSpc>
              <a:spcBef>
                <a:spcPts val="0"/>
              </a:spcBef>
              <a:buFont typeface="Wingdings" panose="05000000000000000000" pitchFamily="2" charset="2"/>
              <a:buChar char="§"/>
            </a:pPr>
            <a:r>
              <a:rPr lang="en-GB" sz="2900" kern="0">
                <a:effectLst/>
                <a:latin typeface="Arial" panose="020B0604020202020204" pitchFamily="34" charset="0"/>
                <a:ea typeface="Times New Roman" panose="02020603050405020304" pitchFamily="18" charset="0"/>
                <a:cs typeface="Arial" panose="020B0604020202020204" pitchFamily="34" charset="0"/>
              </a:rPr>
              <a:t>Must have appropriate supervision for apprentices in the workplace to support welfare and safeguarding needs.</a:t>
            </a:r>
          </a:p>
          <a:p>
            <a:pPr>
              <a:lnSpc>
                <a:spcPct val="120000"/>
              </a:lnSpc>
              <a:spcBef>
                <a:spcPts val="0"/>
              </a:spcBef>
            </a:pPr>
            <a:endParaRPr lang="en-GB" sz="2900" b="1" kern="0">
              <a:latin typeface="Arial" panose="020B0604020202020204" pitchFamily="34" charset="0"/>
              <a:cs typeface="Arial" panose="020B0604020202020204" pitchFamily="34" charset="0"/>
            </a:endParaRPr>
          </a:p>
          <a:p>
            <a:pPr marL="0" indent="0">
              <a:lnSpc>
                <a:spcPct val="120000"/>
              </a:lnSpc>
              <a:spcBef>
                <a:spcPts val="0"/>
              </a:spcBef>
              <a:buNone/>
            </a:pPr>
            <a:r>
              <a:rPr lang="en-GB" sz="2900" b="1" kern="0">
                <a:effectLst/>
                <a:latin typeface="Arial" panose="020B0604020202020204" pitchFamily="34" charset="0"/>
                <a:ea typeface="Times New Roman" panose="02020603050405020304" pitchFamily="18" charset="0"/>
                <a:cs typeface="Arial" panose="020B0604020202020204" pitchFamily="34" charset="0"/>
              </a:rPr>
              <a:t>The UEA provides:</a:t>
            </a:r>
          </a:p>
          <a:p>
            <a:pPr marL="355600" indent="-355600">
              <a:lnSpc>
                <a:spcPct val="120000"/>
              </a:lnSpc>
              <a:spcBef>
                <a:spcPts val="0"/>
              </a:spcBef>
              <a:buFont typeface="Wingdings" panose="05000000000000000000" pitchFamily="2" charset="2"/>
              <a:buChar char="§"/>
            </a:pPr>
            <a:r>
              <a:rPr lang="en-GB" sz="2900" kern="0">
                <a:latin typeface="Arial" panose="020B0604020202020204" pitchFamily="34" charset="0"/>
                <a:ea typeface="Times New Roman" panose="02020603050405020304" pitchFamily="18" charset="0"/>
                <a:cs typeface="Arial" panose="020B0604020202020204" pitchFamily="34" charset="0"/>
              </a:rPr>
              <a:t>Advice, guidance and support on safety, safeguarding and wellbeing</a:t>
            </a:r>
          </a:p>
          <a:p>
            <a:pPr marL="355600" indent="-355600">
              <a:lnSpc>
                <a:spcPct val="120000"/>
              </a:lnSpc>
              <a:spcBef>
                <a:spcPts val="0"/>
              </a:spcBef>
              <a:buFont typeface="Wingdings" panose="05000000000000000000" pitchFamily="2" charset="2"/>
              <a:buChar char="§"/>
            </a:pPr>
            <a:r>
              <a:rPr lang="en-GB" sz="2900" kern="0">
                <a:latin typeface="Arial" panose="020B0604020202020204" pitchFamily="34" charset="0"/>
                <a:ea typeface="Times New Roman" panose="02020603050405020304" pitchFamily="18" charset="0"/>
                <a:cs typeface="Arial" panose="020B0604020202020204" pitchFamily="34" charset="0"/>
              </a:rPr>
              <a:t>Learning support</a:t>
            </a:r>
          </a:p>
          <a:p>
            <a:pPr marL="355600" indent="-355600">
              <a:lnSpc>
                <a:spcPct val="120000"/>
              </a:lnSpc>
              <a:spcBef>
                <a:spcPts val="0"/>
              </a:spcBef>
              <a:buFont typeface="Wingdings" panose="05000000000000000000" pitchFamily="2" charset="2"/>
              <a:buChar char="§"/>
            </a:pPr>
            <a:r>
              <a:rPr lang="en-GB" sz="2900" kern="0">
                <a:latin typeface="Arial" panose="020B0604020202020204" pitchFamily="34" charset="0"/>
                <a:ea typeface="Times New Roman" panose="02020603050405020304" pitchFamily="18" charset="0"/>
                <a:cs typeface="Arial" panose="020B0604020202020204" pitchFamily="34" charset="0"/>
              </a:rPr>
              <a:t>Careers guidance</a:t>
            </a:r>
            <a:endParaRPr lang="en-GB" sz="2000" kern="0">
              <a:latin typeface="Arial" panose="020B0604020202020204" pitchFamily="34" charset="0"/>
              <a:ea typeface="Times New Roman" panose="02020603050405020304" pitchFamily="18" charset="0"/>
              <a:cs typeface="Arial" panose="020B0604020202020204" pitchFamily="34" charset="0"/>
            </a:endParaRPr>
          </a:p>
          <a:p>
            <a:pPr marL="355600" indent="-355600">
              <a:lnSpc>
                <a:spcPct val="120000"/>
              </a:lnSpc>
              <a:spcBef>
                <a:spcPts val="0"/>
              </a:spcBef>
              <a:buFont typeface="Wingdings" panose="05000000000000000000" pitchFamily="2" charset="2"/>
              <a:buChar char="§"/>
            </a:pPr>
            <a:r>
              <a:rPr lang="en-GB" sz="2900" kern="0">
                <a:latin typeface="Arial" panose="020B0604020202020204" pitchFamily="34" charset="0"/>
                <a:ea typeface="Times New Roman" panose="02020603050405020304" pitchFamily="18" charset="0"/>
                <a:cs typeface="Arial" panose="020B0604020202020204" pitchFamily="34" charset="0"/>
              </a:rPr>
              <a:t>Broader, more general student support</a:t>
            </a:r>
          </a:p>
        </p:txBody>
      </p:sp>
    </p:spTree>
    <p:extLst>
      <p:ext uri="{BB962C8B-B14F-4D97-AF65-F5344CB8AC3E}">
        <p14:creationId xmlns:p14="http://schemas.microsoft.com/office/powerpoint/2010/main" val="23461826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1F7118-0788-BDE3-9E9F-481EC968D957}"/>
              </a:ext>
            </a:extLst>
          </p:cNvPr>
          <p:cNvSpPr>
            <a:spLocks noGrp="1"/>
          </p:cNvSpPr>
          <p:nvPr>
            <p:ph type="title"/>
          </p:nvPr>
        </p:nvSpPr>
        <p:spPr/>
        <p:txBody>
          <a:bodyPr>
            <a:normAutofit/>
          </a:bodyPr>
          <a:lstStyle/>
          <a:p>
            <a:r>
              <a:rPr lang="en-GB" sz="4000"/>
              <a:t>Organisation and Management of the Apprenticeship</a:t>
            </a:r>
          </a:p>
        </p:txBody>
      </p:sp>
      <p:sp>
        <p:nvSpPr>
          <p:cNvPr id="3" name="Content Placeholder 2">
            <a:extLst>
              <a:ext uri="{FF2B5EF4-FFF2-40B4-BE49-F238E27FC236}">
                <a16:creationId xmlns:a16="http://schemas.microsoft.com/office/drawing/2014/main" id="{43A0F492-1D08-A220-B0FD-176F16FCB371}"/>
              </a:ext>
            </a:extLst>
          </p:cNvPr>
          <p:cNvSpPr>
            <a:spLocks noGrp="1"/>
          </p:cNvSpPr>
          <p:nvPr>
            <p:ph idx="1"/>
          </p:nvPr>
        </p:nvSpPr>
        <p:spPr/>
        <p:txBody>
          <a:bodyPr>
            <a:normAutofit fontScale="77500" lnSpcReduction="20000"/>
          </a:bodyPr>
          <a:lstStyle/>
          <a:p>
            <a:r>
              <a:rPr lang="en-GB" sz="2600" b="1">
                <a:latin typeface="Arial" panose="020B0604020202020204" pitchFamily="34" charset="0"/>
                <a:cs typeface="Arial" panose="020B0604020202020204" pitchFamily="34" charset="0"/>
              </a:rPr>
              <a:t>Apprenticeship Structure</a:t>
            </a:r>
          </a:p>
          <a:p>
            <a:pPr marL="355600" indent="-355600">
              <a:lnSpc>
                <a:spcPct val="120000"/>
              </a:lnSpc>
              <a:buFont typeface="Wingdings" panose="05000000000000000000" pitchFamily="2" charset="2"/>
              <a:buChar char="§"/>
            </a:pPr>
            <a:r>
              <a:rPr lang="en-GB" sz="2300" b="0" i="0">
                <a:solidFill>
                  <a:srgbClr val="000000"/>
                </a:solidFill>
                <a:effectLst/>
                <a:latin typeface="Arial" panose="020B0604020202020204" pitchFamily="34" charset="0"/>
                <a:cs typeface="Arial" panose="020B0604020202020204" pitchFamily="34" charset="0"/>
              </a:rPr>
              <a:t>The Apprenticeship Standard covers the </a:t>
            </a:r>
            <a:r>
              <a:rPr lang="en-GB" sz="2300" b="1" i="0">
                <a:solidFill>
                  <a:srgbClr val="000000"/>
                </a:solidFill>
                <a:effectLst/>
                <a:latin typeface="Arial" panose="020B0604020202020204" pitchFamily="34" charset="0"/>
                <a:cs typeface="Arial" panose="020B0604020202020204" pitchFamily="34" charset="0"/>
              </a:rPr>
              <a:t>knowledge, skills and behaviours </a:t>
            </a:r>
            <a:r>
              <a:rPr lang="en-GB" sz="2300" b="0" i="0">
                <a:solidFill>
                  <a:srgbClr val="000000"/>
                </a:solidFill>
                <a:effectLst/>
                <a:latin typeface="Arial" panose="020B0604020202020204" pitchFamily="34" charset="0"/>
                <a:cs typeface="Arial" panose="020B0604020202020204" pitchFamily="34" charset="0"/>
              </a:rPr>
              <a:t>deemed necessary for the specific occupation of the apprenticeship</a:t>
            </a:r>
          </a:p>
          <a:p>
            <a:pPr marL="355600" indent="-355600">
              <a:lnSpc>
                <a:spcPct val="120000"/>
              </a:lnSpc>
              <a:buFont typeface="Wingdings" panose="05000000000000000000" pitchFamily="2" charset="2"/>
              <a:buChar char="§"/>
            </a:pPr>
            <a:r>
              <a:rPr lang="en-GB" sz="2300" b="0" i="0">
                <a:solidFill>
                  <a:srgbClr val="000000"/>
                </a:solidFill>
                <a:effectLst/>
                <a:latin typeface="Arial" panose="020B0604020202020204" pitchFamily="34" charset="0"/>
                <a:cs typeface="Arial" panose="020B0604020202020204" pitchFamily="34" charset="0"/>
              </a:rPr>
              <a:t>The Apprenticeship is complete once the End Point Assessment has been completed</a:t>
            </a:r>
            <a:endParaRPr lang="en-GB" sz="2300">
              <a:solidFill>
                <a:srgbClr val="000000"/>
              </a:solidFill>
              <a:latin typeface="Arial" panose="020B0604020202020204" pitchFamily="34" charset="0"/>
              <a:cs typeface="Arial" panose="020B0604020202020204" pitchFamily="34" charset="0"/>
            </a:endParaRPr>
          </a:p>
          <a:p>
            <a:pPr marL="355600" indent="-355600">
              <a:lnSpc>
                <a:spcPct val="120000"/>
              </a:lnSpc>
              <a:buFont typeface="Wingdings" panose="05000000000000000000" pitchFamily="2" charset="2"/>
              <a:buChar char="§"/>
            </a:pPr>
            <a:r>
              <a:rPr lang="en-GB" sz="2300" b="0" i="0">
                <a:solidFill>
                  <a:srgbClr val="000000"/>
                </a:solidFill>
                <a:effectLst/>
                <a:latin typeface="Arial" panose="020B0604020202020204" pitchFamily="34" charset="0"/>
                <a:cs typeface="Arial" panose="020B0604020202020204" pitchFamily="34" charset="0"/>
              </a:rPr>
              <a:t>The length of degree apprenticeships varies from programme to programme</a:t>
            </a:r>
          </a:p>
          <a:p>
            <a:pPr marL="355600" indent="-355600">
              <a:lnSpc>
                <a:spcPct val="120000"/>
              </a:lnSpc>
              <a:buFont typeface="Wingdings" panose="05000000000000000000" pitchFamily="2" charset="2"/>
              <a:buChar char="§"/>
            </a:pPr>
            <a:r>
              <a:rPr lang="en-GB" sz="2300" b="0" i="0">
                <a:solidFill>
                  <a:srgbClr val="000000"/>
                </a:solidFill>
                <a:effectLst/>
                <a:latin typeface="Arial" panose="020B0604020202020204" pitchFamily="34" charset="0"/>
                <a:cs typeface="Arial" panose="020B0604020202020204" pitchFamily="34" charset="0"/>
              </a:rPr>
              <a:t>Teaching is concentrated around two semesters, although this may vary for some programmes</a:t>
            </a:r>
            <a:endParaRPr lang="en-GB" sz="2300">
              <a:solidFill>
                <a:srgbClr val="000000"/>
              </a:solidFill>
              <a:latin typeface="Arial" panose="020B0604020202020204" pitchFamily="34" charset="0"/>
              <a:cs typeface="Arial" panose="020B0604020202020204" pitchFamily="34" charset="0"/>
            </a:endParaRPr>
          </a:p>
          <a:p>
            <a:pPr marL="355600" indent="-355600">
              <a:lnSpc>
                <a:spcPct val="120000"/>
              </a:lnSpc>
              <a:buFont typeface="Wingdings" panose="05000000000000000000" pitchFamily="2" charset="2"/>
              <a:buChar char="§"/>
            </a:pPr>
            <a:r>
              <a:rPr lang="en-GB" sz="2300" b="0" i="0">
                <a:solidFill>
                  <a:srgbClr val="000000"/>
                </a:solidFill>
                <a:effectLst/>
                <a:latin typeface="Arial" panose="020B0604020202020204" pitchFamily="34" charset="0"/>
                <a:cs typeface="Arial" panose="020B0604020202020204" pitchFamily="34" charset="0"/>
              </a:rPr>
              <a:t>On the apprenticeship the apprentice will normally complete taught modules and assessed work-based learning</a:t>
            </a:r>
          </a:p>
          <a:p>
            <a:pPr marL="355600" indent="-355600">
              <a:lnSpc>
                <a:spcPct val="120000"/>
              </a:lnSpc>
              <a:buFont typeface="Wingdings" panose="05000000000000000000" pitchFamily="2" charset="2"/>
              <a:buChar char="§"/>
            </a:pPr>
            <a:r>
              <a:rPr lang="en-GB" sz="2300" b="0" i="0">
                <a:solidFill>
                  <a:srgbClr val="000000"/>
                </a:solidFill>
                <a:effectLst/>
                <a:latin typeface="Arial" panose="020B0604020202020204" pitchFamily="34" charset="0"/>
                <a:cs typeface="Arial" panose="020B0604020202020204" pitchFamily="34" charset="0"/>
              </a:rPr>
              <a:t>The focus on work-based learning allows </a:t>
            </a:r>
            <a:r>
              <a:rPr lang="en-GB" sz="2300">
                <a:solidFill>
                  <a:srgbClr val="000000"/>
                </a:solidFill>
                <a:latin typeface="Arial" panose="020B0604020202020204" pitchFamily="34" charset="0"/>
                <a:cs typeface="Arial" panose="020B0604020202020204" pitchFamily="34" charset="0"/>
              </a:rPr>
              <a:t>the apprentice to apply and practice the </a:t>
            </a:r>
            <a:r>
              <a:rPr lang="en-GB" sz="2300" b="0" i="0">
                <a:solidFill>
                  <a:srgbClr val="000000"/>
                </a:solidFill>
                <a:effectLst/>
                <a:latin typeface="Arial" panose="020B0604020202020204" pitchFamily="34" charset="0"/>
                <a:cs typeface="Arial" panose="020B0604020202020204" pitchFamily="34" charset="0"/>
              </a:rPr>
              <a:t>taught elements of the programme</a:t>
            </a:r>
            <a:endParaRPr lang="en-GB"/>
          </a:p>
        </p:txBody>
      </p:sp>
    </p:spTree>
    <p:extLst>
      <p:ext uri="{BB962C8B-B14F-4D97-AF65-F5344CB8AC3E}">
        <p14:creationId xmlns:p14="http://schemas.microsoft.com/office/powerpoint/2010/main" val="28012185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14BEB9-B8E5-A8DB-2093-D23C3612BDF5}"/>
              </a:ext>
            </a:extLst>
          </p:cNvPr>
          <p:cNvSpPr>
            <a:spLocks noGrp="1"/>
          </p:cNvSpPr>
          <p:nvPr>
            <p:ph type="title"/>
          </p:nvPr>
        </p:nvSpPr>
        <p:spPr/>
        <p:txBody>
          <a:bodyPr>
            <a:normAutofit/>
          </a:bodyPr>
          <a:lstStyle/>
          <a:p>
            <a:r>
              <a:rPr lang="en-GB" sz="4800" b="0" kern="0">
                <a:effectLst/>
                <a:latin typeface="Arial" panose="020B0604020202020204" pitchFamily="34" charset="0"/>
                <a:ea typeface="Times New Roman" panose="02020603050405020304" pitchFamily="18" charset="0"/>
                <a:cs typeface="Times New Roman" panose="02020603050405020304" pitchFamily="18" charset="0"/>
              </a:rPr>
              <a:t>Apprenticeship Standards</a:t>
            </a:r>
            <a:endParaRPr lang="en-GB" sz="4800"/>
          </a:p>
        </p:txBody>
      </p:sp>
      <p:sp>
        <p:nvSpPr>
          <p:cNvPr id="3" name="Content Placeholder 2">
            <a:extLst>
              <a:ext uri="{FF2B5EF4-FFF2-40B4-BE49-F238E27FC236}">
                <a16:creationId xmlns:a16="http://schemas.microsoft.com/office/drawing/2014/main" id="{EAC412B2-07B0-C3E1-8281-7AAB44A2070B}"/>
              </a:ext>
            </a:extLst>
          </p:cNvPr>
          <p:cNvSpPr>
            <a:spLocks noGrp="1"/>
          </p:cNvSpPr>
          <p:nvPr>
            <p:ph idx="1"/>
          </p:nvPr>
        </p:nvSpPr>
        <p:spPr>
          <a:xfrm>
            <a:off x="676656" y="2011680"/>
            <a:ext cx="10753725" cy="4478020"/>
          </a:xfrm>
        </p:spPr>
        <p:txBody>
          <a:bodyPr>
            <a:normAutofit/>
          </a:bodyPr>
          <a:lstStyle/>
          <a:p>
            <a:pPr marL="276225" indent="-276225">
              <a:buFont typeface="Wingdings" panose="05000000000000000000" pitchFamily="2" charset="2"/>
              <a:buChar char="§"/>
            </a:pPr>
            <a:r>
              <a:rPr lang="en-GB" sz="2000">
                <a:effectLst/>
                <a:latin typeface="Arial" panose="020B0604020202020204" pitchFamily="34" charset="0"/>
                <a:ea typeface="Times New Roman" panose="02020603050405020304" pitchFamily="18" charset="0"/>
              </a:rPr>
              <a:t>Each apprenticeship is designed to ensure that an apprentice achieves a set of Standards relevant to the industry in which they are employed. </a:t>
            </a:r>
          </a:p>
          <a:p>
            <a:pPr marL="4572" lvl="1" indent="0">
              <a:buNone/>
            </a:pPr>
            <a:r>
              <a:rPr lang="en-GB" sz="2000" u="sng">
                <a:effectLst/>
                <a:latin typeface="Arial" panose="020B0604020202020204" pitchFamily="34" charset="0"/>
                <a:ea typeface="Times New Roman" panose="02020603050405020304" pitchFamily="18" charset="0"/>
                <a:hlinkClick r:id="rId3"/>
              </a:rPr>
              <a:t>	https://www.instituteforapprenticeships.org/apprenticeship-standards/</a:t>
            </a:r>
            <a:endParaRPr lang="en-GB" sz="2000" u="sng">
              <a:latin typeface="Arial" panose="020B0604020202020204" pitchFamily="34" charset="0"/>
              <a:ea typeface="Times New Roman" panose="02020603050405020304" pitchFamily="18" charset="0"/>
            </a:endParaRPr>
          </a:p>
          <a:p>
            <a:pPr lvl="1">
              <a:buFont typeface="Wingdings" panose="05000000000000000000" pitchFamily="2" charset="2"/>
              <a:buChar char="§"/>
            </a:pPr>
            <a:endParaRPr lang="en-GB" sz="2000">
              <a:effectLst/>
              <a:latin typeface="Arial" panose="020B0604020202020204" pitchFamily="34" charset="0"/>
              <a:ea typeface="Times New Roman" panose="02020603050405020304" pitchFamily="18" charset="0"/>
            </a:endParaRPr>
          </a:p>
          <a:p>
            <a:pPr marL="285750" lvl="1" indent="-285750">
              <a:buFont typeface="Wingdings" panose="05000000000000000000" pitchFamily="2" charset="2"/>
              <a:buChar char="§"/>
            </a:pPr>
            <a:r>
              <a:rPr lang="en-GB" sz="2000" kern="0">
                <a:effectLst/>
                <a:latin typeface="Arial" panose="020B0604020202020204" pitchFamily="34" charset="0"/>
                <a:ea typeface="Times New Roman" panose="02020603050405020304" pitchFamily="18" charset="0"/>
              </a:rPr>
              <a:t>The Standards of an apprenticeship are developed by employers in the industry</a:t>
            </a:r>
            <a:endParaRPr lang="en-GB" sz="2000" kern="0">
              <a:latin typeface="Arial" panose="020B0604020202020204" pitchFamily="34" charset="0"/>
              <a:ea typeface="Times New Roman" panose="02020603050405020304" pitchFamily="18" charset="0"/>
            </a:endParaRPr>
          </a:p>
          <a:p>
            <a:pPr marL="0" lvl="1" indent="0">
              <a:buNone/>
            </a:pPr>
            <a:endParaRPr lang="en-GB" sz="2000" kern="0">
              <a:effectLst/>
              <a:latin typeface="Arial" panose="020B0604020202020204" pitchFamily="34" charset="0"/>
              <a:ea typeface="Times New Roman" panose="02020603050405020304" pitchFamily="18" charset="0"/>
            </a:endParaRPr>
          </a:p>
          <a:p>
            <a:pPr marL="285750" lvl="1" indent="-285750">
              <a:buFont typeface="Wingdings" panose="05000000000000000000" pitchFamily="2" charset="2"/>
              <a:buChar char="§"/>
            </a:pPr>
            <a:r>
              <a:rPr lang="en-GB" sz="2000" kern="0">
                <a:effectLst/>
                <a:latin typeface="Arial" panose="020B0604020202020204" pitchFamily="34" charset="0"/>
                <a:ea typeface="Times New Roman" panose="02020603050405020304" pitchFamily="18" charset="0"/>
              </a:rPr>
              <a:t>Each Apprenticeship Standard is based on an occupational profile of the role and responsibilities of a particular level of work  - knowledge, skills and behaviours (KSBs)</a:t>
            </a:r>
          </a:p>
          <a:p>
            <a:pPr marL="285750" lvl="1" indent="-285750">
              <a:buFont typeface="Wingdings" panose="05000000000000000000" pitchFamily="2" charset="2"/>
              <a:buChar char="§"/>
            </a:pPr>
            <a:endParaRPr lang="en-GB" sz="2000" kern="0">
              <a:latin typeface="Arial" panose="020B0604020202020204" pitchFamily="34" charset="0"/>
              <a:ea typeface="Times New Roman" panose="02020603050405020304" pitchFamily="18" charset="0"/>
            </a:endParaRPr>
          </a:p>
          <a:p>
            <a:pPr marL="285750" lvl="1" indent="-285750">
              <a:buFont typeface="Wingdings" panose="05000000000000000000" pitchFamily="2" charset="2"/>
              <a:buChar char="§"/>
            </a:pPr>
            <a:r>
              <a:rPr lang="en-GB" sz="2000" kern="0">
                <a:effectLst/>
                <a:latin typeface="Arial" panose="020B0604020202020204" pitchFamily="34" charset="0"/>
                <a:ea typeface="Times New Roman" panose="02020603050405020304" pitchFamily="18" charset="0"/>
              </a:rPr>
              <a:t>The apprentice is required to demonstrate competency against the KSBs in order to complete the apprenticeship</a:t>
            </a:r>
            <a:endParaRPr lang="en-GB" sz="2000" kern="0">
              <a:latin typeface="Arial" panose="020B0604020202020204" pitchFamily="34" charset="0"/>
              <a:ea typeface="Times New Roman" panose="02020603050405020304" pitchFamily="18" charset="0"/>
            </a:endParaRPr>
          </a:p>
          <a:p>
            <a:pPr marL="0" lvl="1" indent="3175"/>
            <a:endParaRPr lang="en-GB" sz="1800" kern="0">
              <a:effectLst/>
              <a:latin typeface="Arial" panose="020B0604020202020204" pitchFamily="34" charset="0"/>
              <a:ea typeface="Times New Roman" panose="02020603050405020304" pitchFamily="18" charset="0"/>
            </a:endParaRPr>
          </a:p>
          <a:p>
            <a:pPr marL="0" lvl="1" indent="3175"/>
            <a:endParaRPr lang="en-GB" sz="1800">
              <a:effectLst/>
              <a:latin typeface="Arial" panose="020B0604020202020204" pitchFamily="34" charset="0"/>
              <a:ea typeface="Times New Roman" panose="02020603050405020304" pitchFamily="18" charset="0"/>
            </a:endParaRPr>
          </a:p>
          <a:p>
            <a:endParaRPr lang="en-GB"/>
          </a:p>
        </p:txBody>
      </p:sp>
    </p:spTree>
    <p:extLst>
      <p:ext uri="{BB962C8B-B14F-4D97-AF65-F5344CB8AC3E}">
        <p14:creationId xmlns:p14="http://schemas.microsoft.com/office/powerpoint/2010/main" val="35270115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458F72-C50F-285A-E2D8-3552B531941E}"/>
              </a:ext>
            </a:extLst>
          </p:cNvPr>
          <p:cNvSpPr>
            <a:spLocks noGrp="1"/>
          </p:cNvSpPr>
          <p:nvPr>
            <p:ph type="title"/>
          </p:nvPr>
        </p:nvSpPr>
        <p:spPr>
          <a:xfrm>
            <a:off x="657606" y="626533"/>
            <a:ext cx="10772775" cy="1658198"/>
          </a:xfrm>
        </p:spPr>
        <p:txBody>
          <a:bodyPr>
            <a:normAutofit/>
          </a:bodyPr>
          <a:lstStyle/>
          <a:p>
            <a:r>
              <a:rPr lang="en-GB" sz="4800"/>
              <a:t>Knowledge, Skills and Behaviours (KSBs)</a:t>
            </a:r>
          </a:p>
        </p:txBody>
      </p:sp>
      <p:sp>
        <p:nvSpPr>
          <p:cNvPr id="3" name="Content Placeholder 2">
            <a:extLst>
              <a:ext uri="{FF2B5EF4-FFF2-40B4-BE49-F238E27FC236}">
                <a16:creationId xmlns:a16="http://schemas.microsoft.com/office/drawing/2014/main" id="{F92D9905-2E4E-6359-12B6-EB57E3C43B51}"/>
              </a:ext>
            </a:extLst>
          </p:cNvPr>
          <p:cNvSpPr>
            <a:spLocks noGrp="1"/>
          </p:cNvSpPr>
          <p:nvPr>
            <p:ph idx="1"/>
          </p:nvPr>
        </p:nvSpPr>
        <p:spPr/>
        <p:txBody>
          <a:bodyPr>
            <a:normAutofit/>
          </a:bodyPr>
          <a:lstStyle/>
          <a:p>
            <a:pPr marL="0" indent="0">
              <a:lnSpc>
                <a:spcPct val="110000"/>
              </a:lnSpc>
              <a:buNone/>
            </a:pPr>
            <a:r>
              <a:rPr lang="en-GB" sz="2000" b="0" i="0">
                <a:solidFill>
                  <a:srgbClr val="000000"/>
                </a:solidFill>
                <a:effectLst/>
                <a:latin typeface="Arial" panose="020B0604020202020204" pitchFamily="34" charset="0"/>
                <a:cs typeface="Arial" panose="020B0604020202020204" pitchFamily="34" charset="0"/>
              </a:rPr>
              <a:t>The taught programme is designed to support the apprentice achieving the Standards (knowledge, skills and behaviours) of the apprenticeship. </a:t>
            </a:r>
            <a:r>
              <a:rPr lang="en-GB" sz="2000" b="1" i="0">
                <a:solidFill>
                  <a:srgbClr val="000000"/>
                </a:solidFill>
                <a:effectLst/>
                <a:latin typeface="Arial" panose="020B0604020202020204" pitchFamily="34" charset="0"/>
                <a:cs typeface="Arial" panose="020B0604020202020204" pitchFamily="34" charset="0"/>
              </a:rPr>
              <a:t> </a:t>
            </a:r>
          </a:p>
          <a:p>
            <a:pPr marL="355600" indent="-355600" algn="just" rtl="0" fontAlgn="base">
              <a:lnSpc>
                <a:spcPct val="110000"/>
              </a:lnSpc>
              <a:buFont typeface="Wingdings" panose="05000000000000000000" pitchFamily="2" charset="2"/>
              <a:buChar char="§"/>
            </a:pPr>
            <a:r>
              <a:rPr lang="en-GB" sz="2000" b="0" i="0">
                <a:solidFill>
                  <a:srgbClr val="000000"/>
                </a:solidFill>
                <a:effectLst/>
                <a:latin typeface="Arial" panose="020B0604020202020204" pitchFamily="34" charset="0"/>
                <a:cs typeface="Arial" panose="020B0604020202020204" pitchFamily="34" charset="0"/>
              </a:rPr>
              <a:t>The </a:t>
            </a:r>
            <a:r>
              <a:rPr lang="en-GB" sz="2000" b="1" i="0">
                <a:solidFill>
                  <a:srgbClr val="000000"/>
                </a:solidFill>
                <a:effectLst/>
                <a:latin typeface="Arial" panose="020B0604020202020204" pitchFamily="34" charset="0"/>
                <a:cs typeface="Arial" panose="020B0604020202020204" pitchFamily="34" charset="0"/>
              </a:rPr>
              <a:t>knowledge</a:t>
            </a:r>
            <a:r>
              <a:rPr lang="en-GB" sz="2000" b="0" i="0">
                <a:solidFill>
                  <a:srgbClr val="000000"/>
                </a:solidFill>
                <a:effectLst/>
                <a:latin typeface="Arial" panose="020B0604020202020204" pitchFamily="34" charset="0"/>
                <a:cs typeface="Arial" panose="020B0604020202020204" pitchFamily="34" charset="0"/>
              </a:rPr>
              <a:t> criteria relate to the theoretical learning undertaken in the apprenticeship</a:t>
            </a:r>
          </a:p>
          <a:p>
            <a:pPr marL="355600" indent="-355600" algn="just" rtl="0" fontAlgn="base">
              <a:lnSpc>
                <a:spcPct val="110000"/>
              </a:lnSpc>
              <a:buFont typeface="Wingdings" panose="05000000000000000000" pitchFamily="2" charset="2"/>
              <a:buChar char="§"/>
            </a:pPr>
            <a:r>
              <a:rPr lang="en-GB" sz="2000" b="0" i="0">
                <a:solidFill>
                  <a:srgbClr val="000000"/>
                </a:solidFill>
                <a:effectLst/>
                <a:latin typeface="Arial" panose="020B0604020202020204" pitchFamily="34" charset="0"/>
                <a:cs typeface="Arial" panose="020B0604020202020204" pitchFamily="34" charset="0"/>
              </a:rPr>
              <a:t>The </a:t>
            </a:r>
            <a:r>
              <a:rPr lang="en-GB" sz="2000" b="1" i="0">
                <a:solidFill>
                  <a:srgbClr val="000000"/>
                </a:solidFill>
                <a:effectLst/>
                <a:latin typeface="Arial" panose="020B0604020202020204" pitchFamily="34" charset="0"/>
                <a:cs typeface="Arial" panose="020B0604020202020204" pitchFamily="34" charset="0"/>
              </a:rPr>
              <a:t>skills</a:t>
            </a:r>
            <a:r>
              <a:rPr lang="en-GB" sz="2000" b="0" i="0">
                <a:solidFill>
                  <a:srgbClr val="000000"/>
                </a:solidFill>
                <a:effectLst/>
                <a:latin typeface="Arial" panose="020B0604020202020204" pitchFamily="34" charset="0"/>
                <a:cs typeface="Arial" panose="020B0604020202020204" pitchFamily="34" charset="0"/>
              </a:rPr>
              <a:t> will be covered through the practical application of the knowledge acquired in this apprenticeship</a:t>
            </a:r>
          </a:p>
          <a:p>
            <a:pPr marL="355600" indent="-355600" algn="just" rtl="0" fontAlgn="base">
              <a:lnSpc>
                <a:spcPct val="110000"/>
              </a:lnSpc>
              <a:buFont typeface="Wingdings" panose="05000000000000000000" pitchFamily="2" charset="2"/>
              <a:buChar char="§"/>
            </a:pPr>
            <a:r>
              <a:rPr lang="en-GB" sz="2000" b="0" i="0">
                <a:solidFill>
                  <a:srgbClr val="000000"/>
                </a:solidFill>
                <a:effectLst/>
                <a:latin typeface="Arial" panose="020B0604020202020204" pitchFamily="34" charset="0"/>
                <a:cs typeface="Arial" panose="020B0604020202020204" pitchFamily="34" charset="0"/>
              </a:rPr>
              <a:t>The </a:t>
            </a:r>
            <a:r>
              <a:rPr lang="en-GB" sz="2000" b="1" i="0">
                <a:solidFill>
                  <a:srgbClr val="000000"/>
                </a:solidFill>
                <a:effectLst/>
                <a:latin typeface="Arial" panose="020B0604020202020204" pitchFamily="34" charset="0"/>
                <a:cs typeface="Arial" panose="020B0604020202020204" pitchFamily="34" charset="0"/>
              </a:rPr>
              <a:t>behaviours</a:t>
            </a:r>
            <a:r>
              <a:rPr lang="en-GB" sz="2000" b="0" i="0">
                <a:solidFill>
                  <a:srgbClr val="000000"/>
                </a:solidFill>
                <a:effectLst/>
                <a:latin typeface="Arial" panose="020B0604020202020204" pitchFamily="34" charset="0"/>
                <a:cs typeface="Arial" panose="020B0604020202020204" pitchFamily="34" charset="0"/>
              </a:rPr>
              <a:t> relate to attitude, mindset, outlook and how the apprentice works.</a:t>
            </a:r>
          </a:p>
          <a:p>
            <a:pPr algn="just" rtl="0" fontAlgn="base">
              <a:lnSpc>
                <a:spcPct val="110000"/>
              </a:lnSpc>
            </a:pPr>
            <a:r>
              <a:rPr lang="en-GB" sz="2000" b="0" i="0">
                <a:solidFill>
                  <a:srgbClr val="222121"/>
                </a:solidFill>
                <a:effectLst/>
                <a:latin typeface="Arial" panose="020B0604020202020204" pitchFamily="34" charset="0"/>
                <a:cs typeface="Arial" panose="020B0604020202020204" pitchFamily="34" charset="0"/>
              </a:rPr>
              <a:t>Some of the Apprenticeship Standards refer to ‘</a:t>
            </a:r>
            <a:r>
              <a:rPr lang="en-GB" sz="2000" b="1" i="0">
                <a:solidFill>
                  <a:srgbClr val="222121"/>
                </a:solidFill>
                <a:effectLst/>
                <a:latin typeface="Arial" panose="020B0604020202020204" pitchFamily="34" charset="0"/>
                <a:cs typeface="Arial" panose="020B0604020202020204" pitchFamily="34" charset="0"/>
              </a:rPr>
              <a:t>Duties</a:t>
            </a:r>
            <a:r>
              <a:rPr lang="en-GB" sz="2000" b="0" i="0">
                <a:solidFill>
                  <a:srgbClr val="222121"/>
                </a:solidFill>
                <a:effectLst/>
                <a:latin typeface="Arial" panose="020B0604020202020204" pitchFamily="34" charset="0"/>
                <a:cs typeface="Arial" panose="020B0604020202020204" pitchFamily="34" charset="0"/>
              </a:rPr>
              <a:t>’ and the KSBs are separated out across the ‘Duties’. </a:t>
            </a:r>
            <a:endParaRPr lang="en-GB" sz="2000" b="0" i="0">
              <a:solidFill>
                <a:srgbClr val="000000"/>
              </a:solidFill>
              <a:effectLst/>
              <a:latin typeface="Arial" panose="020B0604020202020204" pitchFamily="34" charset="0"/>
              <a:cs typeface="Arial" panose="020B0604020202020204" pitchFamily="34" charset="0"/>
            </a:endParaRPr>
          </a:p>
          <a:p>
            <a:endParaRPr lang="en-GB"/>
          </a:p>
        </p:txBody>
      </p:sp>
    </p:spTree>
    <p:extLst>
      <p:ext uri="{BB962C8B-B14F-4D97-AF65-F5344CB8AC3E}">
        <p14:creationId xmlns:p14="http://schemas.microsoft.com/office/powerpoint/2010/main" val="30972175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B0D10E-40AA-764D-ED01-3CF73B006A50}"/>
              </a:ext>
            </a:extLst>
          </p:cNvPr>
          <p:cNvSpPr>
            <a:spLocks noGrp="1"/>
          </p:cNvSpPr>
          <p:nvPr>
            <p:ph type="title"/>
          </p:nvPr>
        </p:nvSpPr>
        <p:spPr>
          <a:xfrm>
            <a:off x="657606" y="677333"/>
            <a:ext cx="10772775" cy="1658198"/>
          </a:xfrm>
        </p:spPr>
        <p:txBody>
          <a:bodyPr>
            <a:normAutofit/>
          </a:bodyPr>
          <a:lstStyle/>
          <a:p>
            <a:r>
              <a:rPr lang="en-GB" sz="4800"/>
              <a:t>Personal &amp; professional Development (PPD)</a:t>
            </a:r>
          </a:p>
        </p:txBody>
      </p:sp>
      <p:sp>
        <p:nvSpPr>
          <p:cNvPr id="3" name="Content Placeholder 2">
            <a:extLst>
              <a:ext uri="{FF2B5EF4-FFF2-40B4-BE49-F238E27FC236}">
                <a16:creationId xmlns:a16="http://schemas.microsoft.com/office/drawing/2014/main" id="{EDDE00E9-231A-BB51-2537-3F737FE67E58}"/>
              </a:ext>
            </a:extLst>
          </p:cNvPr>
          <p:cNvSpPr>
            <a:spLocks noGrp="1"/>
          </p:cNvSpPr>
          <p:nvPr>
            <p:ph idx="1"/>
          </p:nvPr>
        </p:nvSpPr>
        <p:spPr>
          <a:xfrm>
            <a:off x="676656" y="2011680"/>
            <a:ext cx="10753725" cy="4490720"/>
          </a:xfrm>
        </p:spPr>
        <p:txBody>
          <a:bodyPr>
            <a:normAutofit fontScale="85000" lnSpcReduction="20000"/>
          </a:bodyPr>
          <a:lstStyle/>
          <a:p>
            <a:pPr marL="0" indent="0">
              <a:lnSpc>
                <a:spcPct val="120000"/>
              </a:lnSpc>
              <a:buNone/>
            </a:pPr>
            <a:r>
              <a:rPr lang="en-GB" sz="2200" b="0" i="0">
                <a:solidFill>
                  <a:srgbClr val="222121"/>
                </a:solidFill>
                <a:effectLst/>
                <a:latin typeface="Arial" panose="020B0604020202020204" pitchFamily="34" charset="0"/>
              </a:rPr>
              <a:t>The apprenticeship programme provides opportunities </a:t>
            </a:r>
            <a:r>
              <a:rPr lang="en-GB" sz="2200" i="0">
                <a:solidFill>
                  <a:srgbClr val="222121"/>
                </a:solidFill>
                <a:effectLst/>
                <a:latin typeface="Arial" panose="020B0604020202020204" pitchFamily="34" charset="0"/>
              </a:rPr>
              <a:t>to demonstrate</a:t>
            </a:r>
            <a:r>
              <a:rPr lang="en-GB" sz="2200" b="1" i="0">
                <a:solidFill>
                  <a:srgbClr val="222121"/>
                </a:solidFill>
                <a:effectLst/>
                <a:latin typeface="Arial" panose="020B0604020202020204" pitchFamily="34" charset="0"/>
              </a:rPr>
              <a:t> Personal and Professional Development</a:t>
            </a:r>
            <a:r>
              <a:rPr lang="en-GB" sz="2200" b="0" i="0">
                <a:solidFill>
                  <a:srgbClr val="222121"/>
                </a:solidFill>
                <a:effectLst/>
                <a:latin typeface="Arial" panose="020B0604020202020204" pitchFamily="34" charset="0"/>
              </a:rPr>
              <a:t> (PPD)</a:t>
            </a:r>
          </a:p>
          <a:p>
            <a:pPr marL="0" indent="0">
              <a:lnSpc>
                <a:spcPct val="120000"/>
              </a:lnSpc>
              <a:buNone/>
            </a:pPr>
            <a:r>
              <a:rPr lang="en-GB" sz="2200" b="0" i="0">
                <a:solidFill>
                  <a:srgbClr val="222121"/>
                </a:solidFill>
                <a:effectLst/>
                <a:latin typeface="Arial" panose="020B0604020202020204" pitchFamily="34" charset="0"/>
              </a:rPr>
              <a:t>The PPD requirements align to the KSBs and provide opportunity to develop attributes</a:t>
            </a:r>
            <a:r>
              <a:rPr lang="en-US" sz="2200" b="0" i="0">
                <a:solidFill>
                  <a:srgbClr val="000000"/>
                </a:solidFill>
                <a:effectLst/>
                <a:latin typeface="Arial" panose="020B0604020202020204" pitchFamily="34" charset="0"/>
              </a:rPr>
              <a:t> beyond the academic requirements of your occupation</a:t>
            </a:r>
            <a:r>
              <a:rPr lang="en-GB" sz="2200">
                <a:solidFill>
                  <a:srgbClr val="000000"/>
                </a:solidFill>
                <a:latin typeface="Arial" panose="020B0604020202020204" pitchFamily="34" charset="0"/>
              </a:rPr>
              <a:t>, including:</a:t>
            </a:r>
            <a:endParaRPr lang="en-GB" sz="2200" b="0" i="0">
              <a:solidFill>
                <a:srgbClr val="000000"/>
              </a:solidFill>
              <a:effectLst/>
              <a:latin typeface="Arial" panose="020B0604020202020204" pitchFamily="34" charset="0"/>
            </a:endParaRPr>
          </a:p>
          <a:p>
            <a:pPr marL="355600" indent="-355600" algn="l" rtl="0" fontAlgn="base">
              <a:lnSpc>
                <a:spcPct val="120000"/>
              </a:lnSpc>
              <a:buFont typeface="Wingdings" panose="05000000000000000000" pitchFamily="2" charset="2"/>
              <a:buChar char="§"/>
            </a:pPr>
            <a:r>
              <a:rPr lang="en-GB" sz="2200" b="0" i="0">
                <a:solidFill>
                  <a:srgbClr val="000000"/>
                </a:solidFill>
                <a:effectLst/>
                <a:latin typeface="Arial" panose="020B0604020202020204" pitchFamily="34" charset="0"/>
              </a:rPr>
              <a:t>Confidence in participating in public life; </a:t>
            </a:r>
          </a:p>
          <a:p>
            <a:pPr marL="355600" indent="-355600" algn="l" rtl="0" fontAlgn="base">
              <a:lnSpc>
                <a:spcPct val="120000"/>
              </a:lnSpc>
              <a:buFont typeface="Wingdings" panose="05000000000000000000" pitchFamily="2" charset="2"/>
              <a:buChar char="§"/>
            </a:pPr>
            <a:r>
              <a:rPr lang="en-GB" sz="2200" b="0" i="0">
                <a:solidFill>
                  <a:srgbClr val="000000"/>
                </a:solidFill>
                <a:effectLst/>
                <a:latin typeface="Arial" panose="020B0604020202020204" pitchFamily="34" charset="0"/>
              </a:rPr>
              <a:t>Understanding the fundamental British Values of democracy, individual liberty, the rule of law and mutual respect and tolerance; </a:t>
            </a:r>
          </a:p>
          <a:p>
            <a:pPr marL="355600" indent="-355600" algn="l" rtl="0" fontAlgn="base">
              <a:lnSpc>
                <a:spcPct val="120000"/>
              </a:lnSpc>
              <a:buFont typeface="Wingdings" panose="05000000000000000000" pitchFamily="2" charset="2"/>
              <a:buChar char="§"/>
            </a:pPr>
            <a:r>
              <a:rPr lang="en-GB" sz="2200" b="0" i="0">
                <a:solidFill>
                  <a:srgbClr val="000000"/>
                </a:solidFill>
                <a:effectLst/>
                <a:latin typeface="Arial" panose="020B0604020202020204" pitchFamily="34" charset="0"/>
              </a:rPr>
              <a:t>Being open and inclusive towards people from all characteristics; </a:t>
            </a:r>
          </a:p>
          <a:p>
            <a:pPr marL="355600" indent="-355600" algn="l" rtl="0" fontAlgn="base">
              <a:lnSpc>
                <a:spcPct val="120000"/>
              </a:lnSpc>
              <a:buFont typeface="Wingdings" panose="05000000000000000000" pitchFamily="2" charset="2"/>
              <a:buChar char="§"/>
            </a:pPr>
            <a:r>
              <a:rPr lang="en-GB" sz="2200" b="0" i="0">
                <a:solidFill>
                  <a:srgbClr val="000000"/>
                </a:solidFill>
                <a:effectLst/>
                <a:latin typeface="Arial" panose="020B0604020202020204" pitchFamily="34" charset="0"/>
              </a:rPr>
              <a:t>Developing robust and positive personal traits; </a:t>
            </a:r>
          </a:p>
          <a:p>
            <a:pPr marL="355600" indent="-355600" algn="l" rtl="0" fontAlgn="base">
              <a:lnSpc>
                <a:spcPct val="120000"/>
              </a:lnSpc>
              <a:buFont typeface="Wingdings" panose="05000000000000000000" pitchFamily="2" charset="2"/>
              <a:buChar char="§"/>
            </a:pPr>
            <a:r>
              <a:rPr lang="en-GB" sz="2200" b="0" i="0">
                <a:solidFill>
                  <a:srgbClr val="000000"/>
                </a:solidFill>
                <a:effectLst/>
                <a:latin typeface="Arial" panose="020B0604020202020204" pitchFamily="34" charset="0"/>
              </a:rPr>
              <a:t>Being aware of own mental and physical health; </a:t>
            </a:r>
          </a:p>
          <a:p>
            <a:pPr marL="355600" indent="-355600" algn="l" rtl="0" fontAlgn="base">
              <a:lnSpc>
                <a:spcPct val="120000"/>
              </a:lnSpc>
              <a:buFont typeface="Wingdings" panose="05000000000000000000" pitchFamily="2" charset="2"/>
              <a:buChar char="§"/>
            </a:pPr>
            <a:r>
              <a:rPr lang="en-GB" sz="2200" b="0" i="0">
                <a:solidFill>
                  <a:srgbClr val="000000"/>
                </a:solidFill>
                <a:effectLst/>
                <a:latin typeface="Arial" panose="020B0604020202020204" pitchFamily="34" charset="0"/>
              </a:rPr>
              <a:t>Having a clear career path. </a:t>
            </a:r>
          </a:p>
          <a:p>
            <a:endParaRPr lang="en-GB"/>
          </a:p>
        </p:txBody>
      </p:sp>
    </p:spTree>
    <p:extLst>
      <p:ext uri="{BB962C8B-B14F-4D97-AF65-F5344CB8AC3E}">
        <p14:creationId xmlns:p14="http://schemas.microsoft.com/office/powerpoint/2010/main" val="41121142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53C633-B9B8-7AD9-1FBF-C291D0849AD0}"/>
              </a:ext>
            </a:extLst>
          </p:cNvPr>
          <p:cNvSpPr>
            <a:spLocks noGrp="1"/>
          </p:cNvSpPr>
          <p:nvPr>
            <p:ph type="title"/>
          </p:nvPr>
        </p:nvSpPr>
        <p:spPr/>
        <p:txBody>
          <a:bodyPr>
            <a:normAutofit/>
          </a:bodyPr>
          <a:lstStyle/>
          <a:p>
            <a:pPr marR="161925">
              <a:spcBef>
                <a:spcPts val="600"/>
              </a:spcBef>
              <a:spcAft>
                <a:spcPts val="600"/>
              </a:spcAft>
            </a:pPr>
            <a:r>
              <a:rPr lang="en-GB" sz="4000">
                <a:effectLst/>
                <a:latin typeface="Arial" panose="020B0604020202020204" pitchFamily="34" charset="0"/>
                <a:ea typeface="Times New Roman" panose="02020603050405020304" pitchFamily="18" charset="0"/>
              </a:rPr>
              <a:t> </a:t>
            </a:r>
            <a:r>
              <a:rPr lang="en-GB" sz="4000">
                <a:effectLst/>
                <a:latin typeface="Arial" panose="020B0604020202020204" pitchFamily="34" charset="0"/>
                <a:ea typeface="Times New Roman" panose="02020603050405020304" pitchFamily="18" charset="0"/>
                <a:cs typeface="Times New Roman" panose="02020603050405020304" pitchFamily="18" charset="0"/>
              </a:rPr>
              <a:t>Off the Job Training &amp; Attendance</a:t>
            </a:r>
            <a:endParaRPr lang="en-GB" sz="4000"/>
          </a:p>
        </p:txBody>
      </p:sp>
      <p:sp>
        <p:nvSpPr>
          <p:cNvPr id="3" name="Content Placeholder 2">
            <a:extLst>
              <a:ext uri="{FF2B5EF4-FFF2-40B4-BE49-F238E27FC236}">
                <a16:creationId xmlns:a16="http://schemas.microsoft.com/office/drawing/2014/main" id="{E60B50D4-9C17-E01C-B92D-7DD23257F180}"/>
              </a:ext>
            </a:extLst>
          </p:cNvPr>
          <p:cNvSpPr>
            <a:spLocks noGrp="1"/>
          </p:cNvSpPr>
          <p:nvPr>
            <p:ph idx="1"/>
          </p:nvPr>
        </p:nvSpPr>
        <p:spPr>
          <a:xfrm>
            <a:off x="676656" y="2011680"/>
            <a:ext cx="10753725" cy="4537976"/>
          </a:xfrm>
        </p:spPr>
        <p:txBody>
          <a:bodyPr>
            <a:normAutofit fontScale="92500" lnSpcReduction="20000"/>
          </a:bodyPr>
          <a:lstStyle/>
          <a:p>
            <a:r>
              <a:rPr lang="en-GB" sz="2100" kern="0">
                <a:effectLst/>
                <a:latin typeface="Arial" panose="020B0604020202020204" pitchFamily="34" charset="0"/>
                <a:ea typeface="Times New Roman" panose="02020603050405020304" pitchFamily="18" charset="0"/>
                <a:cs typeface="Arial" panose="020B0604020202020204" pitchFamily="34" charset="0"/>
              </a:rPr>
              <a:t>A minimum of 20% of your contracted hours should be allocated to </a:t>
            </a:r>
            <a:r>
              <a:rPr lang="en-GB" sz="2100" b="1" kern="0">
                <a:effectLst/>
                <a:latin typeface="Arial" panose="020B0604020202020204" pitchFamily="34" charset="0"/>
                <a:ea typeface="Times New Roman" panose="02020603050405020304" pitchFamily="18" charset="0"/>
                <a:cs typeface="Arial" panose="020B0604020202020204" pitchFamily="34" charset="0"/>
              </a:rPr>
              <a:t>off the job training</a:t>
            </a:r>
          </a:p>
          <a:p>
            <a:r>
              <a:rPr lang="en-GB" sz="2100">
                <a:effectLst/>
                <a:latin typeface="Arial" panose="020B0604020202020204" pitchFamily="34" charset="0"/>
                <a:ea typeface="Times New Roman" panose="02020603050405020304" pitchFamily="18" charset="0"/>
                <a:cs typeface="Arial" panose="020B0604020202020204" pitchFamily="34" charset="0"/>
              </a:rPr>
              <a:t>Off the job training should be used in any of the following areas:</a:t>
            </a:r>
          </a:p>
          <a:p>
            <a:pPr marL="360363" lvl="0" indent="-360363">
              <a:lnSpc>
                <a:spcPct val="115000"/>
              </a:lnSpc>
              <a:spcBef>
                <a:spcPts val="600"/>
              </a:spcBef>
              <a:spcAft>
                <a:spcPts val="600"/>
              </a:spcAft>
              <a:buFont typeface="Wingdings" panose="05000000000000000000" pitchFamily="2" charset="2"/>
              <a:buChar char="§"/>
            </a:pPr>
            <a:r>
              <a:rPr lang="en-GB" sz="2100">
                <a:effectLst/>
                <a:latin typeface="Arial" panose="020B0604020202020204" pitchFamily="34" charset="0"/>
                <a:ea typeface="SimSun" panose="02010600030101010101" pitchFamily="2" charset="-122"/>
                <a:cs typeface="Arial" panose="020B0604020202020204" pitchFamily="34" charset="0"/>
              </a:rPr>
              <a:t>Theory learning (knowledge), i.e., lectures, seminars, workshops, online learning, simulation exercises or relevant employer training and coaching;</a:t>
            </a:r>
          </a:p>
          <a:p>
            <a:pPr marL="360363" lvl="0" indent="-360363">
              <a:lnSpc>
                <a:spcPct val="115000"/>
              </a:lnSpc>
              <a:spcBef>
                <a:spcPts val="600"/>
              </a:spcBef>
              <a:spcAft>
                <a:spcPts val="600"/>
              </a:spcAft>
              <a:buFont typeface="Wingdings" panose="05000000000000000000" pitchFamily="2" charset="2"/>
              <a:buChar char="§"/>
            </a:pPr>
            <a:r>
              <a:rPr lang="en-GB" sz="2100">
                <a:effectLst/>
                <a:latin typeface="Arial" panose="020B0604020202020204" pitchFamily="34" charset="0"/>
                <a:ea typeface="SimSun" panose="02010600030101010101" pitchFamily="2" charset="-122"/>
                <a:cs typeface="Arial" panose="020B0604020202020204" pitchFamily="34" charset="0"/>
              </a:rPr>
              <a:t>Practical training (skills and behaviours), including things that an apprentice     wouldn’t normally do in a typical week at work.  For example, shadowing, relevant new skills training, mentoring, coaching, CPD activities, meetings;</a:t>
            </a:r>
          </a:p>
          <a:p>
            <a:pPr marL="360363" lvl="0" indent="-360363">
              <a:lnSpc>
                <a:spcPct val="115000"/>
              </a:lnSpc>
              <a:spcBef>
                <a:spcPts val="600"/>
              </a:spcBef>
              <a:spcAft>
                <a:spcPts val="600"/>
              </a:spcAft>
              <a:buFont typeface="Wingdings" panose="05000000000000000000" pitchFamily="2" charset="2"/>
              <a:buChar char="§"/>
            </a:pPr>
            <a:r>
              <a:rPr lang="en-GB" sz="2100">
                <a:effectLst/>
                <a:latin typeface="Arial" panose="020B0604020202020204" pitchFamily="34" charset="0"/>
                <a:ea typeface="SimSun" panose="02010600030101010101" pitchFamily="2" charset="-122"/>
                <a:cs typeface="Arial" panose="020B0604020202020204" pitchFamily="34" charset="0"/>
              </a:rPr>
              <a:t>Learning support and time spent writing assignments and completing module  assessment activities.</a:t>
            </a:r>
          </a:p>
          <a:p>
            <a:pPr marL="360363" indent="-360363">
              <a:lnSpc>
                <a:spcPct val="115000"/>
              </a:lnSpc>
              <a:spcBef>
                <a:spcPts val="600"/>
              </a:spcBef>
              <a:spcAft>
                <a:spcPts val="600"/>
              </a:spcAft>
              <a:buFont typeface="Wingdings" panose="05000000000000000000" pitchFamily="2" charset="2"/>
              <a:buChar char="§"/>
            </a:pPr>
            <a:r>
              <a:rPr lang="en-GB" sz="2100" b="1" kern="0">
                <a:effectLst/>
                <a:latin typeface="Arial" panose="020B0604020202020204" pitchFamily="34" charset="0"/>
                <a:ea typeface="Times New Roman" panose="02020603050405020304" pitchFamily="18" charset="0"/>
              </a:rPr>
              <a:t>Attendance - </a:t>
            </a:r>
            <a:r>
              <a:rPr lang="en-GB" sz="2100" kern="0">
                <a:effectLst/>
                <a:latin typeface="Arial" panose="020B0604020202020204" pitchFamily="34" charset="0"/>
                <a:ea typeface="Times New Roman" panose="02020603050405020304" pitchFamily="18" charset="0"/>
              </a:rPr>
              <a:t>It is essential that attendance </a:t>
            </a:r>
            <a:r>
              <a:rPr lang="en-GB" sz="2100" kern="0">
                <a:latin typeface="Arial" panose="020B0604020202020204" pitchFamily="34" charset="0"/>
                <a:ea typeface="Times New Roman" panose="02020603050405020304" pitchFamily="18" charset="0"/>
              </a:rPr>
              <a:t>is monitored and recorded </a:t>
            </a:r>
          </a:p>
          <a:p>
            <a:pPr marL="616395" lvl="1" indent="-360363">
              <a:lnSpc>
                <a:spcPct val="115000"/>
              </a:lnSpc>
              <a:spcAft>
                <a:spcPts val="600"/>
              </a:spcAft>
              <a:buFont typeface="Wingdings" panose="05000000000000000000" pitchFamily="2" charset="2"/>
              <a:buChar char="§"/>
            </a:pPr>
            <a:r>
              <a:rPr lang="en-GB" sz="2100" kern="0">
                <a:effectLst/>
                <a:latin typeface="Arial" panose="020B0604020202020204" pitchFamily="34" charset="0"/>
                <a:ea typeface="Times New Roman" panose="02020603050405020304" pitchFamily="18" charset="0"/>
              </a:rPr>
              <a:t>Any non-attendance of course sessions will impact on achievement of the OTJ  hours;</a:t>
            </a:r>
          </a:p>
          <a:p>
            <a:pPr marL="616395" lvl="1" indent="-360363">
              <a:lnSpc>
                <a:spcPct val="115000"/>
              </a:lnSpc>
              <a:spcAft>
                <a:spcPts val="600"/>
              </a:spcAft>
              <a:buFont typeface="Wingdings" panose="05000000000000000000" pitchFamily="2" charset="2"/>
              <a:buChar char="§"/>
            </a:pPr>
            <a:r>
              <a:rPr lang="en-GB" sz="2100" kern="0">
                <a:effectLst/>
                <a:latin typeface="Arial" panose="020B0604020202020204" pitchFamily="34" charset="0"/>
                <a:ea typeface="Times New Roman" panose="02020603050405020304" pitchFamily="18" charset="0"/>
              </a:rPr>
              <a:t>Time will need to be made up.</a:t>
            </a:r>
            <a:endParaRPr lang="en-GB" sz="2100">
              <a:effectLst/>
              <a:latin typeface="Arial" panose="020B0604020202020204" pitchFamily="34" charset="0"/>
              <a:ea typeface="Times New Roman" panose="02020603050405020304" pitchFamily="18" charset="0"/>
            </a:endParaRPr>
          </a:p>
          <a:p>
            <a:pPr marL="360363" lvl="0" indent="-360363">
              <a:lnSpc>
                <a:spcPct val="115000"/>
              </a:lnSpc>
              <a:spcBef>
                <a:spcPts val="600"/>
              </a:spcBef>
              <a:spcAft>
                <a:spcPts val="600"/>
              </a:spcAft>
              <a:buFont typeface="Wingdings" panose="05000000000000000000" pitchFamily="2" charset="2"/>
              <a:buChar char="§"/>
            </a:pPr>
            <a:endParaRPr lang="en-GB" sz="2000">
              <a:effectLst/>
              <a:latin typeface="Arial" panose="020B0604020202020204" pitchFamily="34" charset="0"/>
              <a:ea typeface="SimSun" panose="02010600030101010101" pitchFamily="2" charset="-122"/>
              <a:cs typeface="Arial" panose="020B0604020202020204" pitchFamily="34" charset="0"/>
            </a:endParaRPr>
          </a:p>
          <a:p>
            <a:endParaRPr lang="en-GB"/>
          </a:p>
        </p:txBody>
      </p:sp>
    </p:spTree>
    <p:extLst>
      <p:ext uri="{BB962C8B-B14F-4D97-AF65-F5344CB8AC3E}">
        <p14:creationId xmlns:p14="http://schemas.microsoft.com/office/powerpoint/2010/main" val="31778693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AFC088-DA04-748A-8CFB-ECF7AF8B6678}"/>
              </a:ext>
            </a:extLst>
          </p:cNvPr>
          <p:cNvSpPr>
            <a:spLocks noGrp="1"/>
          </p:cNvSpPr>
          <p:nvPr>
            <p:ph type="title"/>
          </p:nvPr>
        </p:nvSpPr>
        <p:spPr/>
        <p:txBody>
          <a:bodyPr/>
          <a:lstStyle/>
          <a:p>
            <a:r>
              <a:rPr lang="en-GB"/>
              <a:t>Planning Learning</a:t>
            </a:r>
          </a:p>
        </p:txBody>
      </p:sp>
      <p:sp>
        <p:nvSpPr>
          <p:cNvPr id="3" name="Content Placeholder 2">
            <a:extLst>
              <a:ext uri="{FF2B5EF4-FFF2-40B4-BE49-F238E27FC236}">
                <a16:creationId xmlns:a16="http://schemas.microsoft.com/office/drawing/2014/main" id="{054AD39F-3AE6-FB29-96E2-9F23EAC39F00}"/>
              </a:ext>
            </a:extLst>
          </p:cNvPr>
          <p:cNvSpPr>
            <a:spLocks noGrp="1"/>
          </p:cNvSpPr>
          <p:nvPr>
            <p:ph idx="1"/>
          </p:nvPr>
        </p:nvSpPr>
        <p:spPr/>
        <p:txBody>
          <a:bodyPr>
            <a:normAutofit/>
          </a:bodyPr>
          <a:lstStyle/>
          <a:p>
            <a:pPr marL="0" indent="0">
              <a:lnSpc>
                <a:spcPct val="110000"/>
              </a:lnSpc>
              <a:buNone/>
            </a:pPr>
            <a:r>
              <a:rPr lang="en-GB" b="0" i="0">
                <a:solidFill>
                  <a:srgbClr val="000000"/>
                </a:solidFill>
                <a:effectLst/>
                <a:latin typeface="Arial" panose="020B0604020202020204" pitchFamily="34" charset="0"/>
                <a:cs typeface="Arial" panose="020B0604020202020204" pitchFamily="34" charset="0"/>
              </a:rPr>
              <a:t>The Apprentice must set aside time for study outside the scheduled sessions to meet the off-the-job training requirements for the apprenticeship.  Including:</a:t>
            </a:r>
          </a:p>
          <a:p>
            <a:pPr lvl="1">
              <a:lnSpc>
                <a:spcPct val="110000"/>
              </a:lnSpc>
              <a:buFont typeface="Wingdings" panose="05000000000000000000" pitchFamily="2" charset="2"/>
              <a:buChar char="§"/>
            </a:pPr>
            <a:r>
              <a:rPr lang="en-GB" b="0" i="0">
                <a:solidFill>
                  <a:srgbClr val="000000"/>
                </a:solidFill>
                <a:effectLst/>
                <a:latin typeface="Arial" panose="020B0604020202020204" pitchFamily="34" charset="0"/>
                <a:cs typeface="Arial" panose="020B0604020202020204" pitchFamily="34" charset="0"/>
              </a:rPr>
              <a:t>Familiarising themselves with Blackboard;</a:t>
            </a:r>
            <a:endParaRPr lang="en-GB">
              <a:solidFill>
                <a:srgbClr val="000000"/>
              </a:solidFill>
              <a:latin typeface="Arial" panose="020B0604020202020204" pitchFamily="34" charset="0"/>
              <a:cs typeface="Arial" panose="020B0604020202020204" pitchFamily="34" charset="0"/>
            </a:endParaRPr>
          </a:p>
          <a:p>
            <a:pPr lvl="1">
              <a:lnSpc>
                <a:spcPct val="110000"/>
              </a:lnSpc>
              <a:buFont typeface="Wingdings" panose="05000000000000000000" pitchFamily="2" charset="2"/>
              <a:buChar char="§"/>
            </a:pPr>
            <a:r>
              <a:rPr lang="en-GB" b="0" i="0">
                <a:solidFill>
                  <a:srgbClr val="000000"/>
                </a:solidFill>
                <a:effectLst/>
                <a:latin typeface="Arial" panose="020B0604020202020204" pitchFamily="34" charset="0"/>
                <a:cs typeface="Arial" panose="020B0604020202020204" pitchFamily="34" charset="0"/>
              </a:rPr>
              <a:t>Reading around the subject;</a:t>
            </a:r>
          </a:p>
          <a:p>
            <a:pPr lvl="1">
              <a:lnSpc>
                <a:spcPct val="110000"/>
              </a:lnSpc>
              <a:buFont typeface="Wingdings" panose="05000000000000000000" pitchFamily="2" charset="2"/>
              <a:buChar char="§"/>
            </a:pPr>
            <a:r>
              <a:rPr lang="en-GB" b="0" i="0">
                <a:solidFill>
                  <a:srgbClr val="000000"/>
                </a:solidFill>
                <a:effectLst/>
                <a:latin typeface="Arial" panose="020B0604020202020204" pitchFamily="34" charset="0"/>
                <a:cs typeface="Arial" panose="020B0604020202020204" pitchFamily="34" charset="0"/>
              </a:rPr>
              <a:t>Being aware of current research and findings;</a:t>
            </a:r>
            <a:endParaRPr lang="en-GB">
              <a:solidFill>
                <a:srgbClr val="000000"/>
              </a:solidFill>
              <a:latin typeface="Arial" panose="020B0604020202020204" pitchFamily="34" charset="0"/>
              <a:cs typeface="Arial" panose="020B0604020202020204" pitchFamily="34" charset="0"/>
            </a:endParaRPr>
          </a:p>
          <a:p>
            <a:pPr lvl="1">
              <a:lnSpc>
                <a:spcPct val="110000"/>
              </a:lnSpc>
              <a:buFont typeface="Wingdings" panose="05000000000000000000" pitchFamily="2" charset="2"/>
              <a:buChar char="§"/>
            </a:pPr>
            <a:r>
              <a:rPr lang="en-GB" b="0" i="0">
                <a:solidFill>
                  <a:srgbClr val="000000"/>
                </a:solidFill>
                <a:effectLst/>
                <a:latin typeface="Arial" panose="020B0604020202020204" pitchFamily="34" charset="0"/>
                <a:cs typeface="Arial" panose="020B0604020202020204" pitchFamily="34" charset="0"/>
              </a:rPr>
              <a:t>Participating in any discussions, blogs or forums;</a:t>
            </a:r>
          </a:p>
          <a:p>
            <a:pPr lvl="1">
              <a:lnSpc>
                <a:spcPct val="110000"/>
              </a:lnSpc>
              <a:buFont typeface="Wingdings" panose="05000000000000000000" pitchFamily="2" charset="2"/>
              <a:buChar char="§"/>
            </a:pPr>
            <a:r>
              <a:rPr lang="en-GB" b="0" i="0">
                <a:solidFill>
                  <a:srgbClr val="000000"/>
                </a:solidFill>
                <a:effectLst/>
                <a:latin typeface="Arial" panose="020B0604020202020204" pitchFamily="34" charset="0"/>
                <a:cs typeface="Arial" panose="020B0604020202020204" pitchFamily="34" charset="0"/>
              </a:rPr>
              <a:t>Complete independent study activities set by course tutors.</a:t>
            </a:r>
          </a:p>
        </p:txBody>
      </p:sp>
    </p:spTree>
    <p:extLst>
      <p:ext uri="{BB962C8B-B14F-4D97-AF65-F5344CB8AC3E}">
        <p14:creationId xmlns:p14="http://schemas.microsoft.com/office/powerpoint/2010/main" val="31480521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A6A2AE-143B-CEC8-32F7-5C219D62DC84}"/>
              </a:ext>
            </a:extLst>
          </p:cNvPr>
          <p:cNvSpPr>
            <a:spLocks noGrp="1"/>
          </p:cNvSpPr>
          <p:nvPr>
            <p:ph type="title"/>
          </p:nvPr>
        </p:nvSpPr>
        <p:spPr/>
        <p:txBody>
          <a:bodyPr/>
          <a:lstStyle/>
          <a:p>
            <a:r>
              <a:rPr lang="en-GB"/>
              <a:t>End Point Assessment</a:t>
            </a:r>
          </a:p>
        </p:txBody>
      </p:sp>
      <p:sp>
        <p:nvSpPr>
          <p:cNvPr id="3" name="Content Placeholder 2">
            <a:extLst>
              <a:ext uri="{FF2B5EF4-FFF2-40B4-BE49-F238E27FC236}">
                <a16:creationId xmlns:a16="http://schemas.microsoft.com/office/drawing/2014/main" id="{8BA33241-1F69-ED3F-D134-23ACC5E0604D}"/>
              </a:ext>
            </a:extLst>
          </p:cNvPr>
          <p:cNvSpPr>
            <a:spLocks noGrp="1"/>
          </p:cNvSpPr>
          <p:nvPr>
            <p:ph idx="1"/>
          </p:nvPr>
        </p:nvSpPr>
        <p:spPr/>
        <p:txBody>
          <a:bodyPr>
            <a:noAutofit/>
          </a:bodyPr>
          <a:lstStyle/>
          <a:p>
            <a:pPr marL="0" indent="0">
              <a:lnSpc>
                <a:spcPct val="100000"/>
              </a:lnSpc>
              <a:buNone/>
            </a:pPr>
            <a:r>
              <a:rPr lang="en-GB" sz="2000" b="1" i="0">
                <a:solidFill>
                  <a:srgbClr val="4D5156"/>
                </a:solidFill>
                <a:effectLst/>
                <a:latin typeface="Arial" panose="020B0604020202020204" pitchFamily="34" charset="0"/>
                <a:cs typeface="Arial" panose="020B0604020202020204" pitchFamily="34" charset="0"/>
              </a:rPr>
              <a:t>End-point assessment </a:t>
            </a:r>
            <a:r>
              <a:rPr lang="en-GB" sz="2000" b="0" i="0">
                <a:solidFill>
                  <a:srgbClr val="4D5156"/>
                </a:solidFill>
                <a:effectLst/>
                <a:latin typeface="Arial" panose="020B0604020202020204" pitchFamily="34" charset="0"/>
                <a:cs typeface="Arial" panose="020B0604020202020204" pitchFamily="34" charset="0"/>
              </a:rPr>
              <a:t>(EPA) is the final stage of an apprenticeship. It is an impartial assessment of achievement of the Apprenticeship Standard. </a:t>
            </a:r>
          </a:p>
          <a:p>
            <a:pPr marL="0" indent="0">
              <a:lnSpc>
                <a:spcPct val="100000"/>
              </a:lnSpc>
              <a:buNone/>
            </a:pPr>
            <a:r>
              <a:rPr lang="en-GB" sz="2000">
                <a:solidFill>
                  <a:srgbClr val="4D5156"/>
                </a:solidFill>
                <a:latin typeface="Arial" panose="020B0604020202020204" pitchFamily="34" charset="0"/>
                <a:cs typeface="Arial" panose="020B0604020202020204" pitchFamily="34" charset="0"/>
              </a:rPr>
              <a:t>The apprentice will complete the EPA when </a:t>
            </a:r>
            <a:r>
              <a:rPr lang="en-GB" sz="2000">
                <a:solidFill>
                  <a:srgbClr val="000000"/>
                </a:solidFill>
                <a:latin typeface="Arial" panose="020B0604020202020204" pitchFamily="34" charset="0"/>
                <a:cs typeface="Arial" panose="020B0604020202020204" pitchFamily="34" charset="0"/>
              </a:rPr>
              <a:t>the employer is content that they have attained sufficient skills, knowledge and behaviours as detailed in the apprenticeship standard.</a:t>
            </a:r>
          </a:p>
          <a:p>
            <a:pPr marL="0" indent="0">
              <a:lnSpc>
                <a:spcPct val="100000"/>
              </a:lnSpc>
              <a:buNone/>
            </a:pPr>
            <a:endParaRPr lang="en-GB" sz="2000">
              <a:solidFill>
                <a:srgbClr val="4D5156"/>
              </a:solidFill>
              <a:latin typeface="Arial" panose="020B0604020202020204" pitchFamily="34" charset="0"/>
              <a:cs typeface="Arial" panose="020B0604020202020204" pitchFamily="34" charset="0"/>
            </a:endParaRPr>
          </a:p>
          <a:p>
            <a:pPr marL="0" indent="0" algn="just" rtl="0" fontAlgn="base">
              <a:buNone/>
            </a:pPr>
            <a:r>
              <a:rPr lang="en-GB" sz="2000" b="0" i="0">
                <a:solidFill>
                  <a:srgbClr val="000000"/>
                </a:solidFill>
                <a:effectLst/>
                <a:latin typeface="Arial" panose="020B0604020202020204" pitchFamily="34" charset="0"/>
                <a:cs typeface="Arial" panose="020B0604020202020204" pitchFamily="34" charset="0"/>
              </a:rPr>
              <a:t>Before doing the EPA the apprentice must have met a threshold, known as “the Gateway”:</a:t>
            </a:r>
          </a:p>
          <a:p>
            <a:pPr marL="360363" indent="-360363" algn="l" rtl="0" fontAlgn="base">
              <a:buFont typeface="Wingdings" panose="05000000000000000000" pitchFamily="2" charset="2"/>
              <a:buChar char="§"/>
            </a:pPr>
            <a:r>
              <a:rPr lang="en-GB" sz="2000" b="0" i="0">
                <a:solidFill>
                  <a:srgbClr val="000000"/>
                </a:solidFill>
                <a:effectLst/>
                <a:latin typeface="Arial" panose="020B0604020202020204" pitchFamily="34" charset="0"/>
                <a:cs typeface="Arial" panose="020B0604020202020204" pitchFamily="34" charset="0"/>
              </a:rPr>
              <a:t>Completed an academic award (degree) or the specified number of credits; </a:t>
            </a:r>
          </a:p>
          <a:p>
            <a:pPr marL="360363" indent="-360363" algn="l" rtl="0" fontAlgn="base">
              <a:buFont typeface="Wingdings" panose="05000000000000000000" pitchFamily="2" charset="2"/>
              <a:buChar char="§"/>
            </a:pPr>
            <a:r>
              <a:rPr lang="en-GB" sz="2000" b="0" i="0">
                <a:solidFill>
                  <a:srgbClr val="000000"/>
                </a:solidFill>
                <a:effectLst/>
                <a:latin typeface="Arial" panose="020B0604020202020204" pitchFamily="34" charset="0"/>
                <a:cs typeface="Arial" panose="020B0604020202020204" pitchFamily="34" charset="0"/>
              </a:rPr>
              <a:t>Met the minimum duration of the apprenticeship. </a:t>
            </a:r>
          </a:p>
          <a:p>
            <a:pPr marL="0" indent="0" algn="l" rtl="0" fontAlgn="base">
              <a:lnSpc>
                <a:spcPct val="120000"/>
              </a:lnSpc>
              <a:buNone/>
            </a:pPr>
            <a:endParaRPr lang="en-GB" sz="1800" b="0" i="0">
              <a:solidFill>
                <a:srgbClr val="4D5156"/>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53775268"/>
      </p:ext>
    </p:extLst>
  </p:cSld>
  <p:clrMapOvr>
    <a:masterClrMapping/>
  </p:clrMapOvr>
</p:sld>
</file>

<file path=ppt/theme/theme1.xml><?xml version="1.0" encoding="utf-8"?>
<a:theme xmlns:a="http://schemas.openxmlformats.org/drawingml/2006/main" name="Metropolitan">
  <a:themeElements>
    <a:clrScheme name="Metropolitan">
      <a:dk1>
        <a:sysClr val="windowText" lastClr="000000"/>
      </a:dk1>
      <a:lt1>
        <a:sysClr val="window" lastClr="FFFFFF"/>
      </a:lt1>
      <a:dk2>
        <a:srgbClr val="162F33"/>
      </a:dk2>
      <a:lt2>
        <a:srgbClr val="EAF0E0"/>
      </a:lt2>
      <a:accent1>
        <a:srgbClr val="50B4C8"/>
      </a:accent1>
      <a:accent2>
        <a:srgbClr val="A8B97F"/>
      </a:accent2>
      <a:accent3>
        <a:srgbClr val="9B9256"/>
      </a:accent3>
      <a:accent4>
        <a:srgbClr val="657689"/>
      </a:accent4>
      <a:accent5>
        <a:srgbClr val="7A855D"/>
      </a:accent5>
      <a:accent6>
        <a:srgbClr val="84AC9D"/>
      </a:accent6>
      <a:hlink>
        <a:srgbClr val="2370CD"/>
      </a:hlink>
      <a:folHlink>
        <a:srgbClr val="877589"/>
      </a:folHlink>
    </a:clrScheme>
    <a:fontScheme name="Metropolitan">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etropolitan">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thm15="http://schemas.microsoft.com/office/thememl/2012/main" name="Metropolitan" id="{4C5440D6-04D2-4954-96CF-F251137069B2}" vid="{79CFCA13-9412-4290-BB4B-85112F88857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995D5CCFD9AA14CA6452A7D7D248654" ma:contentTypeVersion="18" ma:contentTypeDescription="Create a new document." ma:contentTypeScope="" ma:versionID="8fd931d2ee30d32392abd1351f1b7688">
  <xsd:schema xmlns:xsd="http://www.w3.org/2001/XMLSchema" xmlns:xs="http://www.w3.org/2001/XMLSchema" xmlns:p="http://schemas.microsoft.com/office/2006/metadata/properties" xmlns:ns2="e83b0de0-51b4-451a-84b5-788f2aa3d2de" xmlns:ns3="22ad3714-85cd-42bf-bead-7cce04aee758" targetNamespace="http://schemas.microsoft.com/office/2006/metadata/properties" ma:root="true" ma:fieldsID="1a401e0c348845fc405c2e996d30f173" ns2:_="" ns3:_="">
    <xsd:import namespace="e83b0de0-51b4-451a-84b5-788f2aa3d2de"/>
    <xsd:import namespace="22ad3714-85cd-42bf-bead-7cce04aee758"/>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83b0de0-51b4-451a-84b5-788f2aa3d2d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ServiceLocation" ma:index="16" nillable="true" ma:displayName="Location" ma:internalName="MediaServiceLocatio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b527b111-6301-4708-b04d-ee8721e22ca7"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2ad3714-85cd-42bf-bead-7cce04aee758"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ca0f0733-ccc7-4f6d-a10a-68df08704845}" ma:internalName="TaxCatchAll" ma:showField="CatchAllData" ma:web="22ad3714-85cd-42bf-bead-7cce04aee75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e83b0de0-51b4-451a-84b5-788f2aa3d2de">
      <Terms xmlns="http://schemas.microsoft.com/office/infopath/2007/PartnerControls"/>
    </lcf76f155ced4ddcb4097134ff3c332f>
    <TaxCatchAll xmlns="22ad3714-85cd-42bf-bead-7cce04aee758"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2436906-21A7-413E-A4C8-ADF6A43BD171}"/>
</file>

<file path=customXml/itemProps2.xml><?xml version="1.0" encoding="utf-8"?>
<ds:datastoreItem xmlns:ds="http://schemas.openxmlformats.org/officeDocument/2006/customXml" ds:itemID="{5D9F7DE8-B31E-4773-A21C-0A6512ACB234}">
  <ds:schemaRefs>
    <ds:schemaRef ds:uri="http://schemas.microsoft.com/office/infopath/2007/PartnerControls"/>
    <ds:schemaRef ds:uri="http://purl.org/dc/elements/1.1/"/>
    <ds:schemaRef ds:uri="http://schemas.microsoft.com/office/2006/metadata/properties"/>
    <ds:schemaRef ds:uri="http://schemas.microsoft.com/office/2006/documentManagement/types"/>
    <ds:schemaRef ds:uri="22ad3714-85cd-42bf-bead-7cce04aee758"/>
    <ds:schemaRef ds:uri="http://purl.org/dc/terms/"/>
    <ds:schemaRef ds:uri="e83b0de0-51b4-451a-84b5-788f2aa3d2de"/>
    <ds:schemaRef ds:uri="http://schemas.openxmlformats.org/package/2006/metadata/core-properties"/>
    <ds:schemaRef ds:uri="http://purl.org/dc/dcmitype/"/>
    <ds:schemaRef ds:uri="http://www.w3.org/XML/1998/namespace"/>
  </ds:schemaRefs>
</ds:datastoreItem>
</file>

<file path=customXml/itemProps3.xml><?xml version="1.0" encoding="utf-8"?>
<ds:datastoreItem xmlns:ds="http://schemas.openxmlformats.org/officeDocument/2006/customXml" ds:itemID="{4287A6C1-BEA7-457C-96AF-604493893B3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TM03457491[[fn=Metropolitan]]</Template>
  <TotalTime>0</TotalTime>
  <Words>7223</Words>
  <Application>Microsoft Office PowerPoint</Application>
  <PresentationFormat>Widescreen</PresentationFormat>
  <Paragraphs>458</Paragraphs>
  <Slides>24</Slides>
  <Notes>19</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24</vt:i4>
      </vt:variant>
    </vt:vector>
  </HeadingPairs>
  <TitlesOfParts>
    <vt:vector size="33" baseType="lpstr">
      <vt:lpstr>Arial</vt:lpstr>
      <vt:lpstr>Calibri</vt:lpstr>
      <vt:lpstr>Calibri Light</vt:lpstr>
      <vt:lpstr>Cambria</vt:lpstr>
      <vt:lpstr>Segoe UI</vt:lpstr>
      <vt:lpstr>Symbol</vt:lpstr>
      <vt:lpstr>Times New Roman</vt:lpstr>
      <vt:lpstr>Wingdings</vt:lpstr>
      <vt:lpstr>Metropolitan</vt:lpstr>
      <vt:lpstr>PowerPoint Presentation</vt:lpstr>
      <vt:lpstr>Purpose </vt:lpstr>
      <vt:lpstr>Organisation and Management of the Apprenticeship</vt:lpstr>
      <vt:lpstr>Apprenticeship Standards</vt:lpstr>
      <vt:lpstr>Knowledge, Skills and Behaviours (KSBs)</vt:lpstr>
      <vt:lpstr>Personal &amp; professional Development (PPD)</vt:lpstr>
      <vt:lpstr> Off the Job Training &amp; Attendance</vt:lpstr>
      <vt:lpstr>Planning Learning</vt:lpstr>
      <vt:lpstr>End Point Assessment</vt:lpstr>
      <vt:lpstr>Apprenticeship Advisors</vt:lpstr>
      <vt:lpstr>Apprenticeship Mentor</vt:lpstr>
      <vt:lpstr>Being an Effective Mentor</vt:lpstr>
      <vt:lpstr>Being Reflective</vt:lpstr>
      <vt:lpstr>Kolb’s Learning Cycle (1984)</vt:lpstr>
      <vt:lpstr>Atkins and Murphy’s Reflective Cycle (1994), amended from  Gibbs (1988)</vt:lpstr>
      <vt:lpstr>What, So  What and Now What! Amended from  Rolfe et al (2001)</vt:lpstr>
      <vt:lpstr>Conducting a Mentoring Session</vt:lpstr>
      <vt:lpstr>The GROW Model</vt:lpstr>
      <vt:lpstr>Push/Pull Model</vt:lpstr>
      <vt:lpstr>Monitoring the Apprentice’s Progress</vt:lpstr>
      <vt:lpstr>Progress Review</vt:lpstr>
      <vt:lpstr>Progress Review Meetings</vt:lpstr>
      <vt:lpstr>Supporting the Apprentice</vt:lpstr>
      <vt:lpstr>Supporting the Apprentice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Rachel Kirk</dc:creator>
  <cp:lastModifiedBy>Sharon Davies (ACP - Staff)</cp:lastModifiedBy>
  <cp:revision>8</cp:revision>
  <dcterms:created xsi:type="dcterms:W3CDTF">2023-08-08T22:41:17Z</dcterms:created>
  <dcterms:modified xsi:type="dcterms:W3CDTF">2023-09-20T08:03:59Z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0x010100B995D5CCFD9AA14CA6452A7D7D248654</vt:lpwstr>
  </property>
  <property fmtid="{D5CDD505-2E9C-101B-9397-08002B2CF9AE}" pid="3" name="MediaServiceImageTags">
    <vt:lpwstr/>
  </property>
</Properties>
</file>