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6" r:id="rId2"/>
    <p:sldId id="267" r:id="rId3"/>
    <p:sldId id="275" r:id="rId4"/>
    <p:sldId id="276" r:id="rId5"/>
    <p:sldId id="277" r:id="rId6"/>
    <p:sldId id="283" r:id="rId7"/>
    <p:sldId id="284" r:id="rId8"/>
    <p:sldId id="285" r:id="rId9"/>
    <p:sldId id="278" r:id="rId10"/>
    <p:sldId id="269" r:id="rId11"/>
    <p:sldId id="258" r:id="rId12"/>
    <p:sldId id="259" r:id="rId13"/>
    <p:sldId id="287" r:id="rId14"/>
    <p:sldId id="260" r:id="rId15"/>
    <p:sldId id="264" r:id="rId16"/>
    <p:sldId id="270" r:id="rId17"/>
    <p:sldId id="280" r:id="rId18"/>
    <p:sldId id="279" r:id="rId19"/>
    <p:sldId id="288" r:id="rId20"/>
    <p:sldId id="274" r:id="rId21"/>
    <p:sldId id="271" r:id="rId22"/>
    <p:sldId id="286" r:id="rId23"/>
    <p:sldId id="272" r:id="rId24"/>
    <p:sldId id="273" r:id="rId25"/>
    <p:sldId id="289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4B5B-1CCE-43A2-A6BD-3ED6B9A9ADDC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BC1BC-D3D6-4BE0-A50B-5D65899B5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BC1BC-D3D6-4BE0-A50B-5D65899B540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39750" y="1511300"/>
            <a:ext cx="7989888" cy="0"/>
          </a:xfrm>
          <a:prstGeom prst="line">
            <a:avLst/>
          </a:prstGeom>
          <a:noFill/>
          <a:ln w="9525">
            <a:solidFill>
              <a:srgbClr val="ACA0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0" y="466725"/>
            <a:ext cx="14938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78025"/>
            <a:ext cx="7989888" cy="10795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130550"/>
            <a:ext cx="7989888" cy="1800225"/>
          </a:xfrm>
        </p:spPr>
        <p:txBody>
          <a:bodyPr/>
          <a:lstStyle>
            <a:lvl1pPr>
              <a:lnSpc>
                <a:spcPct val="70000"/>
              </a:lnSpc>
              <a:defRPr sz="3200">
                <a:solidFill>
                  <a:srgbClr val="ACA09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1042988"/>
            <a:ext cx="3598863" cy="360362"/>
          </a:xfrm>
        </p:spPr>
        <p:txBody>
          <a:bodyPr/>
          <a:lstStyle>
            <a:lvl1pPr>
              <a:defRPr sz="2400">
                <a:solidFill>
                  <a:srgbClr val="ACA095"/>
                </a:solidFill>
              </a:defRPr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4025" y="682625"/>
            <a:ext cx="16637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682625"/>
            <a:ext cx="4841875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82625"/>
            <a:ext cx="5757863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9750" y="2159000"/>
            <a:ext cx="6657975" cy="35988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159000"/>
            <a:ext cx="3252788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4938" y="2159000"/>
            <a:ext cx="3252787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82625"/>
            <a:ext cx="57578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59000"/>
            <a:ext cx="66579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770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fld id="{51469BA2-80F3-4E04-8E2B-167A842A1677}" type="datetimeFigureOut">
              <a:rPr lang="en-GB" smtClean="0"/>
              <a:t>02/02/2017</a:t>
            </a:fld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466725"/>
            <a:ext cx="14938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539750" y="1511300"/>
            <a:ext cx="7989888" cy="0"/>
          </a:xfrm>
          <a:prstGeom prst="line">
            <a:avLst/>
          </a:prstGeom>
          <a:noFill/>
          <a:ln w="9525">
            <a:solidFill>
              <a:srgbClr val="ACA0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477000"/>
            <a:ext cx="3598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80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8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2667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2"/>
          </a:solidFill>
          <a:latin typeface="+mn-lt"/>
        </a:defRPr>
      </a:lvl2pPr>
      <a:lvl3pPr marL="381000" indent="5334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a.ac.uk/foh/mpe/" TargetMode="External"/><Relationship Id="rId2" Type="http://schemas.openxmlformats.org/officeDocument/2006/relationships/hyperlink" Target="http://www.youtube.com/watch?v=nFx6yKZrzc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a.ac.uk/foh/mp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a.ac.uk/foh/mpe/clip-project" TargetMode="External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mailto:d.huggins@uea.ac.ukTe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 Coaching approach to enhance your Mentorship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3873"/>
            <a:ext cx="6135324" cy="17380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80645" y="381152"/>
            <a:ext cx="8496944" cy="58561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9434"/>
            <a:ext cx="6567373" cy="18604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92080" y="5229200"/>
            <a:ext cx="3499485" cy="869315"/>
            <a:chOff x="0" y="0"/>
            <a:chExt cx="3500103" cy="869644"/>
          </a:xfrm>
        </p:grpSpPr>
        <p:sp>
          <p:nvSpPr>
            <p:cNvPr id="6" name="Rectangle 5"/>
            <p:cNvSpPr/>
            <p:nvPr/>
          </p:nvSpPr>
          <p:spPr>
            <a:xfrm>
              <a:off x="559445" y="0"/>
              <a:ext cx="2940658" cy="865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77256"/>
              <a:ext cx="343929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300" b="1" i="1" kern="120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Working across the east of England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37" y="82379"/>
              <a:ext cx="2733310" cy="542323"/>
            </a:xfrm>
            <a:prstGeom prst="rect">
              <a:avLst/>
            </a:prstGeom>
          </p:spPr>
        </p:pic>
      </p:grpSp>
      <p:sp>
        <p:nvSpPr>
          <p:cNvPr id="13" name="Subtitle 2"/>
          <p:cNvSpPr txBox="1">
            <a:spLocks/>
          </p:cNvSpPr>
          <p:nvPr/>
        </p:nvSpPr>
        <p:spPr bwMode="auto">
          <a:xfrm>
            <a:off x="57117" y="2922157"/>
            <a:ext cx="91440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2667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2"/>
                </a:solidFill>
                <a:latin typeface="+mn-lt"/>
              </a:defRPr>
            </a:lvl2pPr>
            <a:lvl3pPr marL="381000" indent="5334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Coaching approach to enhance your Mentorship</a:t>
            </a:r>
          </a:p>
          <a:p>
            <a:pPr marL="0" indent="0"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David Huggins</a:t>
            </a:r>
          </a:p>
          <a:p>
            <a:pPr marL="0" indent="0"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Lead for Mentorship</a:t>
            </a:r>
          </a:p>
          <a:p>
            <a:pPr marL="0" indent="0"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Health Sciences</a:t>
            </a:r>
          </a:p>
          <a:p>
            <a:pPr marL="0" indent="0"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UEA</a:t>
            </a:r>
          </a:p>
          <a:p>
            <a:pPr marL="0" indent="0" algn="ctr"/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July 2014</a:t>
            </a:r>
          </a:p>
          <a:p>
            <a:pPr marL="0" indent="0" algn="ctr"/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(Revised December 2014 with thanks to </a:t>
            </a:r>
            <a:r>
              <a:rPr lang="en-GB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Gurpreet</a:t>
            </a: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Gill and Steve Oldfield CSED, UEA)</a:t>
            </a:r>
            <a:endParaRPr lang="en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22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What are the similarities and </a:t>
            </a:r>
          </a:p>
          <a:p>
            <a:r>
              <a:rPr lang="en-GB" sz="3200" dirty="0" smtClean="0"/>
              <a:t>differences between coaching and </a:t>
            </a:r>
          </a:p>
          <a:p>
            <a:r>
              <a:rPr lang="en-GB" sz="3200" dirty="0" smtClean="0"/>
              <a:t>mentoring in your experience?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1548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72816"/>
            <a:ext cx="6657975" cy="424847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1800" dirty="0" smtClean="0"/>
              <a:t>Roles performed by a mentor (Turner 2010) (and a coach?)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Sounding board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Facilitator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Advisor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Coach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Expert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Source of organisational material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Role model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Source of feedback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Confidant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Motivator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Challenger</a:t>
            </a:r>
          </a:p>
          <a:p>
            <a:pPr>
              <a:buFont typeface="Arial" charset="0"/>
              <a:buChar char="•"/>
            </a:pPr>
            <a:r>
              <a:rPr lang="en-GB" sz="1800" dirty="0" smtClean="0"/>
              <a:t>Others: Teacher, assessor, counsellor, interpreter, leader, critical “friend”… etc.)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52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59000"/>
            <a:ext cx="7992690" cy="3598863"/>
          </a:xfrm>
        </p:spPr>
        <p:txBody>
          <a:bodyPr/>
          <a:lstStyle/>
          <a:p>
            <a:r>
              <a:rPr lang="en-GB" b="1" dirty="0" smtClean="0"/>
              <a:t>Mentoring and Coaching (NHS Scotland)</a:t>
            </a:r>
          </a:p>
          <a:p>
            <a:endParaRPr lang="en-GB" dirty="0"/>
          </a:p>
          <a:p>
            <a:pPr defTabSz="806450"/>
            <a:r>
              <a:rPr lang="en-GB" b="1" dirty="0" smtClean="0"/>
              <a:t>Mentoring				Coaching</a:t>
            </a:r>
            <a:endParaRPr lang="en-GB" b="1" dirty="0"/>
          </a:p>
          <a:p>
            <a:pPr defTabSz="806450"/>
            <a:r>
              <a:rPr lang="en-GB" dirty="0" smtClean="0"/>
              <a:t>Focus on progress			Focus on task</a:t>
            </a:r>
          </a:p>
          <a:p>
            <a:pPr defTabSz="806450"/>
            <a:r>
              <a:rPr lang="en-GB" dirty="0" smtClean="0"/>
              <a:t>Usually long-term 			Usually short term</a:t>
            </a:r>
          </a:p>
          <a:p>
            <a:pPr defTabSz="806450"/>
            <a:r>
              <a:rPr lang="en-GB" dirty="0" smtClean="0"/>
              <a:t>Intuitive feedback			Explicit feedback</a:t>
            </a:r>
          </a:p>
          <a:p>
            <a:pPr defTabSz="806450"/>
            <a:r>
              <a:rPr lang="en-GB" dirty="0" smtClean="0"/>
              <a:t>Develops capabilities		</a:t>
            </a:r>
            <a:r>
              <a:rPr lang="en-GB" dirty="0"/>
              <a:t>	</a:t>
            </a:r>
            <a:r>
              <a:rPr lang="en-GB" dirty="0" smtClean="0"/>
              <a:t>Develops skills</a:t>
            </a:r>
          </a:p>
          <a:p>
            <a:pPr defTabSz="806450"/>
            <a:r>
              <a:rPr lang="en-GB" dirty="0" smtClean="0"/>
              <a:t>Driven by mentee/learner		Driven by coach</a:t>
            </a:r>
          </a:p>
          <a:p>
            <a:pPr defTabSz="673100"/>
            <a:r>
              <a:rPr lang="en-GB" dirty="0" smtClean="0"/>
              <a:t>Helps you to work it out </a:t>
            </a:r>
            <a:r>
              <a:rPr lang="en-GB" dirty="0"/>
              <a:t>yourself</a:t>
            </a:r>
            <a:r>
              <a:rPr lang="en-GB" dirty="0" smtClean="0"/>
              <a:t>	Shows </a:t>
            </a:r>
            <a:r>
              <a:rPr lang="en-GB" dirty="0"/>
              <a:t>you </a:t>
            </a:r>
            <a:r>
              <a:rPr lang="en-GB" dirty="0" smtClean="0"/>
              <a:t>where you went </a:t>
            </a:r>
            <a:r>
              <a:rPr lang="en-GB" dirty="0"/>
              <a:t>wrong</a:t>
            </a:r>
          </a:p>
          <a:p>
            <a:pPr defTabSz="673100"/>
            <a:endParaRPr lang="en-GB" dirty="0"/>
          </a:p>
          <a:p>
            <a:r>
              <a:rPr lang="en-GB" dirty="0" smtClean="0"/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89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Mentoring umbrella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28800"/>
            <a:ext cx="5616624" cy="46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9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coaching?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The key to coaching is the ability to help students arrive at their own solutions through the use of active listening, observation and questioning.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www.youtube.com/watch?v=nFx6yKZrzco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The Dutch experience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>
                <a:hlinkClick r:id="rId3"/>
              </a:rPr>
              <a:t>http://www.uea.ac.uk/foh/mpe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77252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Setting goals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88840"/>
            <a:ext cx="7992690" cy="410445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Desired outcomes 		- Destination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Shift or change		- Milestones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Achievement			- Coachee’s  Target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Can be short, medium or long term.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Small, medium or large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Small goals can be stepping stones to larger goals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 marL="0" indent="0"/>
            <a:r>
              <a:rPr lang="en-GB" dirty="0" smtClean="0"/>
              <a:t>Where do they want to get to? How will they know they have succeeded? 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 smtClean="0"/>
              <a:t>Try mind mapping with your coachee?</a:t>
            </a:r>
            <a:endParaRPr lang="en-GB" dirty="0"/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56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59000"/>
            <a:ext cx="7992690" cy="35988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Key aspect of coaching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Are your listening skills cosmetic, conversational or active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Coaches need ACTIVE communication skills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Active listening </a:t>
            </a:r>
          </a:p>
          <a:p>
            <a:pPr marL="355600" lvl="1">
              <a:buFontTx/>
              <a:buChar char="-"/>
            </a:pPr>
            <a:r>
              <a:rPr lang="en-GB" dirty="0" smtClean="0"/>
              <a:t>Presence (concentration)</a:t>
            </a:r>
          </a:p>
          <a:p>
            <a:pPr marL="355600" lvl="1">
              <a:buFontTx/>
              <a:buChar char="-"/>
            </a:pPr>
            <a:r>
              <a:rPr lang="en-GB" dirty="0" smtClean="0"/>
              <a:t>Verbal (prompting, tone of voice, summarising)</a:t>
            </a:r>
          </a:p>
          <a:p>
            <a:pPr marL="355600" lvl="1">
              <a:buFontTx/>
              <a:buChar char="-"/>
            </a:pPr>
            <a:r>
              <a:rPr lang="en-GB" dirty="0" smtClean="0"/>
              <a:t>Non – verbal (posture, eye contact, paralinguistic)</a:t>
            </a:r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8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824"/>
            <a:ext cx="8064698" cy="39130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Essential to overall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Find out about coachee (entry behaviour)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Explore any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Clarify goals and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Encourage </a:t>
            </a:r>
            <a:r>
              <a:rPr lang="en-GB" dirty="0" err="1" smtClean="0"/>
              <a:t>coachees</a:t>
            </a:r>
            <a:r>
              <a:rPr lang="en-GB" dirty="0" smtClean="0"/>
              <a:t> to make progress (you can do it!)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7" y="3801343"/>
            <a:ext cx="3453805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5" y="45157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70% Coachee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4522" y="4540863"/>
            <a:ext cx="187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30% Coach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2867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drive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1" y="1988840"/>
            <a:ext cx="252028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88841"/>
            <a:ext cx="4762500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33" y="434852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1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drive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27347"/>
            <a:ext cx="5112568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4293096"/>
            <a:ext cx="3529782" cy="1836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862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6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An interactive session of training that gives you additional tools to add to your current role as a Mentor.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To be able to define the role of a coach and to understand the similarities and differences between coaching and mentorship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Enhance your existing mentoring skills and give you confidence to be able to apply core coaching skills to support your student.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Assist </a:t>
            </a:r>
            <a:r>
              <a:rPr lang="en-GB" dirty="0"/>
              <a:t>you to support the students in setting their own appropriate goals and meeting practice placement competencies.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18090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Mentor/Practice Educator and coach roles (morning shift)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20371" y="193472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Mentor/PE 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(at desk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61067" y="2870832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3 students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(Bay 1 Learning bay)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2870832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Coach/ 2 x student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(Bay 2)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8614" y="2870832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Coach/ 2 x student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(Bay 3)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0431" y="4016077"/>
            <a:ext cx="68659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Coaches can be other staff including HCAs and other students.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HCAs and students </a:t>
            </a:r>
            <a:r>
              <a:rPr lang="en-GB" b="1" dirty="0" smtClean="0">
                <a:solidFill>
                  <a:srgbClr val="FF0000"/>
                </a:solidFill>
              </a:rPr>
              <a:t>do not set </a:t>
            </a:r>
            <a:r>
              <a:rPr lang="en-GB" dirty="0" smtClean="0">
                <a:solidFill>
                  <a:srgbClr val="FF0000"/>
                </a:solidFill>
              </a:rPr>
              <a:t>aims and objectives for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Students being coached. The “main coach” (mentor?) does that.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Clinical educator available to “stand –in” when interviews are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being done.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6" idx="3"/>
            <a:endCxn id="11" idx="0"/>
          </p:cNvCxnSpPr>
          <p:nvPr/>
        </p:nvCxnSpPr>
        <p:spPr bwMode="auto">
          <a:xfrm>
            <a:off x="5159199" y="2257894"/>
            <a:ext cx="1723550" cy="612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>
            <a:off x="4489785" y="2581059"/>
            <a:ext cx="0" cy="2897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>
            <a:endCxn id="8" idx="0"/>
          </p:cNvCxnSpPr>
          <p:nvPr/>
        </p:nvCxnSpPr>
        <p:spPr bwMode="auto">
          <a:xfrm flipH="1">
            <a:off x="2124206" y="2257893"/>
            <a:ext cx="1643767" cy="612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6882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59000"/>
            <a:ext cx="7920682" cy="35988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A coaching approach relieves  the sometimes burden of mentorship. (But you have to “let go!”).</a:t>
            </a:r>
          </a:p>
          <a:p>
            <a:pPr marL="0" indent="0"/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Using challenging questions empowers the student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Students take ownership of learning</a:t>
            </a:r>
          </a:p>
          <a:p>
            <a:pPr marL="0" indent="0"/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Coaching aids to mentorship and does not replace it.</a:t>
            </a:r>
          </a:p>
          <a:p>
            <a:pPr marL="0" indent="0"/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Don’t forget that NMC standards still apply.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7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good coach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160650" cy="4032448"/>
          </a:xfrm>
        </p:spPr>
      </p:pic>
    </p:spTree>
    <p:extLst>
      <p:ext uri="{BB962C8B-B14F-4D97-AF65-F5344CB8AC3E}">
        <p14:creationId xmlns:p14="http://schemas.microsoft.com/office/powerpoint/2010/main" val="426039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713" y="2780928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/>
              <a:t>Any Questions? </a:t>
            </a:r>
            <a:endParaRPr lang="en-GB" sz="60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528" y="47971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2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Reading/references and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800"/>
            <a:ext cx="7920682" cy="41290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1400" dirty="0" smtClean="0"/>
              <a:t>Price B (2005) Mentoring Learners in practice. Building a rapport with the learner. </a:t>
            </a:r>
            <a:r>
              <a:rPr lang="en-GB" sz="1400" i="1" dirty="0" smtClean="0"/>
              <a:t>Nursing Standard</a:t>
            </a:r>
            <a:r>
              <a:rPr lang="en-GB" sz="1400" dirty="0" smtClean="0"/>
              <a:t>. 19(22).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Clutterbuck </a:t>
            </a:r>
            <a:r>
              <a:rPr lang="en-GB" sz="1400" dirty="0"/>
              <a:t>D and Megginson D (2005) </a:t>
            </a:r>
            <a:r>
              <a:rPr lang="en-GB" sz="1400" i="1" dirty="0"/>
              <a:t>Making Coaching Work. </a:t>
            </a:r>
            <a:r>
              <a:rPr lang="en-GB" sz="1400" i="1" dirty="0" smtClean="0"/>
              <a:t>Creating a </a:t>
            </a:r>
            <a:r>
              <a:rPr lang="en-GB" sz="1400" i="1" dirty="0"/>
              <a:t>Coaching Culture</a:t>
            </a:r>
            <a:r>
              <a:rPr lang="en-GB" sz="1400" dirty="0"/>
              <a:t>. London. </a:t>
            </a:r>
            <a:r>
              <a:rPr lang="en-GB" sz="1400" dirty="0" smtClean="0"/>
              <a:t>CIPD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D</a:t>
            </a:r>
            <a:r>
              <a:rPr lang="pt-BR" sz="1400" dirty="0" smtClean="0"/>
              <a:t>ennison </a:t>
            </a:r>
            <a:r>
              <a:rPr lang="pt-BR" sz="1400" dirty="0"/>
              <a:t>B &amp; Kirk R (1990), </a:t>
            </a:r>
            <a:r>
              <a:rPr lang="pt-BR" sz="1400" i="1" dirty="0"/>
              <a:t>Do </a:t>
            </a:r>
            <a:r>
              <a:rPr lang="pt-BR" sz="1400" i="1" dirty="0" smtClean="0"/>
              <a:t>Review </a:t>
            </a:r>
            <a:r>
              <a:rPr lang="en-GB" sz="1400" i="1" dirty="0" smtClean="0"/>
              <a:t>Learn </a:t>
            </a:r>
            <a:r>
              <a:rPr lang="en-GB" sz="1400" i="1" dirty="0"/>
              <a:t>Apply: a simple guide to experiential</a:t>
            </a:r>
          </a:p>
          <a:p>
            <a:r>
              <a:rPr lang="en-GB" sz="1400" i="1" dirty="0" smtClean="0"/>
              <a:t>	learning</a:t>
            </a:r>
            <a:r>
              <a:rPr lang="en-GB" sz="1400" i="1" dirty="0"/>
              <a:t>,</a:t>
            </a:r>
            <a:r>
              <a:rPr lang="en-GB" sz="1400" dirty="0"/>
              <a:t> Oxford: </a:t>
            </a:r>
            <a:r>
              <a:rPr lang="en-GB" sz="1400" dirty="0" smtClean="0"/>
              <a:t>Blackwell</a:t>
            </a:r>
          </a:p>
          <a:p>
            <a:r>
              <a:rPr lang="en-GB" sz="1400" dirty="0" smtClean="0"/>
              <a:t>* 	Hersey P and Blanchard K (1988), </a:t>
            </a:r>
            <a:r>
              <a:rPr lang="en-GB" sz="1400" i="1" dirty="0"/>
              <a:t>Management and Organizational </a:t>
            </a:r>
            <a:r>
              <a:rPr lang="en-GB" sz="1400" i="1" dirty="0" smtClean="0"/>
              <a:t>Behaviour </a:t>
            </a:r>
            <a:r>
              <a:rPr lang="en-GB" sz="1400" dirty="0" smtClean="0"/>
              <a:t>Englewood </a:t>
            </a:r>
            <a:r>
              <a:rPr lang="en-GB" sz="1400" dirty="0"/>
              <a:t>Cliffs, NJ: Prentice-Hall, </a:t>
            </a:r>
            <a:r>
              <a:rPr lang="en-GB" sz="1400" dirty="0" smtClean="0"/>
              <a:t>1988.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Kolb</a:t>
            </a:r>
            <a:r>
              <a:rPr lang="en-GB" sz="1400" dirty="0"/>
              <a:t>, D.A. (1984</a:t>
            </a:r>
            <a:r>
              <a:rPr lang="en-GB" sz="1400" dirty="0" smtClean="0"/>
              <a:t>) </a:t>
            </a:r>
            <a:r>
              <a:rPr lang="en-GB" sz="1400" i="1" dirty="0" smtClean="0"/>
              <a:t>Experiential </a:t>
            </a:r>
            <a:r>
              <a:rPr lang="en-GB" sz="1400" i="1" dirty="0"/>
              <a:t>learning: experience as </a:t>
            </a:r>
            <a:r>
              <a:rPr lang="en-GB" sz="1400" i="1" dirty="0" smtClean="0"/>
              <a:t>the source </a:t>
            </a:r>
            <a:r>
              <a:rPr lang="en-GB" sz="1400" i="1" dirty="0"/>
              <a:t>of learning and </a:t>
            </a:r>
            <a:r>
              <a:rPr lang="en-GB" sz="1400" i="1" dirty="0" smtClean="0"/>
              <a:t>development</a:t>
            </a:r>
            <a:r>
              <a:rPr lang="en-GB" sz="1400" dirty="0" smtClean="0"/>
              <a:t>. Englewood </a:t>
            </a:r>
            <a:r>
              <a:rPr lang="en-GB" sz="1400" dirty="0"/>
              <a:t>Cliffs, NJ: Prentice Hall</a:t>
            </a:r>
            <a:r>
              <a:rPr lang="en-GB" sz="14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Kram K (1983) Phases of the mentor relationship. </a:t>
            </a:r>
            <a:r>
              <a:rPr lang="en-GB" sz="1400" i="1" dirty="0" smtClean="0"/>
              <a:t>Academy of Management Journal. </a:t>
            </a:r>
            <a:r>
              <a:rPr lang="en-GB" sz="1400" dirty="0" smtClean="0"/>
              <a:t>26(4); 608 – 625.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Lewes </a:t>
            </a:r>
            <a:r>
              <a:rPr lang="en-GB" sz="1400" dirty="0"/>
              <a:t>J (2000) </a:t>
            </a:r>
            <a:r>
              <a:rPr lang="en-GB" sz="1400" i="1" dirty="0"/>
              <a:t>Mentoring and Coaching at Work. A practical Toolkit</a:t>
            </a:r>
            <a:r>
              <a:rPr lang="en-GB" sz="1400" dirty="0"/>
              <a:t>. Kent: Agora Consultancy</a:t>
            </a:r>
            <a:r>
              <a:rPr lang="en-GB" sz="14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Miller G (1990) The assessment of clinical skills/competence/performance, </a:t>
            </a:r>
            <a:r>
              <a:rPr lang="en-GB" sz="1400" i="1" dirty="0" smtClean="0"/>
              <a:t>Acad. Med </a:t>
            </a:r>
            <a:r>
              <a:rPr lang="en-GB" sz="1400" dirty="0" smtClean="0"/>
              <a:t>65(9): 63-67.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Morton-Coper A and Palmer A (2000) </a:t>
            </a:r>
            <a:r>
              <a:rPr lang="en-GB" sz="1400" i="1" dirty="0" smtClean="0"/>
              <a:t>Mentoring, Preceptorship and Clinical Supervision</a:t>
            </a:r>
            <a:r>
              <a:rPr lang="en-GB" sz="1400" dirty="0" smtClean="0"/>
              <a:t>. 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Ed. Blackwell. Oxford.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Munro </a:t>
            </a:r>
            <a:r>
              <a:rPr lang="en-GB" sz="1400" dirty="0"/>
              <a:t>Turner M (2010) Mentoring: an overview. </a:t>
            </a:r>
            <a:r>
              <a:rPr lang="en-GB" sz="1400" i="1" dirty="0"/>
              <a:t>Coaching Today</a:t>
            </a:r>
            <a:r>
              <a:rPr lang="en-GB" sz="1400" dirty="0"/>
              <a:t>. Issue 5</a:t>
            </a:r>
            <a:r>
              <a:rPr lang="en-GB" sz="14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GB" sz="1400" dirty="0" smtClean="0"/>
              <a:t>NHS </a:t>
            </a:r>
            <a:r>
              <a:rPr lang="en-GB" sz="1400" dirty="0"/>
              <a:t>Education for Scotland </a:t>
            </a:r>
            <a:r>
              <a:rPr lang="en-GB" sz="1400" dirty="0" smtClean="0"/>
              <a:t>(2007) </a:t>
            </a:r>
            <a:r>
              <a:rPr lang="en-GB" sz="1400" i="1" dirty="0"/>
              <a:t>Guidance series: Mentoring Framework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 NMC </a:t>
            </a:r>
            <a:r>
              <a:rPr lang="en-GB" sz="1400" dirty="0"/>
              <a:t>(2008) </a:t>
            </a:r>
            <a:r>
              <a:rPr lang="en-GB" sz="1400" i="1" dirty="0"/>
              <a:t>Standards to Support Learning and Assessment in Practice: NMC Standards for Mentors, Practice Teachers and Teachers. </a:t>
            </a:r>
            <a:r>
              <a:rPr lang="en-GB" sz="1400" dirty="0"/>
              <a:t>London. NMC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hlinkClick r:id="rId3"/>
              </a:rPr>
              <a:t>http://www.uea.ac.uk/foh/mpe</a:t>
            </a:r>
            <a:r>
              <a:rPr lang="en-GB" sz="1400" dirty="0" smtClean="0">
                <a:hlinkClick r:id="rId3"/>
              </a:rPr>
              <a:t>/</a:t>
            </a: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02997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2413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 work is licensed under a </a:t>
            </a:r>
            <a:r>
              <a:rPr lang="en-GB" sz="1400" u="sng" dirty="0">
                <a:solidFill>
                  <a:srgbClr val="049CC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Creative Commons Attribution-</a:t>
            </a:r>
            <a:r>
              <a:rPr lang="en-GB" sz="1400" u="sng" dirty="0" err="1">
                <a:solidFill>
                  <a:srgbClr val="049CC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NonCommercial</a:t>
            </a:r>
            <a:r>
              <a:rPr lang="en-GB" sz="1400" u="sng" dirty="0">
                <a:solidFill>
                  <a:srgbClr val="049CC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-</a:t>
            </a:r>
            <a:r>
              <a:rPr lang="en-GB" sz="1400" u="sng" dirty="0" err="1">
                <a:solidFill>
                  <a:srgbClr val="049CC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NoDerivatives</a:t>
            </a:r>
            <a:r>
              <a:rPr lang="en-GB" sz="1400" u="sng" dirty="0">
                <a:solidFill>
                  <a:srgbClr val="049CC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 4.0 International License</a:t>
            </a:r>
            <a:r>
              <a:rPr lang="en-GB" sz="1400" dirty="0" smtClean="0">
                <a:solidFill>
                  <a:srgbClr val="4646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1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©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2017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University of East Anglia. All Rights Reserved. </a:t>
            </a:r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              </a:t>
            </a:r>
            <a:endParaRPr lang="en-GB" sz="1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CLiP</a:t>
            </a:r>
            <a:r>
              <a:rPr lang="en-GB" sz="1400" baseline="30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TM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was developed by Charlene Lobo in the School of Health Sciences at the University of East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Anglia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the support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NHS Health Education East of England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can be downloaded at </a:t>
            </a:r>
            <a:r>
              <a:rPr lang="en-GB" sz="1400" dirty="0" smtClean="0">
                <a:solidFill>
                  <a:schemeClr val="tx2"/>
                </a:solidFill>
                <a:ea typeface="Times New Roman" panose="02020603050405020304" pitchFamily="18" charset="0"/>
                <a:hlinkClick r:id="rId3"/>
              </a:rPr>
              <a:t>http</a:t>
            </a:r>
            <a:r>
              <a:rPr lang="en-GB" sz="1400" dirty="0">
                <a:solidFill>
                  <a:schemeClr val="tx2"/>
                </a:solidFill>
                <a:ea typeface="Times New Roman" panose="02020603050405020304" pitchFamily="18" charset="0"/>
                <a:hlinkClick r:id="rId3"/>
              </a:rPr>
              <a:t>://www.uea.ac.uk/foh/mpe/clip-project</a:t>
            </a:r>
            <a:r>
              <a:rPr lang="en-GB" sz="14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</a:p>
          <a:p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 have any questions about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CLiP</a:t>
            </a:r>
            <a:r>
              <a:rPr lang="en-GB" sz="1400" baseline="30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TM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or wish to cite this work please contact David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Huggins</a:t>
            </a:r>
          </a:p>
          <a:p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Email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d.huggins@uea.ac.uk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1400" b="1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Tel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+44 (0)1603 59 7049 </a:t>
            </a:r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Address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School of Health Sciences, University of East Anglia, Norwich Research Park, Norwich, NR4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7TJ</a:t>
            </a:r>
          </a:p>
          <a:p>
            <a:endParaRPr lang="en-GB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Creative Commons License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152128" cy="44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237441" cy="1200407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903124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for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Increasing </a:t>
            </a:r>
            <a:r>
              <a:rPr lang="en-GB" dirty="0"/>
              <a:t>the numbers of nurses in training and </a:t>
            </a:r>
            <a:r>
              <a:rPr lang="en-GB" dirty="0" smtClean="0"/>
              <a:t>qualifying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UEA </a:t>
            </a:r>
            <a:r>
              <a:rPr lang="en-GB" dirty="0"/>
              <a:t>intake </a:t>
            </a:r>
            <a:r>
              <a:rPr lang="en-GB" dirty="0" smtClean="0"/>
              <a:t>by a third in </a:t>
            </a:r>
            <a:r>
              <a:rPr lang="en-GB" dirty="0"/>
              <a:t>September </a:t>
            </a:r>
            <a:r>
              <a:rPr lang="en-GB" dirty="0" smtClean="0"/>
              <a:t>2014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Maximising </a:t>
            </a:r>
            <a:r>
              <a:rPr lang="en-GB" dirty="0"/>
              <a:t>the use of a smaller number of placements and fewer </a:t>
            </a:r>
            <a:r>
              <a:rPr lang="en-GB" dirty="0" smtClean="0"/>
              <a:t>mentors</a:t>
            </a: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Reducing </a:t>
            </a:r>
            <a:r>
              <a:rPr lang="en-GB" dirty="0"/>
              <a:t>the ‘burden’ of </a:t>
            </a:r>
            <a:r>
              <a:rPr lang="en-GB" dirty="0" smtClean="0"/>
              <a:t>mentorship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Current </a:t>
            </a:r>
            <a:r>
              <a:rPr lang="en-GB" dirty="0"/>
              <a:t>situation is </a:t>
            </a:r>
            <a:r>
              <a:rPr lang="en-GB" dirty="0" smtClean="0"/>
              <a:t>unsustainable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Improving </a:t>
            </a:r>
            <a:r>
              <a:rPr lang="en-GB" dirty="0"/>
              <a:t>the </a:t>
            </a:r>
            <a:r>
              <a:rPr lang="en-GB" dirty="0" smtClean="0"/>
              <a:t>student/employer experience</a:t>
            </a:r>
          </a:p>
          <a:p>
            <a:r>
              <a:rPr lang="en-GB" dirty="0" smtClean="0"/>
              <a:t>	(developing competence and confidence)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9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VU medical centre - Amsterdam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8" y="1628800"/>
            <a:ext cx="73955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24812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19208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6062588"/>
            <a:ext cx="2544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Marcel </a:t>
            </a:r>
            <a:r>
              <a:rPr lang="en-GB" dirty="0" err="1" smtClean="0"/>
              <a:t>Bruist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Practical Training Tutor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6062588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Frans</a:t>
            </a:r>
            <a:r>
              <a:rPr lang="en-GB" dirty="0" smtClean="0"/>
              <a:t> Farber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19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Dutch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Began </a:t>
            </a:r>
            <a:r>
              <a:rPr lang="en-GB" dirty="0"/>
              <a:t>with similar drivers for </a:t>
            </a:r>
            <a:r>
              <a:rPr lang="en-GB" dirty="0" smtClean="0"/>
              <a:t>change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Introduced </a:t>
            </a:r>
            <a:r>
              <a:rPr lang="en-GB" dirty="0"/>
              <a:t>a (voluntary) model of ‘coaching’ for student </a:t>
            </a:r>
            <a:r>
              <a:rPr lang="en-GB" dirty="0" smtClean="0"/>
              <a:t>placements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Use situational leadership (Hersey and Blanchard, 1988) and Miller’s (1990) competency model.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Nearly </a:t>
            </a:r>
            <a:r>
              <a:rPr lang="en-GB" dirty="0"/>
              <a:t>all wards have become Real Life Learning wards in 10 </a:t>
            </a:r>
            <a:r>
              <a:rPr lang="en-GB" dirty="0" smtClean="0"/>
              <a:t>years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Supported </a:t>
            </a:r>
            <a:r>
              <a:rPr lang="en-GB" dirty="0"/>
              <a:t>by ward based practice educators and university </a:t>
            </a:r>
            <a:r>
              <a:rPr lang="en-GB" dirty="0" smtClean="0"/>
              <a:t>lecturers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Better </a:t>
            </a:r>
            <a:r>
              <a:rPr lang="en-GB" dirty="0"/>
              <a:t>overall staff : patient </a:t>
            </a:r>
            <a:r>
              <a:rPr lang="en-GB" dirty="0" smtClean="0"/>
              <a:t>ratios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Different culture of care!!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066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Situational leadership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3800569" cy="3598863"/>
          </a:xfrm>
        </p:spPr>
      </p:pic>
    </p:spTree>
    <p:extLst>
      <p:ext uri="{BB962C8B-B14F-4D97-AF65-F5344CB8AC3E}">
        <p14:creationId xmlns:p14="http://schemas.microsoft.com/office/powerpoint/2010/main" val="302427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Situational leadership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159000"/>
            <a:ext cx="7632650" cy="3598863"/>
          </a:xfrm>
        </p:spPr>
      </p:pic>
    </p:spTree>
    <p:extLst>
      <p:ext uri="{BB962C8B-B14F-4D97-AF65-F5344CB8AC3E}">
        <p14:creationId xmlns:p14="http://schemas.microsoft.com/office/powerpoint/2010/main" val="4089279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Millers competency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252865" cy="3843139"/>
          </a:xfrm>
        </p:spPr>
      </p:pic>
    </p:spTree>
    <p:extLst>
      <p:ext uri="{BB962C8B-B14F-4D97-AF65-F5344CB8AC3E}">
        <p14:creationId xmlns:p14="http://schemas.microsoft.com/office/powerpoint/2010/main" val="59368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educator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z="2400" dirty="0" smtClean="0"/>
              <a:t>Teaching </a:t>
            </a:r>
            <a:r>
              <a:rPr lang="en-GB" sz="2400" dirty="0"/>
              <a:t>nurse-coaches how to implement training in real life </a:t>
            </a:r>
            <a:r>
              <a:rPr lang="en-GB" sz="2400" dirty="0" smtClean="0"/>
              <a:t>situations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Managing </a:t>
            </a:r>
            <a:r>
              <a:rPr lang="en-GB" sz="2400" dirty="0"/>
              <a:t>the daily matters on the training </a:t>
            </a:r>
            <a:r>
              <a:rPr lang="en-GB" sz="2400" dirty="0" smtClean="0"/>
              <a:t>wards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Organising </a:t>
            </a:r>
            <a:r>
              <a:rPr lang="en-GB" sz="2400" dirty="0"/>
              <a:t>and providing clinical </a:t>
            </a:r>
            <a:r>
              <a:rPr lang="en-GB" sz="2400" dirty="0" smtClean="0"/>
              <a:t>lessons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Overseeing </a:t>
            </a:r>
            <a:r>
              <a:rPr lang="en-GB" sz="2400" dirty="0"/>
              <a:t>the training of student </a:t>
            </a:r>
            <a:r>
              <a:rPr lang="en-GB" sz="2400" dirty="0" smtClean="0"/>
              <a:t>nurses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Coaching </a:t>
            </a:r>
            <a:r>
              <a:rPr lang="en-GB" sz="2400" dirty="0"/>
              <a:t>of the nurse-coaches on the </a:t>
            </a:r>
            <a:r>
              <a:rPr lang="en-GB" sz="2400" dirty="0" smtClean="0"/>
              <a:t>job</a:t>
            </a:r>
          </a:p>
          <a:p>
            <a:pPr marL="0" indent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245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ACA095"/>
      </a:dk1>
      <a:lt1>
        <a:srgbClr val="FFFFFF"/>
      </a:lt1>
      <a:dk2>
        <a:srgbClr val="004C67"/>
      </a:dk2>
      <a:lt2>
        <a:srgbClr val="808080"/>
      </a:lt2>
      <a:accent1>
        <a:srgbClr val="004C67"/>
      </a:accent1>
      <a:accent2>
        <a:srgbClr val="AB9F94"/>
      </a:accent2>
      <a:accent3>
        <a:srgbClr val="FFFFFF"/>
      </a:accent3>
      <a:accent4>
        <a:srgbClr val="92887E"/>
      </a:accent4>
      <a:accent5>
        <a:srgbClr val="AAB2B8"/>
      </a:accent5>
      <a:accent6>
        <a:srgbClr val="9B9086"/>
      </a:accent6>
      <a:hlink>
        <a:srgbClr val="FFA023"/>
      </a:hlink>
      <a:folHlink>
        <a:srgbClr val="605B4D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ACA095"/>
        </a:dk1>
        <a:lt1>
          <a:srgbClr val="FFFFFF"/>
        </a:lt1>
        <a:dk2>
          <a:srgbClr val="004C67"/>
        </a:dk2>
        <a:lt2>
          <a:srgbClr val="808080"/>
        </a:lt2>
        <a:accent1>
          <a:srgbClr val="004C67"/>
        </a:accent1>
        <a:accent2>
          <a:srgbClr val="AB9F94"/>
        </a:accent2>
        <a:accent3>
          <a:srgbClr val="FFFFFF"/>
        </a:accent3>
        <a:accent4>
          <a:srgbClr val="92887E"/>
        </a:accent4>
        <a:accent5>
          <a:srgbClr val="AAB2B8"/>
        </a:accent5>
        <a:accent6>
          <a:srgbClr val="9B9086"/>
        </a:accent6>
        <a:hlink>
          <a:srgbClr val="AB9F94"/>
        </a:hlink>
        <a:folHlink>
          <a:srgbClr val="AB9F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649</TotalTime>
  <Words>736</Words>
  <Application>Microsoft Office PowerPoint</Application>
  <PresentationFormat>On-screen Show (4:3)</PresentationFormat>
  <Paragraphs>169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</vt:lpstr>
      <vt:lpstr>Times New Roman</vt:lpstr>
      <vt:lpstr>Theme1</vt:lpstr>
      <vt:lpstr>Using a Coaching approach to enhance your Mentorship</vt:lpstr>
      <vt:lpstr>Aims and outcomes</vt:lpstr>
      <vt:lpstr>Drivers for change</vt:lpstr>
      <vt:lpstr>VU medical centre - Amsterdam</vt:lpstr>
      <vt:lpstr>The Dutch experience</vt:lpstr>
      <vt:lpstr>Situational leadership</vt:lpstr>
      <vt:lpstr>Situational leadership</vt:lpstr>
      <vt:lpstr>Millers competency model</vt:lpstr>
      <vt:lpstr>Clinical educator</vt:lpstr>
      <vt:lpstr>Exercise</vt:lpstr>
      <vt:lpstr>Similarities</vt:lpstr>
      <vt:lpstr>Differences</vt:lpstr>
      <vt:lpstr>Mentoring umbrella </vt:lpstr>
      <vt:lpstr>What is coaching?</vt:lpstr>
      <vt:lpstr>Setting goals</vt:lpstr>
      <vt:lpstr>Listening</vt:lpstr>
      <vt:lpstr>Questioning</vt:lpstr>
      <vt:lpstr>Learning to drive</vt:lpstr>
      <vt:lpstr>Learning to drive</vt:lpstr>
      <vt:lpstr>Mentor/Practice Educator and coach roles (morning shift)</vt:lpstr>
      <vt:lpstr>Summary</vt:lpstr>
      <vt:lpstr>A good coach</vt:lpstr>
      <vt:lpstr>PowerPoint Presentation</vt:lpstr>
      <vt:lpstr>Reading/references and resources</vt:lpstr>
      <vt:lpstr>PowerPoint Presentation</vt:lpstr>
    </vt:vector>
  </TitlesOfParts>
  <Company>University of East Anglia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x635</dc:creator>
  <cp:lastModifiedBy>Lisa Richards (FMH-LS)</cp:lastModifiedBy>
  <cp:revision>38</cp:revision>
  <cp:lastPrinted>2016-02-04T12:49:31Z</cp:lastPrinted>
  <dcterms:created xsi:type="dcterms:W3CDTF">2014-07-11T11:02:50Z</dcterms:created>
  <dcterms:modified xsi:type="dcterms:W3CDTF">2017-02-02T14:44:56Z</dcterms:modified>
</cp:coreProperties>
</file>