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5"/>
  </p:notesMasterIdLst>
  <p:handoutMasterIdLst>
    <p:handoutMasterId r:id="rId26"/>
  </p:handoutMasterIdLst>
  <p:sldIdLst>
    <p:sldId id="403" r:id="rId4"/>
    <p:sldId id="616" r:id="rId5"/>
    <p:sldId id="679" r:id="rId6"/>
    <p:sldId id="681" r:id="rId7"/>
    <p:sldId id="620" r:id="rId8"/>
    <p:sldId id="387" r:id="rId9"/>
    <p:sldId id="461" r:id="rId10"/>
    <p:sldId id="390" r:id="rId11"/>
    <p:sldId id="391" r:id="rId12"/>
    <p:sldId id="402" r:id="rId13"/>
    <p:sldId id="680" r:id="rId14"/>
    <p:sldId id="621" r:id="rId15"/>
    <p:sldId id="622" r:id="rId16"/>
    <p:sldId id="297" r:id="rId17"/>
    <p:sldId id="501" r:id="rId18"/>
    <p:sldId id="398" r:id="rId19"/>
    <p:sldId id="395" r:id="rId20"/>
    <p:sldId id="396" r:id="rId21"/>
    <p:sldId id="626" r:id="rId22"/>
    <p:sldId id="628" r:id="rId23"/>
    <p:sldId id="674" r:id="rId24"/>
  </p:sldIdLst>
  <p:sldSz cx="9144000" cy="6858000" type="screen4x3"/>
  <p:notesSz cx="6834188" cy="99790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71" autoAdjust="0"/>
    <p:restoredTop sz="94660"/>
  </p:normalViewPr>
  <p:slideViewPr>
    <p:cSldViewPr>
      <p:cViewPr varScale="1">
        <p:scale>
          <a:sx n="127" d="100"/>
          <a:sy n="127" d="100"/>
        </p:scale>
        <p:origin x="1800"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p:scale>
          <a:sx n="200" d="100"/>
          <a:sy n="200" d="100"/>
        </p:scale>
        <p:origin x="2096"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1C6D30E2-81EA-94C2-4311-3C0D481DE4BA}"/>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5" name="Rectangle 3">
            <a:extLst>
              <a:ext uri="{FF2B5EF4-FFF2-40B4-BE49-F238E27FC236}">
                <a16:creationId xmlns:a16="http://schemas.microsoft.com/office/drawing/2014/main" id="{AC11B829-2F2B-4F2F-65DF-1CE2F16BCC5E}"/>
              </a:ext>
            </a:extLst>
          </p:cNvPr>
          <p:cNvSpPr>
            <a:spLocks noGrp="1" noChangeArrowheads="1"/>
          </p:cNvSpPr>
          <p:nvPr>
            <p:ph type="dt" sz="quarter"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05476" name="Rectangle 4">
            <a:extLst>
              <a:ext uri="{FF2B5EF4-FFF2-40B4-BE49-F238E27FC236}">
                <a16:creationId xmlns:a16="http://schemas.microsoft.com/office/drawing/2014/main" id="{F0357C9D-1875-687D-8119-5A9F65A9CD66}"/>
              </a:ext>
            </a:extLst>
          </p:cNvPr>
          <p:cNvSpPr>
            <a:spLocks noGrp="1" noChangeArrowheads="1"/>
          </p:cNvSpPr>
          <p:nvPr>
            <p:ph type="ftr" sz="quarter" idx="2"/>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7" name="Rectangle 5">
            <a:extLst>
              <a:ext uri="{FF2B5EF4-FFF2-40B4-BE49-F238E27FC236}">
                <a16:creationId xmlns:a16="http://schemas.microsoft.com/office/drawing/2014/main" id="{63CE4DCC-1412-9FBF-517E-54FED33F1F88}"/>
              </a:ext>
            </a:extLst>
          </p:cNvPr>
          <p:cNvSpPr>
            <a:spLocks noGrp="1" noChangeArrowheads="1"/>
          </p:cNvSpPr>
          <p:nvPr>
            <p:ph type="sldNum" sz="quarter" idx="3"/>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B9C27B0-CACF-3743-8F34-AB0B8F705C7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BE2DCCB-E01F-2C22-EA01-BEAB20947495}"/>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5" name="Rectangle 3">
            <a:extLst>
              <a:ext uri="{FF2B5EF4-FFF2-40B4-BE49-F238E27FC236}">
                <a16:creationId xmlns:a16="http://schemas.microsoft.com/office/drawing/2014/main" id="{135035F9-EDAC-401E-9E27-2C27AE5D6C76}"/>
              </a:ext>
            </a:extLst>
          </p:cNvPr>
          <p:cNvSpPr>
            <a:spLocks noGrp="1" noChangeArrowheads="1"/>
          </p:cNvSpPr>
          <p:nvPr>
            <p:ph type="dt"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4340" name="Rectangle 4">
            <a:extLst>
              <a:ext uri="{FF2B5EF4-FFF2-40B4-BE49-F238E27FC236}">
                <a16:creationId xmlns:a16="http://schemas.microsoft.com/office/drawing/2014/main" id="{76C88DB3-9E6A-02A9-3C22-79F7A94EDC86}"/>
              </a:ext>
            </a:extLst>
          </p:cNvPr>
          <p:cNvSpPr>
            <a:spLocks noGrp="1" noRot="1" noChangeAspect="1" noChangeArrowheads="1" noTextEdit="1"/>
          </p:cNvSpPr>
          <p:nvPr>
            <p:ph type="sldImg" idx="2"/>
          </p:nvPr>
        </p:nvSpPr>
        <p:spPr bwMode="auto">
          <a:xfrm>
            <a:off x="922338" y="747713"/>
            <a:ext cx="4991100" cy="3743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F5AB09EB-D35B-9A16-C432-95E12DA7C489}"/>
              </a:ext>
            </a:extLst>
          </p:cNvPr>
          <p:cNvSpPr>
            <a:spLocks noGrp="1" noChangeArrowheads="1"/>
          </p:cNvSpPr>
          <p:nvPr>
            <p:ph type="body" sz="quarter" idx="3"/>
          </p:nvPr>
        </p:nvSpPr>
        <p:spPr bwMode="auto">
          <a:xfrm>
            <a:off x="684213" y="4740275"/>
            <a:ext cx="5467350" cy="4491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318" name="Rectangle 6">
            <a:extLst>
              <a:ext uri="{FF2B5EF4-FFF2-40B4-BE49-F238E27FC236}">
                <a16:creationId xmlns:a16="http://schemas.microsoft.com/office/drawing/2014/main" id="{27B2F85F-A627-E61A-B117-86BCB2FDC568}"/>
              </a:ext>
            </a:extLst>
          </p:cNvPr>
          <p:cNvSpPr>
            <a:spLocks noGrp="1" noChangeArrowheads="1"/>
          </p:cNvSpPr>
          <p:nvPr>
            <p:ph type="ftr" sz="quarter" idx="4"/>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9" name="Rectangle 7">
            <a:extLst>
              <a:ext uri="{FF2B5EF4-FFF2-40B4-BE49-F238E27FC236}">
                <a16:creationId xmlns:a16="http://schemas.microsoft.com/office/drawing/2014/main" id="{C9D976B6-39AA-5A48-FBA0-519C3A05A16E}"/>
              </a:ext>
            </a:extLst>
          </p:cNvPr>
          <p:cNvSpPr>
            <a:spLocks noGrp="1" noChangeArrowheads="1"/>
          </p:cNvSpPr>
          <p:nvPr>
            <p:ph type="sldNum" sz="quarter" idx="5"/>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60ADAB9-139B-F549-8ADB-EFD21821DD7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Notes</a:t>
            </a:r>
          </a:p>
          <a:p>
            <a:pPr marL="171450" indent="-171450">
              <a:buClr>
                <a:srgbClr val="0070C0"/>
              </a:buClr>
              <a:buFont typeface="Wingdings" pitchFamily="2" charset="2"/>
              <a:buChar char="§"/>
            </a:pPr>
            <a:r>
              <a:rPr lang="en-US" dirty="0"/>
              <a:t>Welcome to the third session: Acceptance -building the child's self esteem.</a:t>
            </a:r>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1</a:t>
            </a:fld>
            <a:endParaRPr lang="en-GB" altLang="en-US"/>
          </a:p>
        </p:txBody>
      </p:sp>
    </p:spTree>
    <p:extLst>
      <p:ext uri="{BB962C8B-B14F-4D97-AF65-F5344CB8AC3E}">
        <p14:creationId xmlns:p14="http://schemas.microsoft.com/office/powerpoint/2010/main" val="2103720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As we move on to this dimension,  it's important to note that self-esteem and feeling accepted are </a:t>
            </a:r>
            <a:r>
              <a:rPr lang="en-US" dirty="0" err="1">
                <a:effectLst/>
                <a:latin typeface="Calibri" panose="020F0502020204030204" pitchFamily="34" charset="0"/>
                <a:ea typeface="Calibri" panose="020F0502020204030204" pitchFamily="34" charset="0"/>
                <a:cs typeface="Calibri" panose="020F0502020204030204" pitchFamily="34" charset="0"/>
              </a:rPr>
              <a:t>recognised</a:t>
            </a:r>
            <a:r>
              <a:rPr lang="en-US" dirty="0">
                <a:effectLst/>
                <a:latin typeface="Calibri" panose="020F0502020204030204" pitchFamily="34" charset="0"/>
                <a:ea typeface="Calibri" panose="020F0502020204030204" pitchFamily="34" charset="0"/>
                <a:cs typeface="Calibri" panose="020F0502020204030204" pitchFamily="34" charset="0"/>
              </a:rPr>
              <a:t> as important issues for all children</a:t>
            </a:r>
            <a:r>
              <a:rPr lang="en-US" b="1" dirty="0">
                <a:effectLst/>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 but can be especially challenging for children from troubled backgrounds of trauma and loss.</a:t>
            </a:r>
          </a:p>
          <a:p>
            <a:pPr marL="171450" indent="-171450">
              <a:buClr>
                <a:srgbClr val="0070C0"/>
              </a:buClr>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It’s important to think about the ways in which </a:t>
            </a:r>
            <a:r>
              <a:rPr lang="en-US" dirty="0">
                <a:effectLst/>
                <a:latin typeface="Calibri" panose="020F0502020204030204" pitchFamily="34" charset="0"/>
                <a:ea typeface="Calibri" panose="020F0502020204030204" pitchFamily="34" charset="0"/>
                <a:cs typeface="Calibri" panose="020F0502020204030204" pitchFamily="34" charset="0"/>
              </a:rPr>
              <a:t>this dimension builds on caregiver availability enabling the child to begin to trust </a:t>
            </a:r>
            <a:r>
              <a:rPr lang="en-US" dirty="0">
                <a:latin typeface="Calibri" panose="020F0502020204030204" pitchFamily="34" charset="0"/>
                <a:ea typeface="Calibri" panose="020F0502020204030204" pitchFamily="34" charset="0"/>
                <a:cs typeface="Calibri" panose="020F0502020204030204" pitchFamily="34" charset="0"/>
              </a:rPr>
              <a:t>and sensitivity -helping the child to manage </a:t>
            </a:r>
            <a:r>
              <a:rPr lang="en-US" dirty="0">
                <a:effectLst/>
                <a:latin typeface="Calibri" panose="020F0502020204030204" pitchFamily="34" charset="0"/>
                <a:ea typeface="Calibri" panose="020F0502020204030204" pitchFamily="34" charset="0"/>
                <a:cs typeface="Calibri" panose="020F0502020204030204" pitchFamily="34" charset="0"/>
              </a:rPr>
              <a:t>their feelings. </a:t>
            </a:r>
          </a:p>
          <a:p>
            <a:pPr marL="171450" indent="-171450">
              <a:buClr>
                <a:srgbClr val="0070C0"/>
              </a:buClr>
              <a:buFont typeface="Wingdings"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But it is also important to note the ways in which raised self-esteem can feed into other dimensions- for example helping the child to trust and to feel that they belong.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Before we move on to look at this third dimension, acceptance and building  self-esteem,  in more detail, we will start with feedback and discussion on the reflection task on sensitivity-helping the child to manage feelings from last session - as managing feelings is an important foundation for today.</a:t>
            </a:r>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2</a:t>
            </a:fld>
            <a:endParaRPr lang="en-US"/>
          </a:p>
        </p:txBody>
      </p:sp>
    </p:spTree>
    <p:extLst>
      <p:ext uri="{BB962C8B-B14F-4D97-AF65-F5344CB8AC3E}">
        <p14:creationId xmlns:p14="http://schemas.microsoft.com/office/powerpoint/2010/main" val="3949335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t>This slide is a reminder of the reflections task suggested at the end of the last session. </a:t>
            </a:r>
          </a:p>
          <a:p>
            <a:pPr marL="171450" indent="-171450">
              <a:buClr>
                <a:srgbClr val="0070C0"/>
              </a:buClr>
              <a:buFont typeface="Wingdings" pitchFamily="2" charset="2"/>
              <a:buChar char="§"/>
            </a:pPr>
            <a:r>
              <a:rPr lang="en-US" dirty="0"/>
              <a:t>Encourage feedback and discussion as a full group. Time needed will depend on how many participants have undertaken this task  / feel able to share their  ideas- but max 10-15 minutes. </a:t>
            </a:r>
          </a:p>
          <a:p>
            <a:pPr marL="171450" indent="-171450">
              <a:buClr>
                <a:srgbClr val="0070C0"/>
              </a:buClr>
              <a:buFont typeface="Wingdings" pitchFamily="2" charset="2"/>
              <a:buChar char="§"/>
            </a:pPr>
            <a:r>
              <a:rPr lang="en-US" dirty="0"/>
              <a:t>Prompt questions could focus on the last bullet point and include - after last session, have you found the concept of sensitivity, tuning into children, a helpful /necessary caregiving concept?  </a:t>
            </a:r>
            <a:endParaRPr lang="en-US" b="1"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3</a:t>
            </a:fld>
            <a:endParaRPr lang="en-GB" altLang="en-US"/>
          </a:p>
        </p:txBody>
      </p:sp>
    </p:spTree>
    <p:extLst>
      <p:ext uri="{BB962C8B-B14F-4D97-AF65-F5344CB8AC3E}">
        <p14:creationId xmlns:p14="http://schemas.microsoft.com/office/powerpoint/2010/main" val="124983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Now we move on to the caregiving cycle for the third dimension- Acceptance- building the child’s self-esteem.</a:t>
            </a:r>
          </a:p>
          <a:p>
            <a:r>
              <a:rPr lang="en-GB" b="1" dirty="0">
                <a:latin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READ </a:t>
            </a:r>
            <a:r>
              <a:rPr lang="en-US" dirty="0">
                <a:latin typeface="Calibri" panose="020F0502020204030204" pitchFamily="34" charset="0"/>
                <a:ea typeface="Calibri" panose="020F0502020204030204" pitchFamily="34" charset="0"/>
                <a:cs typeface="Calibri" panose="020F0502020204030204" pitchFamily="34" charset="0"/>
              </a:rPr>
              <a:t>round the cycle on the slide</a:t>
            </a:r>
            <a:endParaRPr lang="en-GB" dirty="0">
              <a:latin typeface="Calibri" panose="020F0502020204030204" pitchFamily="34" charset="0"/>
              <a:cs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
                <a:srgbClr val="0070C0"/>
              </a:buClr>
              <a:buSzTx/>
              <a:buFont typeface="Wingdings" pitchFamily="2" charset="2"/>
              <a:buChar char="§"/>
              <a:tabLst/>
              <a:defRPr/>
            </a:pPr>
            <a:r>
              <a:rPr lang="en-GB" dirty="0">
                <a:latin typeface="Calibri" panose="020F0502020204030204" pitchFamily="34" charset="0"/>
                <a:cs typeface="Calibri" panose="020F0502020204030204" pitchFamily="34" charset="0"/>
              </a:rPr>
              <a:t>Acceptance refers to the fundamental acceptance of the child – from infancy to adolescence - for who they are, as a person of value, interest and concern, even when some of their behaviour may need help to change. </a:t>
            </a:r>
          </a:p>
          <a:p>
            <a:pPr marL="171450" marR="0" lvl="0" indent="-171450" algn="l" defTabSz="914400" rtl="0" eaLnBrk="1" fontAlgn="auto" latinLnBrk="0" hangingPunct="1">
              <a:lnSpc>
                <a:spcPct val="100000"/>
              </a:lnSpc>
              <a:spcBef>
                <a:spcPts val="0"/>
              </a:spcBef>
              <a:spcAft>
                <a:spcPts val="0"/>
              </a:spcAft>
              <a:buClr>
                <a:srgbClr val="0070C0"/>
              </a:buClr>
              <a:buSzTx/>
              <a:buFont typeface="Wingdings" pitchFamily="2" charset="2"/>
              <a:buChar char="§"/>
              <a:tabLst/>
              <a:defRPr/>
            </a:pPr>
            <a:r>
              <a:rPr lang="en-GB" dirty="0">
                <a:latin typeface="Calibri" panose="020F0502020204030204" pitchFamily="34" charset="0"/>
                <a:cs typeface="Calibri" panose="020F0502020204030204" pitchFamily="34" charset="0"/>
              </a:rPr>
              <a:t>Praise and positive attention in a form a child can accept can be powerful in helping children to feel accepted for who they are, feel good about themselves but also manage the inevitable setbacks and disappointments that all children need to manage.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Positive self-esteem – in children and caregivers - is an important aspect of </a:t>
            </a:r>
            <a:r>
              <a:rPr lang="en-GB" b="1" dirty="0">
                <a:latin typeface="Calibri" panose="020F0502020204030204" pitchFamily="34" charset="0"/>
                <a:cs typeface="Calibri" panose="020F0502020204030204" pitchFamily="34" charset="0"/>
              </a:rPr>
              <a:t>resilience</a:t>
            </a:r>
            <a:r>
              <a:rPr lang="en-GB" dirty="0">
                <a:latin typeface="Calibri" panose="020F0502020204030204" pitchFamily="34" charset="0"/>
                <a:cs typeface="Calibri" panose="020F0502020204030204" pitchFamily="34" charset="0"/>
              </a:rPr>
              <a:t> (that is, the capacity to manage difficult experiences from the past and face new challenges with skills and confidence).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Acceptance and self-esteem can also support the healthy development of personal and social </a:t>
            </a:r>
            <a:r>
              <a:rPr lang="en-GB" b="1" dirty="0">
                <a:latin typeface="Calibri" panose="020F0502020204030204" pitchFamily="34" charset="0"/>
                <a:cs typeface="Calibri" panose="020F0502020204030204" pitchFamily="34" charset="0"/>
              </a:rPr>
              <a:t>identity</a:t>
            </a:r>
            <a:r>
              <a:rPr lang="en-GB" dirty="0">
                <a:latin typeface="Calibri" panose="020F0502020204030204" pitchFamily="34" charset="0"/>
                <a:cs typeface="Calibri" panose="020F0502020204030204" pitchFamily="34" charset="0"/>
              </a:rPr>
              <a:t>. </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4</a:t>
            </a:fld>
            <a:endParaRPr lang="en-US"/>
          </a:p>
        </p:txBody>
      </p:sp>
    </p:spTree>
    <p:extLst>
      <p:ext uri="{BB962C8B-B14F-4D97-AF65-F5344CB8AC3E}">
        <p14:creationId xmlns:p14="http://schemas.microsoft.com/office/powerpoint/2010/main" val="2935723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 </a:t>
            </a:r>
          </a:p>
          <a:p>
            <a:r>
              <a:rPr lang="en-GB"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All forms of abuse and neglect, especially caregiving that was negative, harmful and lacked warmth and sensitivity, can make children feel profoundly worthless.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Some children may blame themselves for family difficulties and for their own or their siblings’ removal from the family, which can further lower self-esteem.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Losses and moves within the family and the care system can also contribute to low self-esteem.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Children who have not found play and activities rewarding or been supported to manage setbacks may have a deep fear of failure and so will not take risks / try new things - for example, they may refuse to join in with games and activities.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Some children develop a deep-rooted sense of being inferior, different, unworthy of success.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Children may then defend against these feelings of worthlessness -for example, by becoming boastful or making exaggerated/untrue claims (for example, ‘I am the best in my class at football’, ‘I’ve got hundreds of friends’). The caregiver needs to find a way to respond to this that shows acceptance and understanding.</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5</a:t>
            </a:fld>
            <a:endParaRPr lang="en-US"/>
          </a:p>
        </p:txBody>
      </p:sp>
    </p:spTree>
    <p:extLst>
      <p:ext uri="{BB962C8B-B14F-4D97-AF65-F5344CB8AC3E}">
        <p14:creationId xmlns:p14="http://schemas.microsoft.com/office/powerpoint/2010/main" val="2545925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a:t>
            </a:r>
          </a:p>
          <a:p>
            <a:r>
              <a:rPr lang="en-GB" b="1" dirty="0"/>
              <a:t>Exercise 1</a:t>
            </a:r>
          </a:p>
          <a:p>
            <a:r>
              <a:rPr lang="en-GB" b="1" dirty="0"/>
              <a:t>This exercise can be done in small groups</a:t>
            </a:r>
          </a:p>
          <a:p>
            <a:pPr marL="171450" indent="-171450">
              <a:buClr>
                <a:srgbClr val="0070C0"/>
              </a:buClr>
              <a:buFont typeface="Wingdings" pitchFamily="2" charset="2"/>
              <a:buChar char="§"/>
            </a:pPr>
            <a:r>
              <a:rPr lang="en-GB" dirty="0">
                <a:latin typeface="+mn-lt"/>
              </a:rPr>
              <a:t>Think of children (in these different age groups) who are cared for in families you have worked with or children you have cared for?  Have you observed behaviours that suggest low self-esteem? </a:t>
            </a:r>
          </a:p>
          <a:p>
            <a:pPr marL="171450" indent="-171450">
              <a:buClr>
                <a:srgbClr val="0070C0"/>
              </a:buClr>
              <a:buFont typeface="Wingdings" pitchFamily="2" charset="2"/>
              <a:buChar char="§"/>
            </a:pPr>
            <a:r>
              <a:rPr lang="en-GB" dirty="0">
                <a:latin typeface="+mn-lt"/>
              </a:rPr>
              <a:t>Ask the group to think of small indicators – perhaps issues that can occur in normal development e.g. a young child who is nervous about trying a new activity, as well as more serious issues such as self- destructive behaviour in older children. This helps to build a picture of the full range of behaviour and degree of difficulty.</a:t>
            </a:r>
          </a:p>
          <a:p>
            <a:pPr marL="171450" indent="-171450">
              <a:buClr>
                <a:srgbClr val="0070C0"/>
              </a:buClr>
              <a:buFont typeface="Wingdings" pitchFamily="2" charset="2"/>
              <a:buChar char="§"/>
            </a:pPr>
            <a:r>
              <a:rPr lang="en-GB" dirty="0">
                <a:latin typeface="+mn-lt"/>
              </a:rPr>
              <a:t>Ask for specific examples of observed behaviour. e.g. ‘She won’t allow me to take a photo of her’, as well as ideas about what the child may be thinking e.g. ‘She doesn’t like the way she looks’.</a:t>
            </a:r>
          </a:p>
          <a:p>
            <a:pPr marL="171450" indent="-171450">
              <a:buClr>
                <a:srgbClr val="0070C0"/>
              </a:buClr>
              <a:buFont typeface="Wingdings" pitchFamily="2" charset="2"/>
              <a:buChar char="§"/>
            </a:pPr>
            <a:r>
              <a:rPr lang="en-GB" dirty="0">
                <a:latin typeface="+mn-lt"/>
              </a:rPr>
              <a:t>As a whole group, gather examples for each age group.</a:t>
            </a:r>
          </a:p>
          <a:p>
            <a:endParaRPr lang="en-US" dirty="0"/>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6</a:t>
            </a:fld>
            <a:endParaRPr lang="en-GB" altLang="en-US"/>
          </a:p>
        </p:txBody>
      </p:sp>
    </p:spTree>
    <p:extLst>
      <p:ext uri="{BB962C8B-B14F-4D97-AF65-F5344CB8AC3E}">
        <p14:creationId xmlns:p14="http://schemas.microsoft.com/office/powerpoint/2010/main" val="3349982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GB" b="1" dirty="0">
                <a:latin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Show slide - we are now going to focus on the caregiver's thinking and feeling in response to the child's self-esteem needs and behaviour.</a:t>
            </a:r>
            <a:endParaRPr lang="en-GB"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7</a:t>
            </a:fld>
            <a:endParaRPr lang="en-US"/>
          </a:p>
        </p:txBody>
      </p:sp>
    </p:spTree>
    <p:extLst>
      <p:ext uri="{BB962C8B-B14F-4D97-AF65-F5344CB8AC3E}">
        <p14:creationId xmlns:p14="http://schemas.microsoft.com/office/powerpoint/2010/main" val="2935723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a:t>
            </a:r>
          </a:p>
          <a:p>
            <a:pPr marL="171450" indent="-171450">
              <a:buClr>
                <a:srgbClr val="0070C0"/>
              </a:buClr>
              <a:buFont typeface="Wingdings" pitchFamily="2" charset="2"/>
              <a:buChar char="§"/>
            </a:pPr>
            <a:r>
              <a:rPr lang="en-GB" dirty="0"/>
              <a:t>Caregivers must hold in mind that </a:t>
            </a:r>
            <a:r>
              <a:rPr lang="en-GB" i="1" dirty="0"/>
              <a:t>this child needs me to value and accept them</a:t>
            </a:r>
            <a:r>
              <a:rPr lang="en-GB" dirty="0"/>
              <a:t>– however the child reacts to praise and whatever may be the stresses of caring for the child. </a:t>
            </a:r>
          </a:p>
          <a:p>
            <a:pPr marL="171450" indent="-171450">
              <a:buClr>
                <a:srgbClr val="0070C0"/>
              </a:buClr>
              <a:buFont typeface="Wingdings" pitchFamily="2" charset="2"/>
              <a:buChar char="§"/>
            </a:pPr>
            <a:r>
              <a:rPr lang="en-GB" dirty="0"/>
              <a:t>Alongside this, and especially if caring for the child is challenging, it is important for caregivers to hold in mind the need to </a:t>
            </a:r>
            <a:r>
              <a:rPr lang="en-GB" i="1" dirty="0"/>
              <a:t>value and accept themselves,</a:t>
            </a:r>
            <a:r>
              <a:rPr lang="en-GB" dirty="0"/>
              <a:t> so that their own emotional resources do not become depleted. </a:t>
            </a:r>
          </a:p>
          <a:p>
            <a:pPr marL="171450" indent="-171450">
              <a:buClr>
                <a:srgbClr val="0070C0"/>
              </a:buClr>
              <a:buFont typeface="Wingdings" pitchFamily="2" charset="2"/>
              <a:buChar char="§"/>
            </a:pPr>
            <a:r>
              <a:rPr lang="en-GB" dirty="0"/>
              <a:t>This can be a key area of intervention for support workers. Caregivers who are feeling overwhelmed by their children’s needs and finding it hard to parent positively may need to be reminded of their strengths and skills and that it is the child’s history that is creating problems in the family, making it difficult for them to parent the child in the way they would want.</a:t>
            </a:r>
            <a:r>
              <a:rPr lang="en-GB" b="1" dirty="0"/>
              <a:t> </a:t>
            </a:r>
          </a:p>
          <a:p>
            <a:pPr marL="171450" indent="-171450">
              <a:buClr>
                <a:srgbClr val="0070C0"/>
              </a:buClr>
              <a:buFont typeface="Wingdings" pitchFamily="2" charset="2"/>
              <a:buChar char="§"/>
            </a:pPr>
            <a:r>
              <a:rPr lang="en-GB" dirty="0"/>
              <a:t>In that context caregivers and the social workers who support them need help to remain hopeful that even very troubled children can and do change with the right support, but it takes time.</a:t>
            </a:r>
          </a:p>
          <a:p>
            <a:endParaRPr lang="en-US" dirty="0"/>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8</a:t>
            </a:fld>
            <a:endParaRPr lang="en-GB" altLang="en-US"/>
          </a:p>
        </p:txBody>
      </p:sp>
    </p:spTree>
    <p:extLst>
      <p:ext uri="{BB962C8B-B14F-4D97-AF65-F5344CB8AC3E}">
        <p14:creationId xmlns:p14="http://schemas.microsoft.com/office/powerpoint/2010/main" val="1235289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Exercise 2 Allow 15 minutes</a:t>
            </a:r>
          </a:p>
          <a:p>
            <a:r>
              <a:rPr lang="en-US" b="1" dirty="0">
                <a:latin typeface="Calibri" panose="020F0502020204030204" pitchFamily="34" charset="0"/>
                <a:cs typeface="Calibri" panose="020F0502020204030204" pitchFamily="34" charset="0"/>
              </a:rPr>
              <a:t>Show slide</a:t>
            </a: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Ask each participant to complete the four statements – and add two of their own. Followed by a whole group discussion.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Participants do not need to share their examples unless they wish to do so.  But after they have completed their statements, the trainer can introduce a discussion about how it feels to recognises one's own strengths, why it can be hard, what things are easier/harder to acknowledge and why this might be the case. </a:t>
            </a:r>
            <a:endParaRPr lang="en-US"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Acknowledging one’s own strengths and skills doesn’t come easily to everyone and it is important for caregivers and social workers to practice this as part of maintaining positive self-esteem. It is also important to model enjoying successes and managing setbacks positively to children so that they can learn that it is OK for them to recognise and celebrate their own strengths and skills - and also important to accept that we all have disappointments and setbacks.</a:t>
            </a:r>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9</a:t>
            </a:fld>
            <a:endParaRPr lang="en-GB" altLang="en-US" dirty="0"/>
          </a:p>
        </p:txBody>
      </p:sp>
    </p:spTree>
    <p:extLst>
      <p:ext uri="{BB962C8B-B14F-4D97-AF65-F5344CB8AC3E}">
        <p14:creationId xmlns:p14="http://schemas.microsoft.com/office/powerpoint/2010/main" val="3850515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10</a:t>
            </a:fld>
            <a:endParaRPr lang="en-GB" altLang="en-US"/>
          </a:p>
        </p:txBody>
      </p:sp>
    </p:spTree>
    <p:extLst>
      <p:ext uri="{BB962C8B-B14F-4D97-AF65-F5344CB8AC3E}">
        <p14:creationId xmlns:p14="http://schemas.microsoft.com/office/powerpoint/2010/main" val="1462415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1B68E-AC15-9B52-1127-3B7605E71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BAC5A-6D53-3A28-08F6-F76968F23E1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4D4C59-7E24-FA31-D234-B27B6B3ABB21}"/>
              </a:ext>
            </a:extLst>
          </p:cNvPr>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GB" b="1" dirty="0">
                <a:latin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Show slide - we are now going to move on to focus on the caregiver's behaviour - which is founded on the caregiver's thinking and feeling in response to the child's needs and behaviour.</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Helping the child to feel good about themself and manage setbacks positively can include a range of caregiving approaches adapted for each child.</a:t>
            </a:r>
            <a:endParaRPr lang="en-GB"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95C3404-B8D9-9A53-F340-2D08C224BF9D}"/>
              </a:ext>
            </a:extLst>
          </p:cNvPr>
          <p:cNvSpPr>
            <a:spLocks noGrp="1"/>
          </p:cNvSpPr>
          <p:nvPr>
            <p:ph type="sldNum" sz="quarter" idx="5"/>
          </p:nvPr>
        </p:nvSpPr>
        <p:spPr/>
        <p:txBody>
          <a:bodyPr/>
          <a:lstStyle/>
          <a:p>
            <a:fld id="{C58EB948-F276-FD49-9FBF-089A9410267B}" type="slidenum">
              <a:rPr lang="en-US" smtClean="0"/>
              <a:t>11</a:t>
            </a:fld>
            <a:endParaRPr lang="en-US"/>
          </a:p>
        </p:txBody>
      </p:sp>
    </p:spTree>
    <p:extLst>
      <p:ext uri="{BB962C8B-B14F-4D97-AF65-F5344CB8AC3E}">
        <p14:creationId xmlns:p14="http://schemas.microsoft.com/office/powerpoint/2010/main" val="537667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753100" cy="4405386"/>
          </a:xfrm>
        </p:spPr>
        <p:txBody>
          <a:bodyPr/>
          <a:lstStyle/>
          <a:p>
            <a:pPr marR="0" lvl="0" algn="l" defTabSz="914400" rtl="0" eaLnBrk="1" fontAlgn="auto" latinLnBrk="0" hangingPunct="1">
              <a:lnSpc>
                <a:spcPct val="100000"/>
              </a:lnSpc>
              <a:spcBef>
                <a:spcPts val="0"/>
              </a:spcBef>
              <a:spcAft>
                <a:spcPts val="0"/>
              </a:spcAft>
              <a:buClr>
                <a:srgbClr val="0070C0"/>
              </a:buClr>
              <a:buSzTx/>
              <a:tabLst/>
              <a:defRPr/>
            </a:pPr>
            <a:r>
              <a:rPr lang="en-GB" b="1" dirty="0">
                <a:latin typeface="Calibri" panose="020F0502020204030204" pitchFamily="34" charset="0"/>
                <a:cs typeface="Calibri" panose="020F0502020204030204" pitchFamily="34" charset="0"/>
              </a:rPr>
              <a:t>Notes</a:t>
            </a:r>
          </a:p>
          <a:p>
            <a:pPr marL="171450" marR="0" lvl="0" indent="-171450" algn="l" defTabSz="914400" rtl="0" eaLnBrk="1" fontAlgn="auto" latinLnBrk="0" hangingPunct="1">
              <a:lnSpc>
                <a:spcPct val="100000"/>
              </a:lnSpc>
              <a:spcBef>
                <a:spcPts val="0"/>
              </a:spcBef>
              <a:spcAft>
                <a:spcPts val="0"/>
              </a:spcAft>
              <a:buClr>
                <a:srgbClr val="0070C0"/>
              </a:buClr>
              <a:buSzTx/>
              <a:buFont typeface="Wingdings" pitchFamily="2" charset="2"/>
              <a:buChar char="§"/>
              <a:tabLst/>
              <a:defRPr/>
            </a:pPr>
            <a:r>
              <a:rPr lang="en-GB" dirty="0">
                <a:latin typeface="Calibri" panose="020F0502020204030204" pitchFamily="34" charset="0"/>
                <a:cs typeface="Calibri" panose="020F0502020204030204" pitchFamily="34" charset="0"/>
              </a:rPr>
              <a:t>Young people who have grown up in care or adoption say that what they want most is to be loved and accepted for themselves – whatever their difficulties might be.</a:t>
            </a:r>
            <a:endParaRPr lang="en-GB" b="1" dirty="0">
              <a:latin typeface="Calibri" panose="020F0502020204030204" pitchFamily="34" charset="0"/>
              <a:cs typeface="Calibri" panose="020F0502020204030204" pitchFamily="34" charset="0"/>
            </a:endParaRPr>
          </a:p>
          <a:p>
            <a:pPr marL="171450" indent="-171450">
              <a:buClr>
                <a:srgbClr val="0070C0"/>
              </a:buClr>
              <a:buFont typeface="Wingdings" pitchFamily="2" charset="2"/>
              <a:buChar char="§"/>
            </a:pPr>
            <a:r>
              <a:rPr lang="en-GB" b="1" dirty="0">
                <a:latin typeface="Calibri" panose="020F0502020204030204" pitchFamily="34" charset="0"/>
                <a:cs typeface="Calibri" panose="020F0502020204030204" pitchFamily="34" charset="0"/>
              </a:rPr>
              <a:t>Offering praise and positive attention is important </a:t>
            </a:r>
            <a:r>
              <a:rPr lang="en-GB" dirty="0">
                <a:latin typeface="Calibri" panose="020F0502020204030204" pitchFamily="34" charset="0"/>
                <a:cs typeface="Calibri" panose="020F0502020204030204" pitchFamily="34" charset="0"/>
              </a:rPr>
              <a:t>and may be linked to </a:t>
            </a:r>
            <a:r>
              <a:rPr lang="en-GB" b="1" dirty="0">
                <a:latin typeface="Calibri" panose="020F0502020204030204" pitchFamily="34" charset="0"/>
                <a:cs typeface="Calibri" panose="020F0502020204030204" pitchFamily="34" charset="0"/>
              </a:rPr>
              <a:t>encouraging activities and interests </a:t>
            </a:r>
            <a:r>
              <a:rPr lang="en-GB" dirty="0">
                <a:latin typeface="Calibri" panose="020F0502020204030204" pitchFamily="34" charset="0"/>
                <a:cs typeface="Calibri" panose="020F0502020204030204" pitchFamily="34" charset="0"/>
              </a:rPr>
              <a:t>where the child can be supported to feel successful – for example, caring for a pet, small tasks in the home, enjoying a sport or activity. Advocacy for the child at nursery or school can also help the child to enjoy play,  learning and friendship. These are important for building self-esteem and resilience. They can have a ripple effect in helping children to gain confidence, relate to peers, use their time productively, improve their skills.</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All children experience </a:t>
            </a:r>
            <a:r>
              <a:rPr lang="en-GB" b="1" dirty="0">
                <a:latin typeface="Calibri" panose="020F0502020204030204" pitchFamily="34" charset="0"/>
                <a:cs typeface="Calibri" panose="020F0502020204030204" pitchFamily="34" charset="0"/>
              </a:rPr>
              <a:t>setbacks</a:t>
            </a:r>
            <a:r>
              <a:rPr lang="en-GB" dirty="0">
                <a:latin typeface="Calibri" panose="020F0502020204030204" pitchFamily="34" charset="0"/>
                <a:cs typeface="Calibri" panose="020F0502020204030204" pitchFamily="34" charset="0"/>
              </a:rPr>
              <a:t> </a:t>
            </a:r>
            <a:r>
              <a:rPr lang="en-GB" b="1" dirty="0">
                <a:latin typeface="Calibri" panose="020F0502020204030204" pitchFamily="34" charset="0"/>
                <a:cs typeface="Calibri" panose="020F0502020204030204" pitchFamily="34" charset="0"/>
              </a:rPr>
              <a:t>and disappointments </a:t>
            </a:r>
            <a:r>
              <a:rPr lang="en-GB" dirty="0">
                <a:latin typeface="Calibri" panose="020F0502020204030204" pitchFamily="34" charset="0"/>
                <a:cs typeface="Calibri" panose="020F0502020204030204" pitchFamily="34" charset="0"/>
              </a:rPr>
              <a:t>at times and need to be supported through these. It is important for caregivers to have realistic expectations of the child and to reassure the child that they are still loved, whether or not things go well. They can promote the idea in the caregiving family- ‘Nobody’s good at everything but everybody’s good at something'.</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When thinking about accepting and supporting a young person's evolving </a:t>
            </a:r>
            <a:r>
              <a:rPr lang="en-GB" b="1" dirty="0">
                <a:latin typeface="Calibri" panose="020F0502020204030204" pitchFamily="34" charset="0"/>
                <a:cs typeface="Calibri" panose="020F0502020204030204" pitchFamily="34" charset="0"/>
              </a:rPr>
              <a:t>identity</a:t>
            </a:r>
            <a:r>
              <a:rPr lang="en-GB" dirty="0">
                <a:latin typeface="Calibri" panose="020F0502020204030204" pitchFamily="34" charset="0"/>
                <a:cs typeface="Calibri" panose="020F0502020204030204" pitchFamily="34" charset="0"/>
              </a:rPr>
              <a:t> it is helpful to think about identity as being linked to both self-concept and self-esteem - who am I and how do I and other people value me?  We will come back to questions of identity when we look at the dimension of family membership and belonging. </a:t>
            </a:r>
          </a:p>
          <a:p>
            <a:pPr marL="171450" indent="-171450">
              <a:buClr>
                <a:srgbClr val="0070C0"/>
              </a:buClr>
              <a:buFont typeface="Wingdings" pitchFamily="2" charset="2"/>
              <a:buChar char="§"/>
            </a:pPr>
            <a:r>
              <a:rPr lang="en-GB" dirty="0">
                <a:latin typeface="Calibri" panose="020F0502020204030204" pitchFamily="34" charset="0"/>
                <a:cs typeface="Calibri" panose="020F0502020204030204" pitchFamily="34" charset="0"/>
              </a:rPr>
              <a:t>Finally, caregivers also need to model and teach the child to </a:t>
            </a:r>
            <a:r>
              <a:rPr lang="en-GB" b="1" dirty="0">
                <a:latin typeface="Calibri" panose="020F0502020204030204" pitchFamily="34" charset="0"/>
                <a:cs typeface="Calibri" panose="020F0502020204030204" pitchFamily="34" charset="0"/>
              </a:rPr>
              <a:t>accept and celebrate difference and diversity </a:t>
            </a:r>
            <a:r>
              <a:rPr lang="en-GB" dirty="0">
                <a:latin typeface="Calibri" panose="020F0502020204030204" pitchFamily="34" charset="0"/>
                <a:cs typeface="Calibri" panose="020F0502020204030204" pitchFamily="34" charset="0"/>
              </a:rPr>
              <a:t>of all kinds, in themselves and in others. Children who are anxious about being accepted themselves often struggle with accepting others. </a:t>
            </a:r>
          </a:p>
        </p:txBody>
      </p:sp>
      <p:sp>
        <p:nvSpPr>
          <p:cNvPr id="4" name="Slide Number Placeholder 3"/>
          <p:cNvSpPr>
            <a:spLocks noGrp="1"/>
          </p:cNvSpPr>
          <p:nvPr>
            <p:ph type="sldNum" sz="quarter" idx="5"/>
          </p:nvPr>
        </p:nvSpPr>
        <p:spPr/>
        <p:txBody>
          <a:bodyPr/>
          <a:lstStyle/>
          <a:p>
            <a:fld id="{C58EB948-F276-FD49-9FBF-089A9410267B}" type="slidenum">
              <a:rPr lang="en-US" smtClean="0"/>
              <a:t>12</a:t>
            </a:fld>
            <a:endParaRPr lang="en-US"/>
          </a:p>
        </p:txBody>
      </p:sp>
    </p:spTree>
    <p:extLst>
      <p:ext uri="{BB962C8B-B14F-4D97-AF65-F5344CB8AC3E}">
        <p14:creationId xmlns:p14="http://schemas.microsoft.com/office/powerpoint/2010/main" val="674638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Arial" panose="020B0604020202020204" pitchFamily="34" charset="0"/>
              <a:buChar char="•"/>
            </a:pPr>
            <a:r>
              <a:rPr lang="en-US" dirty="0">
                <a:latin typeface="Calibri" panose="020F0502020204030204" pitchFamily="34" charset="0"/>
                <a:cs typeface="Calibri" panose="020F0502020204030204" pitchFamily="34" charset="0"/>
              </a:rPr>
              <a:t>This caregiver has thought about the child’s response to praise in terms of her history. </a:t>
            </a:r>
          </a:p>
          <a:p>
            <a:pPr marL="171450" indent="-171450">
              <a:buClr>
                <a:srgbClr val="336699"/>
              </a:buClr>
              <a:buFont typeface="Arial" panose="020B0604020202020204" pitchFamily="34" charset="0"/>
              <a:buChar char="•"/>
            </a:pPr>
            <a:r>
              <a:rPr lang="en-US" dirty="0">
                <a:latin typeface="Calibri" panose="020F0502020204030204" pitchFamily="34" charset="0"/>
                <a:cs typeface="Calibri" panose="020F0502020204030204" pitchFamily="34" charset="0"/>
              </a:rPr>
              <a:t>Explaining to a child the connection between their behaviour and adult praise can help the child to accept praise, enjoy it and learn to value themself. </a:t>
            </a:r>
          </a:p>
        </p:txBody>
      </p:sp>
      <p:sp>
        <p:nvSpPr>
          <p:cNvPr id="4" name="Slide Number Placeholder 3"/>
          <p:cNvSpPr>
            <a:spLocks noGrp="1"/>
          </p:cNvSpPr>
          <p:nvPr>
            <p:ph type="sldNum" sz="quarter" idx="5"/>
          </p:nvPr>
        </p:nvSpPr>
        <p:spPr/>
        <p:txBody>
          <a:bodyPr/>
          <a:lstStyle/>
          <a:p>
            <a:fld id="{C58EB948-F276-FD49-9FBF-089A9410267B}" type="slidenum">
              <a:rPr lang="en-US" smtClean="0"/>
              <a:t>13</a:t>
            </a:fld>
            <a:endParaRPr lang="en-US"/>
          </a:p>
        </p:txBody>
      </p:sp>
    </p:spTree>
    <p:extLst>
      <p:ext uri="{BB962C8B-B14F-4D97-AF65-F5344CB8AC3E}">
        <p14:creationId xmlns:p14="http://schemas.microsoft.com/office/powerpoint/2010/main" val="3354091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is another example of active support from caregivers - in this example, to help this child to be more sociable, but also to feel positive about themself and their identity.</a:t>
            </a:r>
          </a:p>
        </p:txBody>
      </p:sp>
      <p:sp>
        <p:nvSpPr>
          <p:cNvPr id="4" name="Slide Number Placeholder 3"/>
          <p:cNvSpPr>
            <a:spLocks noGrp="1"/>
          </p:cNvSpPr>
          <p:nvPr>
            <p:ph type="sldNum" sz="quarter" idx="5"/>
          </p:nvPr>
        </p:nvSpPr>
        <p:spPr/>
        <p:txBody>
          <a:bodyPr/>
          <a:lstStyle/>
          <a:p>
            <a:fld id="{A1940F40-B4E3-9C4F-94C3-424D3472A3F0}" type="slidenum">
              <a:rPr lang="en-US" smtClean="0"/>
              <a:t>14</a:t>
            </a:fld>
            <a:endParaRPr lang="en-US"/>
          </a:p>
        </p:txBody>
      </p:sp>
    </p:spTree>
    <p:extLst>
      <p:ext uri="{BB962C8B-B14F-4D97-AF65-F5344CB8AC3E}">
        <p14:creationId xmlns:p14="http://schemas.microsoft.com/office/powerpoint/2010/main" val="2821732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8140AE4C-C40F-9BB1-C28B-90363493F0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1pPr>
            <a:lvl2pPr marL="738188" indent="-28416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2pPr>
            <a:lvl3pPr marL="1136650"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3pPr>
            <a:lvl4pPr marL="1590675"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4pPr>
            <a:lvl5pPr marL="2046288"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5pPr>
            <a:lvl6pPr marL="25034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6pPr>
            <a:lvl7pPr marL="29606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7pPr>
            <a:lvl8pPr marL="34178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8pPr>
            <a:lvl9pPr marL="38750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9pPr>
          </a:lstStyle>
          <a:p>
            <a:pPr>
              <a:spcBef>
                <a:spcPct val="0"/>
              </a:spcBef>
            </a:pPr>
            <a:fld id="{02BA0739-0C22-C04D-93BE-A1F12AD983EE}" type="slidenum">
              <a:rPr lang="en-US" altLang="en-US">
                <a:solidFill>
                  <a:srgbClr val="000000"/>
                </a:solidFill>
              </a:rPr>
              <a:pPr>
                <a:spcBef>
                  <a:spcPct val="0"/>
                </a:spcBef>
              </a:pPr>
              <a:t>15</a:t>
            </a:fld>
            <a:endParaRPr lang="en-US" altLang="en-US">
              <a:solidFill>
                <a:srgbClr val="000000"/>
              </a:solidFill>
            </a:endParaRPr>
          </a:p>
        </p:txBody>
      </p:sp>
      <p:sp>
        <p:nvSpPr>
          <p:cNvPr id="70658" name="Rectangle 2">
            <a:extLst>
              <a:ext uri="{FF2B5EF4-FFF2-40B4-BE49-F238E27FC236}">
                <a16:creationId xmlns:a16="http://schemas.microsoft.com/office/drawing/2014/main" id="{BA916D63-520D-24AA-1CB2-8D52FAC78A58}"/>
              </a:ext>
            </a:extLst>
          </p:cNvPr>
          <p:cNvSpPr>
            <a:spLocks noGrp="1" noRot="1" noChangeAspect="1" noChangeArrowheads="1" noTextEdit="1"/>
          </p:cNvSpPr>
          <p:nvPr>
            <p:ph type="sldImg"/>
          </p:nvPr>
        </p:nvSpPr>
        <p:spPr>
          <a:ln/>
        </p:spPr>
        <p:txBody>
          <a:bodyPr/>
          <a:lstStyle/>
          <a:p>
            <a:endParaRPr lang="en-US"/>
          </a:p>
        </p:txBody>
      </p:sp>
      <p:sp>
        <p:nvSpPr>
          <p:cNvPr id="70659" name="Rectangle 3">
            <a:extLst>
              <a:ext uri="{FF2B5EF4-FFF2-40B4-BE49-F238E27FC236}">
                <a16:creationId xmlns:a16="http://schemas.microsoft.com/office/drawing/2014/main" id="{BD3BD37C-E70B-BC62-1532-A5FE113EC7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Calibri" panose="020F0502020204030204" pitchFamily="34" charset="0"/>
                <a:cs typeface="Calibri" panose="020F0502020204030204" pitchFamily="34" charset="0"/>
              </a:rPr>
              <a:t>Notes</a:t>
            </a:r>
          </a:p>
          <a:p>
            <a:r>
              <a:rPr lang="en-US" altLang="en-US" b="1" dirty="0">
                <a:latin typeface="Calibri" panose="020F0502020204030204" pitchFamily="34" charset="0"/>
                <a:cs typeface="Calibri" panose="020F0502020204030204" pitchFamily="34" charset="0"/>
              </a:rPr>
              <a:t>READ SLIDE</a:t>
            </a:r>
          </a:p>
          <a:p>
            <a:pPr marL="171450" lvl="0" indent="-171450">
              <a:buClr>
                <a:srgbClr val="336699"/>
              </a:buClr>
              <a:buFont typeface="Wingdings" pitchFamily="2" charset="2"/>
              <a:buChar char="§"/>
              <a:tabLst>
                <a:tab pos="457200" algn="l"/>
              </a:tabLst>
            </a:pPr>
            <a:r>
              <a:rPr lang="en-US" dirty="0">
                <a:effectLst/>
                <a:latin typeface="Calibri" panose="020F0502020204030204" pitchFamily="34" charset="0"/>
                <a:ea typeface="Calibri" panose="020F0502020204030204" pitchFamily="34" charset="0"/>
                <a:cs typeface="Calibri" panose="020F0502020204030204" pitchFamily="34" charset="0"/>
              </a:rPr>
              <a:t>Rob had learning difficulties and had few opportunities to excel at school. But the long-term foster family, where he was placed age 10, took pride in their fishpond and encouraged Rob to have his own pond, next to his caregivers'.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Clr>
                <a:srgbClr val="336699"/>
              </a:buClr>
              <a:buFont typeface="Wingdings" pitchFamily="2" charset="2"/>
              <a:buChar char="§"/>
              <a:tabLst>
                <a:tab pos="457200" algn="l"/>
              </a:tabLst>
            </a:pPr>
            <a:r>
              <a:rPr lang="en-US" dirty="0">
                <a:effectLst/>
                <a:latin typeface="Calibri" panose="020F0502020204030204" pitchFamily="34" charset="0"/>
                <a:ea typeface="Calibri" panose="020F0502020204030204" pitchFamily="34" charset="0"/>
                <a:cs typeface="Calibri" panose="020F0502020204030204" pitchFamily="34" charset="0"/>
              </a:rPr>
              <a:t>Their pride in Rob and his own sense of achievement became a source of self-esteem right through to age 18 and beyond - but also became part of Rob's sense of belonging and permanence in this family.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Clr>
                <a:srgbClr val="336699"/>
              </a:buClr>
              <a:buFont typeface="Wingdings" pitchFamily="2" charset="2"/>
              <a:buChar char="§"/>
            </a:pP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r>
              <a:rPr lang="en-US" b="1" dirty="0"/>
              <a:t>Exercise 3 Approx 15-20 minutes</a:t>
            </a:r>
          </a:p>
          <a:p>
            <a:pPr marL="171450" indent="-171450">
              <a:buFont typeface="Arial" panose="020B0604020202020204" pitchFamily="34" charset="0"/>
              <a:buChar char="•"/>
            </a:pPr>
            <a:r>
              <a:rPr lang="en-US" dirty="0"/>
              <a:t>Divide into small groups to discuss possible caregiving approaches for one or potentially two case examples, depending on time.</a:t>
            </a:r>
          </a:p>
          <a:p>
            <a:pPr marL="171450" indent="-171450">
              <a:buFont typeface="Arial" panose="020B0604020202020204" pitchFamily="34" charset="0"/>
              <a:buChar char="•"/>
            </a:pPr>
            <a:r>
              <a:rPr lang="en-US" dirty="0"/>
              <a:t>Discuss as whole group. Reflect on links to the the previous exercises- behaviour that indicates low self-esteem in each age group and the impact of certain behaviour on a caregiver's own self esteem.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16</a:t>
            </a:fld>
            <a:endParaRPr lang="en-GB" altLang="en-US"/>
          </a:p>
        </p:txBody>
      </p:sp>
    </p:spTree>
    <p:extLst>
      <p:ext uri="{BB962C8B-B14F-4D97-AF65-F5344CB8AC3E}">
        <p14:creationId xmlns:p14="http://schemas.microsoft.com/office/powerpoint/2010/main" val="3985342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GB" dirty="0">
                <a:latin typeface="+mn-lt"/>
              </a:rPr>
              <a:t>This slide should be presented in a way that is empathic and sensitive to caregivers, with emphasis on the fact that </a:t>
            </a:r>
            <a:r>
              <a:rPr lang="en-GB" i="1" dirty="0">
                <a:latin typeface="+mn-lt"/>
              </a:rPr>
              <a:t>all</a:t>
            </a:r>
            <a:r>
              <a:rPr lang="en-GB" dirty="0">
                <a:latin typeface="+mn-lt"/>
              </a:rPr>
              <a:t> caregivers, at times may experience these difficulties, especially when children are very troubled. </a:t>
            </a:r>
          </a:p>
          <a:p>
            <a:pPr marL="171450" indent="-171450">
              <a:buClr>
                <a:srgbClr val="0070C0"/>
              </a:buClr>
              <a:buFont typeface="Wingdings" pitchFamily="2" charset="2"/>
              <a:buChar char="§"/>
            </a:pPr>
            <a:r>
              <a:rPr lang="en-GB" dirty="0">
                <a:latin typeface="+mn-lt"/>
                <a:cs typeface="Calibri" panose="020F0502020204030204" pitchFamily="34" charset="0"/>
              </a:rPr>
              <a:t>These are common and understandable responses when children are very challenging and caregiver self-esteem starts to become eroded. The caregiver's physical and emotional energy can become drained, and children may respond to this by increasing their demands and feeling more anxious about whether they are lovable.</a:t>
            </a:r>
          </a:p>
          <a:p>
            <a:pPr marL="171450" indent="-171450">
              <a:buClr>
                <a:srgbClr val="0070C0"/>
              </a:buClr>
              <a:buFont typeface="Wingdings" pitchFamily="2" charset="2"/>
              <a:buChar char="§"/>
            </a:pPr>
            <a:r>
              <a:rPr lang="en-GB" dirty="0">
                <a:latin typeface="+mn-lt"/>
              </a:rPr>
              <a:t>A supportive environment for this exercise will make it comfortable for social workers and caregivers to discuss these difficult issues openly and respectfully. Allow time for sharing of experiences- as caregivers and supporters of caregivers - and possible solutions.</a:t>
            </a:r>
            <a:endParaRPr lang="en-GB" b="1" dirty="0">
              <a:latin typeface="+mn-lt"/>
              <a:cs typeface="Calibri" panose="020F0502020204030204" pitchFamily="34" charset="0"/>
            </a:endParaRPr>
          </a:p>
          <a:p>
            <a:pPr>
              <a:buClr>
                <a:srgbClr val="0070C0"/>
              </a:buClr>
            </a:pPr>
            <a:r>
              <a:rPr lang="en-GB" dirty="0">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17</a:t>
            </a:fld>
            <a:endParaRPr lang="en-GB" altLang="en-US"/>
          </a:p>
        </p:txBody>
      </p:sp>
    </p:spTree>
    <p:extLst>
      <p:ext uri="{BB962C8B-B14F-4D97-AF65-F5344CB8AC3E}">
        <p14:creationId xmlns:p14="http://schemas.microsoft.com/office/powerpoint/2010/main" val="2459656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r>
              <a:rPr lang="en-US" b="1" dirty="0"/>
              <a:t>Exercise 4 Whole group</a:t>
            </a:r>
          </a:p>
          <a:p>
            <a:pPr marL="171450" indent="-171450">
              <a:buClr>
                <a:srgbClr val="0070C0"/>
              </a:buClr>
              <a:buFont typeface="Wingdings" pitchFamily="2" charset="2"/>
              <a:buChar char="§"/>
            </a:pPr>
            <a:r>
              <a:rPr lang="en-US" dirty="0"/>
              <a:t>Ask the group to discuss this example and what additional support might help Asha's caregiver. </a:t>
            </a:r>
          </a:p>
          <a:p>
            <a:pPr marL="171450" indent="-171450">
              <a:buClr>
                <a:srgbClr val="0070C0"/>
              </a:buClr>
              <a:buFont typeface="Wingdings" pitchFamily="2" charset="2"/>
              <a:buChar char="§"/>
            </a:pPr>
            <a:r>
              <a:rPr lang="en-US" dirty="0"/>
              <a:t>Include offering emotional and practical support for Sally’s self-esteem, as well as possible strategies for caring positively for Asha and building her self-esteem.</a:t>
            </a:r>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18</a:t>
            </a:fld>
            <a:endParaRPr lang="en-GB" altLang="en-US"/>
          </a:p>
        </p:txBody>
      </p:sp>
    </p:spTree>
    <p:extLst>
      <p:ext uri="{BB962C8B-B14F-4D97-AF65-F5344CB8AC3E}">
        <p14:creationId xmlns:p14="http://schemas.microsoft.com/office/powerpoint/2010/main" val="3788028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342900" indent="-342900">
              <a:buClr>
                <a:srgbClr val="0070C0"/>
              </a:buClr>
              <a:buFont typeface="Wingdings" pitchFamily="2" charset="2"/>
              <a:buChar char="§"/>
            </a:pPr>
            <a:r>
              <a:rPr lang="en-GB" dirty="0">
                <a:latin typeface="Calibri" panose="020F0502020204030204" pitchFamily="34" charset="0"/>
                <a:cs typeface="Calibri" panose="020F0502020204030204" pitchFamily="34" charset="0"/>
              </a:rPr>
              <a:t>When children begin to feel accepted and valued for who they are and learn that this does not depend on being ‘perfect’, they will gain confidence, enjoy their successes and manage their setbacks with greater confidence. Small steps towards this should be acknowledged and celebrated. </a:t>
            </a:r>
          </a:p>
          <a:p>
            <a:pPr marL="342900" indent="-342900">
              <a:buClr>
                <a:srgbClr val="0070C0"/>
              </a:buClr>
              <a:buFont typeface="Wingdings" pitchFamily="2" charset="2"/>
              <a:buChar char="§"/>
            </a:pPr>
            <a:r>
              <a:rPr lang="en-GB" dirty="0">
                <a:latin typeface="Calibri" panose="020F0502020204030204" pitchFamily="34" charset="0"/>
                <a:cs typeface="Calibri" panose="020F0502020204030204" pitchFamily="34" charset="0"/>
              </a:rPr>
              <a:t>Self-esteem can be vulnerable throughout childhood and adulthood, especially in unfamiliar or stressful situations.</a:t>
            </a:r>
          </a:p>
          <a:p>
            <a:pPr marL="342900" indent="-342900">
              <a:buClr>
                <a:srgbClr val="0070C0"/>
              </a:buClr>
              <a:buFont typeface="Wingdings" pitchFamily="2" charset="2"/>
              <a:buChar char="§"/>
            </a:pPr>
            <a:r>
              <a:rPr lang="en-GB" dirty="0">
                <a:latin typeface="Calibri" panose="020F0502020204030204" pitchFamily="34" charset="0"/>
                <a:cs typeface="Calibri" panose="020F0502020204030204" pitchFamily="34" charset="0"/>
              </a:rPr>
              <a:t>Self-esteem building does not only take place within the family and extended family. Schools and community groups can play an important role in building a child's self-esteem – but children often need caregivers to be advocates for them outside the home, supporting their learning at school and participation in peer groups and activities.</a:t>
            </a:r>
            <a:endParaRPr lang="en-US" b="1" dirty="0">
              <a:latin typeface="Calibri" panose="020F0502020204030204" pitchFamily="34" charset="0"/>
              <a:cs typeface="Calibri" panose="020F0502020204030204" pitchFamily="34" charset="0"/>
            </a:endParaRPr>
          </a:p>
          <a:p>
            <a:endParaRPr lang="en-US" sz="1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19</a:t>
            </a:fld>
            <a:endParaRPr lang="en-US"/>
          </a:p>
        </p:txBody>
      </p:sp>
    </p:spTree>
    <p:extLst>
      <p:ext uri="{BB962C8B-B14F-4D97-AF65-F5344CB8AC3E}">
        <p14:creationId xmlns:p14="http://schemas.microsoft.com/office/powerpoint/2010/main" val="3412649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is a suggested activity to help participants reflect on their learning and understanding of this session / this dimension - and will act as a bridge to the next session / next dimension</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Explain that there will be a whole group discussion of these reflections at the start of the next session.</a:t>
            </a:r>
          </a:p>
        </p:txBody>
      </p:sp>
      <p:sp>
        <p:nvSpPr>
          <p:cNvPr id="4" name="Slide Number Placeholder 3"/>
          <p:cNvSpPr>
            <a:spLocks noGrp="1"/>
          </p:cNvSpPr>
          <p:nvPr>
            <p:ph type="sldNum" sz="quarter" idx="5"/>
          </p:nvPr>
        </p:nvSpPr>
        <p:spPr/>
        <p:txBody>
          <a:bodyPr/>
          <a:lstStyle/>
          <a:p>
            <a:pPr>
              <a:defRPr/>
            </a:pPr>
            <a:fld id="{560ADAB9-139B-F549-8ADB-EFD21821DD75}" type="slidenum">
              <a:rPr lang="en-GB" altLang="en-US" smtClean="0"/>
              <a:pPr>
                <a:defRPr/>
              </a:pPr>
              <a:t>20</a:t>
            </a:fld>
            <a:endParaRPr lang="en-GB" altLang="en-US"/>
          </a:p>
        </p:txBody>
      </p:sp>
    </p:spTree>
    <p:extLst>
      <p:ext uri="{BB962C8B-B14F-4D97-AF65-F5344CB8AC3E}">
        <p14:creationId xmlns:p14="http://schemas.microsoft.com/office/powerpoint/2010/main" val="1696365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Thank you for your thoughts and participation.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Next time we move on to consider the fourth dimension, co-operation- helping the child to feel effective. </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21</a:t>
            </a:fld>
            <a:endParaRPr lang="en-GB" altLang="en-US"/>
          </a:p>
        </p:txBody>
      </p:sp>
    </p:spTree>
    <p:extLst>
      <p:ext uri="{BB962C8B-B14F-4D97-AF65-F5344CB8AC3E}">
        <p14:creationId xmlns:p14="http://schemas.microsoft.com/office/powerpoint/2010/main" val="624087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4">
            <a:extLst>
              <a:ext uri="{FF2B5EF4-FFF2-40B4-BE49-F238E27FC236}">
                <a16:creationId xmlns:a16="http://schemas.microsoft.com/office/drawing/2014/main" id="{0D0AB418-29F0-5F20-4563-800DDFBCD315}"/>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F33D9B4-3D08-C0E8-40F4-4D864B487AF5}"/>
              </a:ext>
            </a:extLst>
          </p:cNvPr>
          <p:cNvSpPr>
            <a:spLocks noGrp="1" noChangeArrowheads="1"/>
          </p:cNvSpPr>
          <p:nvPr>
            <p:ph type="ftr" sz="quarter" idx="11"/>
          </p:nvPr>
        </p:nvSpPr>
        <p:spPr>
          <a:xfrm>
            <a:off x="4067175" y="6165850"/>
            <a:ext cx="2089150" cy="503238"/>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BC9CEA21-DDB6-5D24-EA63-61A18763A34A}"/>
              </a:ext>
            </a:extLst>
          </p:cNvPr>
          <p:cNvSpPr>
            <a:spLocks noGrp="1" noChangeArrowheads="1"/>
          </p:cNvSpPr>
          <p:nvPr>
            <p:ph type="sldNum" sz="quarter" idx="12"/>
          </p:nvPr>
        </p:nvSpPr>
        <p:spPr/>
        <p:txBody>
          <a:bodyPr/>
          <a:lstStyle>
            <a:lvl1pPr>
              <a:defRPr smtClean="0"/>
            </a:lvl1pPr>
          </a:lstStyle>
          <a:p>
            <a:pPr>
              <a:defRPr/>
            </a:pPr>
            <a:fld id="{3DBEE501-F995-2D41-8F3E-66CA0B9F70D8}" type="slidenum">
              <a:rPr lang="en-GB" altLang="en-US"/>
              <a:pPr>
                <a:defRPr/>
              </a:pPr>
              <a:t>‹#›</a:t>
            </a:fld>
            <a:endParaRPr lang="en-GB" altLang="en-US"/>
          </a:p>
        </p:txBody>
      </p:sp>
    </p:spTree>
    <p:extLst>
      <p:ext uri="{BB962C8B-B14F-4D97-AF65-F5344CB8AC3E}">
        <p14:creationId xmlns:p14="http://schemas.microsoft.com/office/powerpoint/2010/main" val="214918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BD7E79F-8396-2691-F43F-595209E3FC17}"/>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EE196E4-D58E-8239-5E22-2D191BBFD19A}"/>
              </a:ext>
            </a:extLst>
          </p:cNvPr>
          <p:cNvSpPr>
            <a:spLocks noGrp="1" noChangeArrowheads="1"/>
          </p:cNvSpPr>
          <p:nvPr>
            <p:ph type="ftr" sz="quarter" idx="11"/>
          </p:nvPr>
        </p:nvSpPr>
        <p:spPr>
          <a:xfrm>
            <a:off x="3995738" y="6237288"/>
            <a:ext cx="2176462" cy="4318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C6FA3CE5-E873-8570-AB5B-0C0C47F21C31}"/>
              </a:ext>
            </a:extLst>
          </p:cNvPr>
          <p:cNvSpPr>
            <a:spLocks noGrp="1" noChangeArrowheads="1"/>
          </p:cNvSpPr>
          <p:nvPr>
            <p:ph type="sldNum" sz="quarter" idx="12"/>
          </p:nvPr>
        </p:nvSpPr>
        <p:spPr/>
        <p:txBody>
          <a:bodyPr/>
          <a:lstStyle>
            <a:lvl1pPr>
              <a:defRPr smtClean="0"/>
            </a:lvl1pPr>
          </a:lstStyle>
          <a:p>
            <a:pPr>
              <a:defRPr/>
            </a:pPr>
            <a:fld id="{5635E005-E30B-A24F-B388-2407A5218BA3}" type="slidenum">
              <a:rPr lang="en-GB" altLang="en-US"/>
              <a:pPr>
                <a:defRPr/>
              </a:pPr>
              <a:t>‹#›</a:t>
            </a:fld>
            <a:endParaRPr lang="en-GB" altLang="en-US"/>
          </a:p>
        </p:txBody>
      </p:sp>
    </p:spTree>
    <p:extLst>
      <p:ext uri="{BB962C8B-B14F-4D97-AF65-F5344CB8AC3E}">
        <p14:creationId xmlns:p14="http://schemas.microsoft.com/office/powerpoint/2010/main" val="38642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9">
            <a:extLst>
              <a:ext uri="{FF2B5EF4-FFF2-40B4-BE49-F238E27FC236}">
                <a16:creationId xmlns:a16="http://schemas.microsoft.com/office/drawing/2014/main" id="{C2411E4D-4B71-AF3E-DC23-852B68068F4C}"/>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D0962125-AB9B-B6BC-91D0-388DBF3459AF}"/>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F6E38AAF-F3DF-A03B-CE3B-9AC56C540084}"/>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707B1ED5-539C-C6D1-9548-D52363E2F7EB}"/>
              </a:ext>
            </a:extLst>
          </p:cNvPr>
          <p:cNvSpPr>
            <a:spLocks noGrp="1" noChangeArrowheads="1"/>
          </p:cNvSpPr>
          <p:nvPr>
            <p:ph type="sldNum" sz="quarter" idx="12"/>
          </p:nvPr>
        </p:nvSpPr>
        <p:spPr/>
        <p:txBody>
          <a:bodyPr/>
          <a:lstStyle>
            <a:lvl1pPr>
              <a:defRPr smtClean="0"/>
            </a:lvl1pPr>
          </a:lstStyle>
          <a:p>
            <a:pPr>
              <a:defRPr/>
            </a:pPr>
            <a:fld id="{9BCE5BBA-29A5-3B48-BBD5-2810D1D34469}" type="slidenum">
              <a:rPr lang="en-GB" altLang="en-US"/>
              <a:pPr>
                <a:defRPr/>
              </a:pPr>
              <a:t>‹#›</a:t>
            </a:fld>
            <a:endParaRPr lang="en-GB" altLang="en-US"/>
          </a:p>
        </p:txBody>
      </p:sp>
    </p:spTree>
    <p:extLst>
      <p:ext uri="{BB962C8B-B14F-4D97-AF65-F5344CB8AC3E}">
        <p14:creationId xmlns:p14="http://schemas.microsoft.com/office/powerpoint/2010/main" val="1283920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9">
            <a:extLst>
              <a:ext uri="{FF2B5EF4-FFF2-40B4-BE49-F238E27FC236}">
                <a16:creationId xmlns:a16="http://schemas.microsoft.com/office/drawing/2014/main" id="{9A938D64-A587-32A9-B5BF-A5668AD09192}"/>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457200" y="274638"/>
            <a:ext cx="8229600" cy="922114"/>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68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3ADF17E7-70E9-3E9A-3E0F-E8EFA23E7604}"/>
              </a:ext>
            </a:extLst>
          </p:cNvPr>
          <p:cNvSpPr>
            <a:spLocks noGrp="1" noChangeArrowheads="1"/>
          </p:cNvSpPr>
          <p:nvPr>
            <p:ph type="dt" sz="half" idx="10"/>
          </p:nvPr>
        </p:nvSpPr>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BBC4985F-BD26-03BD-4332-451C60F05D2F}"/>
              </a:ext>
            </a:extLst>
          </p:cNvPr>
          <p:cNvSpPr>
            <a:spLocks noGrp="1" noChangeArrowheads="1"/>
          </p:cNvSpPr>
          <p:nvPr>
            <p:ph type="ftr" sz="quarter" idx="11"/>
          </p:nvPr>
        </p:nvSpPr>
        <p:spPr>
          <a:xfrm>
            <a:off x="2987675"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8" name="Slide Number Placeholder 7">
            <a:extLst>
              <a:ext uri="{FF2B5EF4-FFF2-40B4-BE49-F238E27FC236}">
                <a16:creationId xmlns:a16="http://schemas.microsoft.com/office/drawing/2014/main" id="{7D8F67DD-0985-5B3D-ED2A-4AF879D15920}"/>
              </a:ext>
            </a:extLst>
          </p:cNvPr>
          <p:cNvSpPr>
            <a:spLocks noGrp="1" noChangeArrowheads="1"/>
          </p:cNvSpPr>
          <p:nvPr>
            <p:ph type="sldNum" sz="quarter" idx="12"/>
          </p:nvPr>
        </p:nvSpPr>
        <p:spPr/>
        <p:txBody>
          <a:bodyPr/>
          <a:lstStyle>
            <a:lvl1pPr>
              <a:defRPr smtClean="0"/>
            </a:lvl1pPr>
          </a:lstStyle>
          <a:p>
            <a:pPr>
              <a:defRPr/>
            </a:pPr>
            <a:fld id="{9B1525D4-1D57-8346-BBB5-E0C64AC68857}" type="slidenum">
              <a:rPr lang="en-GB" altLang="en-US"/>
              <a:pPr>
                <a:defRPr/>
              </a:pPr>
              <a:t>‹#›</a:t>
            </a:fld>
            <a:endParaRPr lang="en-GB" altLang="en-US"/>
          </a:p>
        </p:txBody>
      </p:sp>
    </p:spTree>
    <p:extLst>
      <p:ext uri="{BB962C8B-B14F-4D97-AF65-F5344CB8AC3E}">
        <p14:creationId xmlns:p14="http://schemas.microsoft.com/office/powerpoint/2010/main" val="1315441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2C50F215-40DE-3F00-918F-66BBE52B77E6}"/>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18A1194-86C5-65CC-8EF0-45B2A7EDFA7A}"/>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9" name="Rectangle 6">
            <a:extLst>
              <a:ext uri="{FF2B5EF4-FFF2-40B4-BE49-F238E27FC236}">
                <a16:creationId xmlns:a16="http://schemas.microsoft.com/office/drawing/2014/main" id="{88AFBF68-0C5F-A676-6D8C-89FE906540B2}"/>
              </a:ext>
            </a:extLst>
          </p:cNvPr>
          <p:cNvSpPr>
            <a:spLocks noGrp="1" noChangeArrowheads="1"/>
          </p:cNvSpPr>
          <p:nvPr>
            <p:ph type="sldNum" sz="quarter" idx="12"/>
          </p:nvPr>
        </p:nvSpPr>
        <p:spPr/>
        <p:txBody>
          <a:bodyPr/>
          <a:lstStyle>
            <a:lvl1pPr>
              <a:defRPr smtClean="0"/>
            </a:lvl1pPr>
          </a:lstStyle>
          <a:p>
            <a:pPr>
              <a:defRPr/>
            </a:pPr>
            <a:fld id="{4CD18A32-FB55-F148-89DF-1FCB90C23F97}" type="slidenum">
              <a:rPr lang="en-GB" altLang="en-US"/>
              <a:pPr>
                <a:defRPr/>
              </a:pPr>
              <a:t>‹#›</a:t>
            </a:fld>
            <a:endParaRPr lang="en-GB" altLang="en-US"/>
          </a:p>
        </p:txBody>
      </p:sp>
    </p:spTree>
    <p:extLst>
      <p:ext uri="{BB962C8B-B14F-4D97-AF65-F5344CB8AC3E}">
        <p14:creationId xmlns:p14="http://schemas.microsoft.com/office/powerpoint/2010/main" val="109024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09976D8D-ADCE-BA01-25AB-8E8059F69887}"/>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A606E38-E1DA-8D03-9E7E-165636CD7EA7}"/>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5" name="Rectangle 6">
            <a:extLst>
              <a:ext uri="{FF2B5EF4-FFF2-40B4-BE49-F238E27FC236}">
                <a16:creationId xmlns:a16="http://schemas.microsoft.com/office/drawing/2014/main" id="{39EBE209-2E8D-C195-98BF-67F3E4459329}"/>
              </a:ext>
            </a:extLst>
          </p:cNvPr>
          <p:cNvSpPr>
            <a:spLocks noGrp="1" noChangeArrowheads="1"/>
          </p:cNvSpPr>
          <p:nvPr>
            <p:ph type="sldNum" sz="quarter" idx="12"/>
          </p:nvPr>
        </p:nvSpPr>
        <p:spPr/>
        <p:txBody>
          <a:bodyPr/>
          <a:lstStyle>
            <a:lvl1pPr>
              <a:defRPr smtClean="0"/>
            </a:lvl1pPr>
          </a:lstStyle>
          <a:p>
            <a:pPr>
              <a:defRPr/>
            </a:pPr>
            <a:fld id="{AA089A54-8C52-9947-98E9-31C169B7C3E4}" type="slidenum">
              <a:rPr lang="en-GB" altLang="en-US"/>
              <a:pPr>
                <a:defRPr/>
              </a:pPr>
              <a:t>‹#›</a:t>
            </a:fld>
            <a:endParaRPr lang="en-GB" altLang="en-US"/>
          </a:p>
        </p:txBody>
      </p:sp>
    </p:spTree>
    <p:extLst>
      <p:ext uri="{BB962C8B-B14F-4D97-AF65-F5344CB8AC3E}">
        <p14:creationId xmlns:p14="http://schemas.microsoft.com/office/powerpoint/2010/main" val="452254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836DD80-4B78-0F4B-6A29-5A22AC6599A4}"/>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A6FADF8-8E0A-6625-EC9B-97E51124492F}"/>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6">
            <a:extLst>
              <a:ext uri="{FF2B5EF4-FFF2-40B4-BE49-F238E27FC236}">
                <a16:creationId xmlns:a16="http://schemas.microsoft.com/office/drawing/2014/main" id="{6085DE3E-54C1-0561-B807-6DF3CC7F239F}"/>
              </a:ext>
            </a:extLst>
          </p:cNvPr>
          <p:cNvSpPr>
            <a:spLocks noGrp="1" noChangeArrowheads="1"/>
          </p:cNvSpPr>
          <p:nvPr>
            <p:ph type="sldNum" sz="quarter" idx="12"/>
          </p:nvPr>
        </p:nvSpPr>
        <p:spPr/>
        <p:txBody>
          <a:bodyPr/>
          <a:lstStyle>
            <a:lvl1pPr>
              <a:defRPr smtClean="0"/>
            </a:lvl1pPr>
          </a:lstStyle>
          <a:p>
            <a:pPr>
              <a:defRPr/>
            </a:pPr>
            <a:fld id="{C3DBDBE7-F187-C745-B646-72A0A371B32A}" type="slidenum">
              <a:rPr lang="en-GB" altLang="en-US"/>
              <a:pPr>
                <a:defRPr/>
              </a:pPr>
              <a:t>‹#›</a:t>
            </a:fld>
            <a:endParaRPr lang="en-GB" altLang="en-US"/>
          </a:p>
        </p:txBody>
      </p:sp>
    </p:spTree>
    <p:extLst>
      <p:ext uri="{BB962C8B-B14F-4D97-AF65-F5344CB8AC3E}">
        <p14:creationId xmlns:p14="http://schemas.microsoft.com/office/powerpoint/2010/main" val="810473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ADD5464-D0D5-5030-487A-0AC9E3D51C3D}"/>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EB74FC20-76E2-AC23-6066-6A47E5392E45}"/>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9EC88E6-35FF-1A37-0FF8-3319A066617F}"/>
              </a:ext>
            </a:extLst>
          </p:cNvPr>
          <p:cNvSpPr>
            <a:spLocks noGrp="1" noChangeArrowheads="1"/>
          </p:cNvSpPr>
          <p:nvPr>
            <p:ph type="sldNum" sz="quarter" idx="12"/>
          </p:nvPr>
        </p:nvSpPr>
        <p:spPr/>
        <p:txBody>
          <a:bodyPr/>
          <a:lstStyle>
            <a:lvl1pPr>
              <a:defRPr smtClean="0"/>
            </a:lvl1pPr>
          </a:lstStyle>
          <a:p>
            <a:pPr>
              <a:defRPr/>
            </a:pPr>
            <a:fld id="{585D5D41-079B-7643-8070-7FE464889925}" type="slidenum">
              <a:rPr lang="en-GB" altLang="en-US"/>
              <a:pPr>
                <a:defRPr/>
              </a:pPr>
              <a:t>‹#›</a:t>
            </a:fld>
            <a:endParaRPr lang="en-GB" altLang="en-US"/>
          </a:p>
        </p:txBody>
      </p:sp>
    </p:spTree>
    <p:extLst>
      <p:ext uri="{BB962C8B-B14F-4D97-AF65-F5344CB8AC3E}">
        <p14:creationId xmlns:p14="http://schemas.microsoft.com/office/powerpoint/2010/main" val="1345076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BC5EA93-44B6-0288-AEF1-4CB408EFA29C}"/>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3BF62266-F12B-95EA-BB09-5954CEADE218}"/>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F70C59D-D42B-A02C-F49E-B4D601432C5A}"/>
              </a:ext>
            </a:extLst>
          </p:cNvPr>
          <p:cNvSpPr>
            <a:spLocks noGrp="1" noChangeArrowheads="1"/>
          </p:cNvSpPr>
          <p:nvPr>
            <p:ph type="sldNum" sz="quarter" idx="12"/>
          </p:nvPr>
        </p:nvSpPr>
        <p:spPr/>
        <p:txBody>
          <a:bodyPr/>
          <a:lstStyle>
            <a:lvl1pPr>
              <a:defRPr smtClean="0"/>
            </a:lvl1pPr>
          </a:lstStyle>
          <a:p>
            <a:pPr>
              <a:defRPr/>
            </a:pPr>
            <a:fld id="{08686E4E-3A4F-7548-AFE7-A3CD92911753}" type="slidenum">
              <a:rPr lang="en-GB" altLang="en-US"/>
              <a:pPr>
                <a:defRPr/>
              </a:pPr>
              <a:t>‹#›</a:t>
            </a:fld>
            <a:endParaRPr lang="en-GB" altLang="en-US"/>
          </a:p>
        </p:txBody>
      </p:sp>
    </p:spTree>
    <p:extLst>
      <p:ext uri="{BB962C8B-B14F-4D97-AF65-F5344CB8AC3E}">
        <p14:creationId xmlns:p14="http://schemas.microsoft.com/office/powerpoint/2010/main" val="118129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5FA91E99-7A14-773D-9BC8-B58835F0AA7E}"/>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910866-AA41-FEB3-5893-1B13D796166B}"/>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09768E6A-D8A1-43FF-33AC-8E39585FE7AA}"/>
              </a:ext>
            </a:extLst>
          </p:cNvPr>
          <p:cNvSpPr>
            <a:spLocks noGrp="1" noChangeArrowheads="1"/>
          </p:cNvSpPr>
          <p:nvPr>
            <p:ph type="sldNum" sz="quarter" idx="12"/>
          </p:nvPr>
        </p:nvSpPr>
        <p:spPr/>
        <p:txBody>
          <a:bodyPr/>
          <a:lstStyle>
            <a:lvl1pPr>
              <a:defRPr smtClean="0"/>
            </a:lvl1pPr>
          </a:lstStyle>
          <a:p>
            <a:pPr>
              <a:defRPr/>
            </a:pPr>
            <a:fld id="{FCA9FF81-6056-3348-A63F-086ADAF8AB15}" type="slidenum">
              <a:rPr lang="en-GB" altLang="en-US"/>
              <a:pPr>
                <a:defRPr/>
              </a:pPr>
              <a:t>‹#›</a:t>
            </a:fld>
            <a:endParaRPr lang="en-GB" altLang="en-US"/>
          </a:p>
        </p:txBody>
      </p:sp>
    </p:spTree>
    <p:extLst>
      <p:ext uri="{BB962C8B-B14F-4D97-AF65-F5344CB8AC3E}">
        <p14:creationId xmlns:p14="http://schemas.microsoft.com/office/powerpoint/2010/main" val="7021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274638"/>
            <a:ext cx="2058988" cy="5808662"/>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29325" cy="5808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10706ECA-9E70-9156-2614-3CC6614F060B}"/>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1F103F7-7CBC-5A94-5BE4-13C45E5E2C6A}"/>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2CB81F6C-9998-0A2A-63FE-F492017F965C}"/>
              </a:ext>
            </a:extLst>
          </p:cNvPr>
          <p:cNvSpPr>
            <a:spLocks noGrp="1" noChangeArrowheads="1"/>
          </p:cNvSpPr>
          <p:nvPr>
            <p:ph type="sldNum" sz="quarter" idx="12"/>
          </p:nvPr>
        </p:nvSpPr>
        <p:spPr/>
        <p:txBody>
          <a:bodyPr/>
          <a:lstStyle>
            <a:lvl1pPr>
              <a:defRPr smtClean="0"/>
            </a:lvl1pPr>
          </a:lstStyle>
          <a:p>
            <a:pPr>
              <a:defRPr/>
            </a:pPr>
            <a:fld id="{FCB754D3-FFFA-4246-8343-7FC3291EE3DB}" type="slidenum">
              <a:rPr lang="en-GB" altLang="en-US"/>
              <a:pPr>
                <a:defRPr/>
              </a:pPr>
              <a:t>‹#›</a:t>
            </a:fld>
            <a:endParaRPr lang="en-GB" altLang="en-US"/>
          </a:p>
        </p:txBody>
      </p:sp>
    </p:spTree>
    <p:extLst>
      <p:ext uri="{BB962C8B-B14F-4D97-AF65-F5344CB8AC3E}">
        <p14:creationId xmlns:p14="http://schemas.microsoft.com/office/powerpoint/2010/main" val="957035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able Placeholder 2"/>
          <p:cNvSpPr>
            <a:spLocks noGrp="1"/>
          </p:cNvSpPr>
          <p:nvPr>
            <p:ph type="tbl" idx="1"/>
          </p:nvPr>
        </p:nvSpPr>
        <p:spPr>
          <a:xfrm>
            <a:off x="468313" y="1557338"/>
            <a:ext cx="8229600" cy="4525962"/>
          </a:xfrm>
        </p:spPr>
        <p:txBody>
          <a:bodyPr/>
          <a:lstStyle/>
          <a:p>
            <a:pPr lvl="0"/>
            <a:endParaRPr lang="en-GB" noProof="0"/>
          </a:p>
        </p:txBody>
      </p:sp>
      <p:sp>
        <p:nvSpPr>
          <p:cNvPr id="4" name="Rectangle 4">
            <a:extLst>
              <a:ext uri="{FF2B5EF4-FFF2-40B4-BE49-F238E27FC236}">
                <a16:creationId xmlns:a16="http://schemas.microsoft.com/office/drawing/2014/main" id="{5C9D083F-8D37-78B5-C46B-C90A23FF9D65}"/>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69CEF89-0062-CC32-EA17-592E4CEC59E8}"/>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71A2150D-7379-BF7F-9F10-D62188D6AC1F}"/>
              </a:ext>
            </a:extLst>
          </p:cNvPr>
          <p:cNvSpPr>
            <a:spLocks noGrp="1" noChangeArrowheads="1"/>
          </p:cNvSpPr>
          <p:nvPr>
            <p:ph type="sldNum" sz="quarter" idx="12"/>
          </p:nvPr>
        </p:nvSpPr>
        <p:spPr/>
        <p:txBody>
          <a:bodyPr/>
          <a:lstStyle>
            <a:lvl1pPr>
              <a:defRPr smtClean="0"/>
            </a:lvl1pPr>
          </a:lstStyle>
          <a:p>
            <a:pPr>
              <a:defRPr/>
            </a:pPr>
            <a:fld id="{ECD915E3-3850-3547-8E64-B326151ADE93}" type="slidenum">
              <a:rPr lang="en-GB" altLang="en-US"/>
              <a:pPr>
                <a:defRPr/>
              </a:pPr>
              <a:t>‹#›</a:t>
            </a:fld>
            <a:endParaRPr lang="en-GB" altLang="en-US"/>
          </a:p>
        </p:txBody>
      </p:sp>
    </p:spTree>
    <p:extLst>
      <p:ext uri="{BB962C8B-B14F-4D97-AF65-F5344CB8AC3E}">
        <p14:creationId xmlns:p14="http://schemas.microsoft.com/office/powerpoint/2010/main" val="1315860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EEB83267-7B59-35EB-00C8-AA6DAD3E40D7}"/>
              </a:ext>
            </a:extLst>
          </p:cNvPr>
          <p:cNvSpPr>
            <a:spLocks noGrp="1" noChangeArrowheads="1"/>
          </p:cNvSpPr>
          <p:nvPr>
            <p:ph type="body" idx="1"/>
          </p:nvPr>
        </p:nvSpPr>
        <p:spPr bwMode="auto">
          <a:xfrm>
            <a:off x="468313" y="15573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B5354FF-7849-19A6-A483-02BACE339226}"/>
              </a:ext>
            </a:extLst>
          </p:cNvPr>
          <p:cNvSpPr>
            <a:spLocks noGrp="1" noChangeArrowheads="1"/>
          </p:cNvSpPr>
          <p:nvPr>
            <p:ph type="dt" sz="half" idx="2"/>
          </p:nvPr>
        </p:nvSpPr>
        <p:spPr bwMode="auto">
          <a:xfrm>
            <a:off x="2484438" y="6211888"/>
            <a:ext cx="143986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311E615D-7959-BC31-40B1-27F2EB8951AD}"/>
              </a:ext>
            </a:extLst>
          </p:cNvPr>
          <p:cNvSpPr>
            <a:spLocks noGrp="1" noChangeArrowheads="1"/>
          </p:cNvSpPr>
          <p:nvPr>
            <p:ph type="sldNum" sz="quarter" idx="4"/>
          </p:nvPr>
        </p:nvSpPr>
        <p:spPr bwMode="auto">
          <a:xfrm>
            <a:off x="6227763" y="6189663"/>
            <a:ext cx="5603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6953809E-5D06-614C-ACEE-E742A379D325}" type="slidenum">
              <a:rPr lang="en-GB" altLang="en-US"/>
              <a:pPr>
                <a:defRPr/>
              </a:pPr>
              <a:t>‹#›</a:t>
            </a:fld>
            <a:endParaRPr lang="en-GB" altLang="en-US"/>
          </a:p>
        </p:txBody>
      </p:sp>
      <p:sp>
        <p:nvSpPr>
          <p:cNvPr id="1029" name="Line 19">
            <a:extLst>
              <a:ext uri="{FF2B5EF4-FFF2-40B4-BE49-F238E27FC236}">
                <a16:creationId xmlns:a16="http://schemas.microsoft.com/office/drawing/2014/main" id="{6E40380B-AD26-D62A-C768-A6A46481470F}"/>
              </a:ext>
            </a:extLst>
          </p:cNvPr>
          <p:cNvSpPr>
            <a:spLocks noChangeShapeType="1"/>
          </p:cNvSpPr>
          <p:nvPr/>
        </p:nvSpPr>
        <p:spPr bwMode="auto">
          <a:xfrm>
            <a:off x="0" y="6092825"/>
            <a:ext cx="9144000" cy="0"/>
          </a:xfrm>
          <a:prstGeom prst="line">
            <a:avLst/>
          </a:prstGeom>
          <a:noFill/>
          <a:ln w="9525">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Picture 12" descr="S:\SWK\CRCF\Marketing\logos\new logo designs\CRCF_master_logos\_master logos\email\CRCFhorizontalemail.gif">
            <a:extLst>
              <a:ext uri="{FF2B5EF4-FFF2-40B4-BE49-F238E27FC236}">
                <a16:creationId xmlns:a16="http://schemas.microsoft.com/office/drawing/2014/main" id="{0C00199E-F52A-DA52-1FC4-394DD60BE2A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39750" y="6115050"/>
            <a:ext cx="19446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a:extLst>
              <a:ext uri="{FF2B5EF4-FFF2-40B4-BE49-F238E27FC236}">
                <a16:creationId xmlns:a16="http://schemas.microsoft.com/office/drawing/2014/main" id="{D7F5427A-37C8-E7E0-EC2B-B2BD13C2A2F9}"/>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23075" y="6240463"/>
            <a:ext cx="21669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l" rtl="0" eaLnBrk="0" fontAlgn="base" hangingPunct="0">
        <a:spcBef>
          <a:spcPct val="0"/>
        </a:spcBef>
        <a:spcAft>
          <a:spcPct val="0"/>
        </a:spcAft>
        <a:defRPr b="1">
          <a:solidFill>
            <a:srgbClr val="336699"/>
          </a:solidFill>
          <a:latin typeface="+mj-lt"/>
          <a:ea typeface="+mj-ea"/>
          <a:cs typeface="+mj-cs"/>
        </a:defRPr>
      </a:lvl1pPr>
      <a:lvl2pPr algn="l" rtl="0" eaLnBrk="0" fontAlgn="base" hangingPunct="0">
        <a:spcBef>
          <a:spcPct val="0"/>
        </a:spcBef>
        <a:spcAft>
          <a:spcPct val="0"/>
        </a:spcAft>
        <a:defRPr b="1">
          <a:solidFill>
            <a:srgbClr val="336699"/>
          </a:solidFill>
          <a:latin typeface="Arial" charset="0"/>
          <a:cs typeface="Arial" charset="0"/>
        </a:defRPr>
      </a:lvl2pPr>
      <a:lvl3pPr algn="l" rtl="0" eaLnBrk="0" fontAlgn="base" hangingPunct="0">
        <a:spcBef>
          <a:spcPct val="0"/>
        </a:spcBef>
        <a:spcAft>
          <a:spcPct val="0"/>
        </a:spcAft>
        <a:defRPr b="1">
          <a:solidFill>
            <a:srgbClr val="336699"/>
          </a:solidFill>
          <a:latin typeface="Arial" charset="0"/>
          <a:cs typeface="Arial" charset="0"/>
        </a:defRPr>
      </a:lvl3pPr>
      <a:lvl4pPr algn="l" rtl="0" eaLnBrk="0" fontAlgn="base" hangingPunct="0">
        <a:spcBef>
          <a:spcPct val="0"/>
        </a:spcBef>
        <a:spcAft>
          <a:spcPct val="0"/>
        </a:spcAft>
        <a:defRPr b="1">
          <a:solidFill>
            <a:srgbClr val="336699"/>
          </a:solidFill>
          <a:latin typeface="Arial" charset="0"/>
          <a:cs typeface="Arial" charset="0"/>
        </a:defRPr>
      </a:lvl4pPr>
      <a:lvl5pPr algn="l" rtl="0" eaLnBrk="0" fontAlgn="base" hangingPunct="0">
        <a:spcBef>
          <a:spcPct val="0"/>
        </a:spcBef>
        <a:spcAft>
          <a:spcPct val="0"/>
        </a:spcAft>
        <a:defRPr b="1">
          <a:solidFill>
            <a:srgbClr val="336699"/>
          </a:solidFill>
          <a:latin typeface="Arial" charset="0"/>
          <a:cs typeface="Arial" charset="0"/>
        </a:defRPr>
      </a:lvl5pPr>
      <a:lvl6pPr marL="457200" algn="l" rtl="0" fontAlgn="base">
        <a:spcBef>
          <a:spcPct val="0"/>
        </a:spcBef>
        <a:spcAft>
          <a:spcPct val="0"/>
        </a:spcAft>
        <a:defRPr b="1">
          <a:solidFill>
            <a:srgbClr val="336699"/>
          </a:solidFill>
          <a:latin typeface="Arial" charset="0"/>
          <a:cs typeface="Arial" charset="0"/>
        </a:defRPr>
      </a:lvl6pPr>
      <a:lvl7pPr marL="914400" algn="l" rtl="0" fontAlgn="base">
        <a:spcBef>
          <a:spcPct val="0"/>
        </a:spcBef>
        <a:spcAft>
          <a:spcPct val="0"/>
        </a:spcAft>
        <a:defRPr b="1">
          <a:solidFill>
            <a:srgbClr val="336699"/>
          </a:solidFill>
          <a:latin typeface="Arial" charset="0"/>
          <a:cs typeface="Arial" charset="0"/>
        </a:defRPr>
      </a:lvl7pPr>
      <a:lvl8pPr marL="1371600" algn="l" rtl="0" fontAlgn="base">
        <a:spcBef>
          <a:spcPct val="0"/>
        </a:spcBef>
        <a:spcAft>
          <a:spcPct val="0"/>
        </a:spcAft>
        <a:defRPr b="1">
          <a:solidFill>
            <a:srgbClr val="336699"/>
          </a:solidFill>
          <a:latin typeface="Arial" charset="0"/>
          <a:cs typeface="Arial" charset="0"/>
        </a:defRPr>
      </a:lvl8pPr>
      <a:lvl9pPr marL="1828800" algn="l" rtl="0" fontAlgn="base">
        <a:spcBef>
          <a:spcPct val="0"/>
        </a:spcBef>
        <a:spcAft>
          <a:spcPct val="0"/>
        </a:spcAft>
        <a:defRPr b="1">
          <a:solidFill>
            <a:srgbClr val="336699"/>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chemeClr val="tx1"/>
          </a:solidFill>
          <a:latin typeface="+mn-lt"/>
          <a:cs typeface="+mn-cs"/>
        </a:defRPr>
      </a:lvl2pPr>
      <a:lvl3pPr marL="1143000" indent="-228600" algn="l" rtl="0" eaLnBrk="0" fontAlgn="base" hangingPunct="0">
        <a:spcBef>
          <a:spcPct val="20000"/>
        </a:spcBef>
        <a:spcAft>
          <a:spcPct val="0"/>
        </a:spcAft>
        <a:buChar char="o"/>
        <a:defRPr sz="1200">
          <a:solidFill>
            <a:schemeClr val="tx1"/>
          </a:solidFill>
          <a:latin typeface="+mn-lt"/>
          <a:cs typeface="+mn-cs"/>
        </a:defRPr>
      </a:lvl3pPr>
      <a:lvl4pPr marL="1600200" indent="-228600" algn="l" rtl="0" eaLnBrk="0" fontAlgn="base" hangingPunct="0">
        <a:spcBef>
          <a:spcPct val="20000"/>
        </a:spcBef>
        <a:spcAft>
          <a:spcPct val="0"/>
        </a:spcAft>
        <a:buChar char="–"/>
        <a:defRPr sz="1000">
          <a:solidFill>
            <a:schemeClr val="tx1"/>
          </a:solidFill>
          <a:latin typeface="+mn-lt"/>
          <a:cs typeface="+mn-cs"/>
        </a:defRPr>
      </a:lvl4pPr>
      <a:lvl5pPr marL="2057400" indent="-228600" algn="l" rtl="0" eaLnBrk="0" fontAlgn="base" hangingPunct="0">
        <a:spcBef>
          <a:spcPct val="20000"/>
        </a:spcBef>
        <a:spcAft>
          <a:spcPct val="0"/>
        </a:spcAft>
        <a:buChar char="»"/>
        <a:defRPr sz="900">
          <a:solidFill>
            <a:schemeClr val="tx1"/>
          </a:solidFill>
          <a:latin typeface="+mn-lt"/>
          <a:cs typeface="+mn-cs"/>
        </a:defRPr>
      </a:lvl5pPr>
      <a:lvl6pPr marL="2514600" indent="-228600" algn="l" rtl="0" fontAlgn="base">
        <a:spcBef>
          <a:spcPct val="20000"/>
        </a:spcBef>
        <a:spcAft>
          <a:spcPct val="0"/>
        </a:spcAft>
        <a:buChar char="»"/>
        <a:defRPr sz="900">
          <a:solidFill>
            <a:schemeClr val="tx1"/>
          </a:solidFill>
          <a:latin typeface="+mn-lt"/>
          <a:cs typeface="+mn-cs"/>
        </a:defRPr>
      </a:lvl6pPr>
      <a:lvl7pPr marL="2971800" indent="-228600" algn="l" rtl="0" fontAlgn="base">
        <a:spcBef>
          <a:spcPct val="20000"/>
        </a:spcBef>
        <a:spcAft>
          <a:spcPct val="0"/>
        </a:spcAft>
        <a:buChar char="»"/>
        <a:defRPr sz="900">
          <a:solidFill>
            <a:schemeClr val="tx1"/>
          </a:solidFill>
          <a:latin typeface="+mn-lt"/>
          <a:cs typeface="+mn-cs"/>
        </a:defRPr>
      </a:lvl7pPr>
      <a:lvl8pPr marL="3429000" indent="-228600" algn="l" rtl="0" fontAlgn="base">
        <a:spcBef>
          <a:spcPct val="20000"/>
        </a:spcBef>
        <a:spcAft>
          <a:spcPct val="0"/>
        </a:spcAft>
        <a:buChar char="»"/>
        <a:defRPr sz="900">
          <a:solidFill>
            <a:schemeClr val="tx1"/>
          </a:solidFill>
          <a:latin typeface="+mn-lt"/>
          <a:cs typeface="+mn-cs"/>
        </a:defRPr>
      </a:lvl8pPr>
      <a:lvl9pPr marL="3886200" indent="-228600" algn="l" rtl="0" fontAlgn="base">
        <a:spcBef>
          <a:spcPct val="20000"/>
        </a:spcBef>
        <a:spcAft>
          <a:spcPct val="0"/>
        </a:spcAft>
        <a:buChar char="»"/>
        <a:defRPr sz="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75C62-9388-5315-D014-29FE191B80FE}"/>
              </a:ext>
            </a:extLst>
          </p:cNvPr>
          <p:cNvSpPr>
            <a:spLocks noGrp="1"/>
          </p:cNvSpPr>
          <p:nvPr>
            <p:ph type="ctrTitle"/>
          </p:nvPr>
        </p:nvSpPr>
        <p:spPr>
          <a:xfrm>
            <a:off x="685800" y="1501775"/>
            <a:ext cx="7772400" cy="1470025"/>
          </a:xfrm>
        </p:spPr>
        <p:txBody>
          <a:bodyPr/>
          <a:lstStyle/>
          <a:p>
            <a:pPr algn="ctr"/>
            <a:r>
              <a:rPr lang="en-US" b="0" dirty="0"/>
              <a:t> </a:t>
            </a:r>
            <a:r>
              <a:rPr lang="en-US" sz="4000" b="0" dirty="0">
                <a:latin typeface="Calibri" panose="020F0502020204030204" pitchFamily="34" charset="0"/>
                <a:cs typeface="Calibri" panose="020F0502020204030204" pitchFamily="34" charset="0"/>
              </a:rPr>
              <a:t>SESSION 3 </a:t>
            </a:r>
          </a:p>
        </p:txBody>
      </p:sp>
      <p:sp>
        <p:nvSpPr>
          <p:cNvPr id="3" name="Subtitle 2">
            <a:extLst>
              <a:ext uri="{FF2B5EF4-FFF2-40B4-BE49-F238E27FC236}">
                <a16:creationId xmlns:a16="http://schemas.microsoft.com/office/drawing/2014/main" id="{F77675C6-A5CF-1462-52F2-C947DEC68B00}"/>
              </a:ext>
            </a:extLst>
          </p:cNvPr>
          <p:cNvSpPr>
            <a:spLocks noGrp="1"/>
          </p:cNvSpPr>
          <p:nvPr>
            <p:ph type="subTitle" idx="1"/>
          </p:nvPr>
        </p:nvSpPr>
        <p:spPr>
          <a:xfrm>
            <a:off x="1115616" y="2971800"/>
            <a:ext cx="6400800" cy="1752600"/>
          </a:xfrm>
        </p:spPr>
        <p:txBody>
          <a:bodyPr/>
          <a:lstStyle/>
          <a:p>
            <a:r>
              <a:rPr lang="en-US" sz="3600" dirty="0">
                <a:solidFill>
                  <a:srgbClr val="0070C0"/>
                </a:solidFill>
                <a:latin typeface="Calibri" panose="020F0502020204030204" pitchFamily="34" charset="0"/>
                <a:cs typeface="Calibri" panose="020F0502020204030204" pitchFamily="34" charset="0"/>
              </a:rPr>
              <a:t>Acceptance –building the child’s self -esteem</a:t>
            </a:r>
          </a:p>
        </p:txBody>
      </p:sp>
    </p:spTree>
    <p:extLst>
      <p:ext uri="{BB962C8B-B14F-4D97-AF65-F5344CB8AC3E}">
        <p14:creationId xmlns:p14="http://schemas.microsoft.com/office/powerpoint/2010/main" val="328672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221" y="770258"/>
            <a:ext cx="8229600" cy="739588"/>
          </a:xfrm>
        </p:spPr>
        <p:txBody>
          <a:bodyPr/>
          <a:lstStyle/>
          <a:p>
            <a:pPr algn="ctr"/>
            <a:r>
              <a:rPr lang="en-US" sz="3600" b="0" dirty="0">
                <a:solidFill>
                  <a:srgbClr val="007DBA"/>
                </a:solidFill>
                <a:latin typeface="Calibri" panose="020F0502020204030204" pitchFamily="34" charset="0"/>
                <a:cs typeface="Calibri" panose="020F0502020204030204" pitchFamily="34" charset="0"/>
              </a:rPr>
              <a:t>The Secure Base model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1801" y="1988910"/>
            <a:ext cx="3200400" cy="3021319"/>
          </a:xfrm>
        </p:spPr>
      </p:pic>
      <p:sp>
        <p:nvSpPr>
          <p:cNvPr id="3" name="Rounded Rectangle 2"/>
          <p:cNvSpPr/>
          <p:nvPr/>
        </p:nvSpPr>
        <p:spPr>
          <a:xfrm>
            <a:off x="4041584" y="1664386"/>
            <a:ext cx="1060704" cy="557784"/>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AVAILABILITY</a:t>
            </a:r>
          </a:p>
          <a:p>
            <a:pPr algn="ctr"/>
            <a:r>
              <a:rPr lang="en-GB" sz="900" b="1" dirty="0"/>
              <a:t>helping the child to trust</a:t>
            </a:r>
          </a:p>
        </p:txBody>
      </p:sp>
      <p:sp>
        <p:nvSpPr>
          <p:cNvPr id="5" name="Rounded Rectangle 4"/>
          <p:cNvSpPr/>
          <p:nvPr/>
        </p:nvSpPr>
        <p:spPr>
          <a:xfrm>
            <a:off x="1825658" y="2947036"/>
            <a:ext cx="1385279" cy="57063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FAMILY MEMBERSHIP</a:t>
            </a:r>
          </a:p>
          <a:p>
            <a:pPr algn="ctr"/>
            <a:r>
              <a:rPr lang="en-GB" sz="900" b="1" dirty="0"/>
              <a:t>helping the child </a:t>
            </a:r>
            <a:br>
              <a:rPr lang="en-GB" sz="900" b="1" dirty="0"/>
            </a:br>
            <a:r>
              <a:rPr lang="en-GB" sz="900" b="1" dirty="0"/>
              <a:t>to belong</a:t>
            </a:r>
          </a:p>
        </p:txBody>
      </p:sp>
      <p:sp>
        <p:nvSpPr>
          <p:cNvPr id="6" name="Rounded Rectangle 5"/>
          <p:cNvSpPr/>
          <p:nvPr/>
        </p:nvSpPr>
        <p:spPr>
          <a:xfrm>
            <a:off x="5883507" y="2947038"/>
            <a:ext cx="1296162" cy="570628"/>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SENSITIVITY</a:t>
            </a:r>
          </a:p>
          <a:p>
            <a:pPr algn="ctr"/>
            <a:r>
              <a:rPr lang="en-GB" sz="900" b="1" dirty="0"/>
              <a:t>helping the child </a:t>
            </a:r>
            <a:br>
              <a:rPr lang="en-GB" sz="900" b="1" dirty="0"/>
            </a:br>
            <a:r>
              <a:rPr lang="en-GB" sz="900" b="1" dirty="0"/>
              <a:t>to manage feelings</a:t>
            </a:r>
          </a:p>
        </p:txBody>
      </p:sp>
      <p:sp>
        <p:nvSpPr>
          <p:cNvPr id="7" name="Rounded Rectangle 6"/>
          <p:cNvSpPr/>
          <p:nvPr/>
        </p:nvSpPr>
        <p:spPr>
          <a:xfrm>
            <a:off x="5509331" y="4724119"/>
            <a:ext cx="1310428" cy="482940"/>
          </a:xfrm>
          <a:prstGeom prst="roundRect">
            <a:avLst/>
          </a:prstGeom>
          <a:solidFill>
            <a:srgbClr val="FF0000"/>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ACCEPTANCE</a:t>
            </a:r>
          </a:p>
          <a:p>
            <a:pPr algn="ctr"/>
            <a:r>
              <a:rPr lang="en-GB" sz="900" b="1" dirty="0"/>
              <a:t>building the child’s self-esteem</a:t>
            </a:r>
          </a:p>
        </p:txBody>
      </p:sp>
      <p:sp>
        <p:nvSpPr>
          <p:cNvPr id="8" name="Rounded Rectangle 7"/>
          <p:cNvSpPr/>
          <p:nvPr/>
        </p:nvSpPr>
        <p:spPr>
          <a:xfrm>
            <a:off x="2362201" y="4724118"/>
            <a:ext cx="1250353"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CO-OPERATION</a:t>
            </a:r>
          </a:p>
          <a:p>
            <a:pPr algn="ctr"/>
            <a:r>
              <a:rPr lang="en-GB" sz="900" b="1" dirty="0"/>
              <a:t>helping the child </a:t>
            </a:r>
            <a:br>
              <a:rPr lang="en-GB" sz="900" b="1" dirty="0"/>
            </a:br>
            <a:r>
              <a:rPr lang="en-GB" sz="900" b="1" dirty="0"/>
              <a:t>to feel effective</a:t>
            </a:r>
          </a:p>
        </p:txBody>
      </p:sp>
      <p:sp>
        <p:nvSpPr>
          <p:cNvPr id="9" name="TextBox 8"/>
          <p:cNvSpPr txBox="1"/>
          <p:nvPr/>
        </p:nvSpPr>
        <p:spPr>
          <a:xfrm>
            <a:off x="3947562" y="3352801"/>
            <a:ext cx="1190918" cy="646331"/>
          </a:xfrm>
          <a:prstGeom prst="rect">
            <a:avLst/>
          </a:prstGeom>
          <a:noFill/>
        </p:spPr>
        <p:txBody>
          <a:bodyPr wrap="square" rtlCol="0">
            <a:spAutoFit/>
          </a:bodyPr>
          <a:lstStyle/>
          <a:p>
            <a:pPr algn="ctr"/>
            <a:r>
              <a:rPr lang="en-GB" b="1" dirty="0">
                <a:solidFill>
                  <a:srgbClr val="007DBA"/>
                </a:solidFill>
              </a:rPr>
              <a:t>SECURE</a:t>
            </a:r>
          </a:p>
          <a:p>
            <a:pPr algn="ctr"/>
            <a:r>
              <a:rPr lang="en-GB" b="1" dirty="0">
                <a:solidFill>
                  <a:srgbClr val="007DBA"/>
                </a:solidFill>
              </a:rPr>
              <a:t>BASE</a:t>
            </a:r>
            <a:endParaRPr lang="en-US" b="1" dirty="0">
              <a:solidFill>
                <a:srgbClr val="007DBA"/>
              </a:solidFill>
            </a:endParaRPr>
          </a:p>
        </p:txBody>
      </p:sp>
      <p:pic>
        <p:nvPicPr>
          <p:cNvPr id="10" name="Content Placeholder 3">
            <a:extLst>
              <a:ext uri="{FF2B5EF4-FFF2-40B4-BE49-F238E27FC236}">
                <a16:creationId xmlns:a16="http://schemas.microsoft.com/office/drawing/2014/main" id="{BCF97A4A-4C75-F735-02B6-730AFEA506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596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01DF-372E-995F-6B9F-FCFE2B52F409}"/>
              </a:ext>
            </a:extLst>
          </p:cNvPr>
          <p:cNvSpPr>
            <a:spLocks noGrp="1"/>
          </p:cNvSpPr>
          <p:nvPr>
            <p:ph type="title"/>
          </p:nvPr>
        </p:nvSpPr>
        <p:spPr>
          <a:xfrm>
            <a:off x="251520" y="75222"/>
            <a:ext cx="8674164" cy="1228998"/>
          </a:xfrm>
        </p:spPr>
        <p:txBody>
          <a:bodyPr/>
          <a:lstStyle/>
          <a:p>
            <a:r>
              <a:rPr lang="en-US" sz="3200" b="0" dirty="0">
                <a:latin typeface="Calibri" panose="020F0502020204030204" pitchFamily="34" charset="0"/>
                <a:cs typeface="Calibri" panose="020F0502020204030204" pitchFamily="34" charset="0"/>
              </a:rPr>
              <a:t>Sensitivity- helping the child to manage feelings: reflections task</a:t>
            </a:r>
          </a:p>
        </p:txBody>
      </p:sp>
      <p:sp>
        <p:nvSpPr>
          <p:cNvPr id="3" name="Content Placeholder 2">
            <a:extLst>
              <a:ext uri="{FF2B5EF4-FFF2-40B4-BE49-F238E27FC236}">
                <a16:creationId xmlns:a16="http://schemas.microsoft.com/office/drawing/2014/main" id="{15E508D6-DF04-956D-44CC-D6844FCDC0E3}"/>
              </a:ext>
            </a:extLst>
          </p:cNvPr>
          <p:cNvSpPr>
            <a:spLocks noGrp="1"/>
          </p:cNvSpPr>
          <p:nvPr>
            <p:ph idx="1"/>
          </p:nvPr>
        </p:nvSpPr>
        <p:spPr>
          <a:xfrm>
            <a:off x="251520" y="1320274"/>
            <a:ext cx="8674164" cy="4701013"/>
          </a:xfrm>
        </p:spPr>
        <p:txBody>
          <a:bodyPr/>
          <a:lstStyle/>
          <a:p>
            <a:pPr>
              <a:buClr>
                <a:srgbClr val="0070C0"/>
              </a:buClr>
            </a:pPr>
            <a:r>
              <a:rPr lang="en-US" sz="2400" dirty="0">
                <a:latin typeface="Calibri" panose="020F0502020204030204" pitchFamily="34" charset="0"/>
                <a:cs typeface="Calibri" panose="020F0502020204030204" pitchFamily="34" charset="0"/>
              </a:rPr>
              <a:t>Think about the learning from the session and this dimension in relation to children in families you work with or children in your care. </a:t>
            </a:r>
          </a:p>
          <a:p>
            <a:pPr>
              <a:buClr>
                <a:srgbClr val="0070C0"/>
              </a:buClr>
            </a:pPr>
            <a:r>
              <a:rPr lang="en-US" sz="2400" dirty="0">
                <a:latin typeface="Calibri" panose="020F0502020204030204" pitchFamily="34" charset="0"/>
                <a:cs typeface="Calibri" panose="020F0502020204030204" pitchFamily="34" charset="0"/>
              </a:rPr>
              <a:t>Are there particular children who have become better able to express and manage their feelings because of the sensitive responsiveness of a caregiver? </a:t>
            </a:r>
          </a:p>
          <a:p>
            <a:pPr>
              <a:buClr>
                <a:srgbClr val="0070C0"/>
              </a:buClr>
            </a:pPr>
            <a:r>
              <a:rPr lang="en-US" sz="2400" dirty="0">
                <a:latin typeface="Calibri" panose="020F0502020204030204" pitchFamily="34" charset="0"/>
                <a:cs typeface="Calibri" panose="020F0502020204030204" pitchFamily="34" charset="0"/>
              </a:rPr>
              <a:t>Are there particular children who you think need help to express and manage their feelings and could benefit from some of the sensitivity caregiving strategies discussed e.g. naming feelings, story reading? </a:t>
            </a:r>
          </a:p>
          <a:p>
            <a:pPr>
              <a:buClr>
                <a:srgbClr val="0070C0"/>
              </a:buClr>
            </a:pPr>
            <a:r>
              <a:rPr lang="en-US" sz="2400" dirty="0">
                <a:latin typeface="Calibri" panose="020F0502020204030204" pitchFamily="34" charset="0"/>
                <a:cs typeface="Calibri" panose="020F0502020204030204" pitchFamily="34" charset="0"/>
              </a:rPr>
              <a:t>What are the benefits and challenges of offering sensitive, attuned care to children who struggle to manage their feelings? ? </a:t>
            </a:r>
          </a:p>
          <a:p>
            <a:endParaRPr lang="en-US" dirty="0"/>
          </a:p>
        </p:txBody>
      </p:sp>
      <p:sp>
        <p:nvSpPr>
          <p:cNvPr id="4" name="Line 9">
            <a:extLst>
              <a:ext uri="{FF2B5EF4-FFF2-40B4-BE49-F238E27FC236}">
                <a16:creationId xmlns:a16="http://schemas.microsoft.com/office/drawing/2014/main" id="{25697104-63E5-045B-D14D-7E97CA0BB90E}"/>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spTree>
    <p:extLst>
      <p:ext uri="{BB962C8B-B14F-4D97-AF65-F5344CB8AC3E}">
        <p14:creationId xmlns:p14="http://schemas.microsoft.com/office/powerpoint/2010/main" val="303075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0"/>
            <a:ext cx="8229600" cy="739588"/>
          </a:xfrm>
        </p:spPr>
        <p:txBody>
          <a:bodyPr/>
          <a:lstStyle/>
          <a:p>
            <a:pPr algn="ctr"/>
            <a:r>
              <a:rPr lang="en-US" sz="2400" dirty="0"/>
              <a:t>Acceptance</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092" y="1963738"/>
            <a:ext cx="3465508" cy="2701276"/>
          </a:xfrm>
          <a:prstGeom prst="rect">
            <a:avLst/>
          </a:prstGeom>
        </p:spPr>
      </p:pic>
      <p:sp>
        <p:nvSpPr>
          <p:cNvPr id="5" name="Rounded Rectangle 4"/>
          <p:cNvSpPr/>
          <p:nvPr/>
        </p:nvSpPr>
        <p:spPr>
          <a:xfrm>
            <a:off x="3935082" y="1795516"/>
            <a:ext cx="1313531" cy="65703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t>Child’s needs </a:t>
            </a:r>
            <a:br>
              <a:rPr lang="en-GB" sz="1200" b="1" dirty="0"/>
            </a:br>
            <a:r>
              <a:rPr lang="en-GB" sz="1200" b="1" dirty="0"/>
              <a:t>and behaviour</a:t>
            </a:r>
          </a:p>
        </p:txBody>
      </p:sp>
      <p:sp>
        <p:nvSpPr>
          <p:cNvPr id="6" name="Rounded Rectangle 5"/>
          <p:cNvSpPr/>
          <p:nvPr/>
        </p:nvSpPr>
        <p:spPr>
          <a:xfrm>
            <a:off x="1779355" y="2742354"/>
            <a:ext cx="1477292" cy="121042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t>I am accepted </a:t>
            </a:r>
            <a:br>
              <a:rPr lang="en-GB" sz="1200" b="1" dirty="0"/>
            </a:br>
            <a:r>
              <a:rPr lang="en-GB" sz="1200" b="1" dirty="0"/>
              <a:t>and valued for </a:t>
            </a:r>
            <a:br>
              <a:rPr lang="en-GB" sz="1200" b="1" dirty="0"/>
            </a:br>
            <a:r>
              <a:rPr lang="en-GB" sz="1200" b="1" dirty="0"/>
              <a:t>who I am</a:t>
            </a:r>
          </a:p>
          <a:p>
            <a:pPr algn="ctr"/>
            <a:r>
              <a:rPr lang="en-GB" sz="1200" b="1" dirty="0"/>
              <a:t>I do not have to </a:t>
            </a:r>
            <a:br>
              <a:rPr lang="en-GB" sz="1200" b="1" dirty="0"/>
            </a:br>
            <a:r>
              <a:rPr lang="en-GB" sz="1200" b="1" dirty="0"/>
              <a:t>be perfect</a:t>
            </a:r>
          </a:p>
        </p:txBody>
      </p:sp>
      <p:sp>
        <p:nvSpPr>
          <p:cNvPr id="7" name="Rounded Rectangle 6"/>
          <p:cNvSpPr/>
          <p:nvPr/>
        </p:nvSpPr>
        <p:spPr>
          <a:xfrm>
            <a:off x="5867401" y="2742354"/>
            <a:ext cx="1732894" cy="1210429"/>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This child needs me to value and accept them</a:t>
            </a:r>
          </a:p>
          <a:p>
            <a:pPr algn="ctr"/>
            <a:r>
              <a:rPr lang="en-GB" sz="1200" b="1" dirty="0">
                <a:solidFill>
                  <a:srgbClr val="007DBA"/>
                </a:solidFill>
              </a:rPr>
              <a:t>I need to value and accept myself</a:t>
            </a:r>
          </a:p>
        </p:txBody>
      </p:sp>
      <p:sp>
        <p:nvSpPr>
          <p:cNvPr id="8" name="Rounded Rectangle 7"/>
          <p:cNvSpPr/>
          <p:nvPr/>
        </p:nvSpPr>
        <p:spPr>
          <a:xfrm>
            <a:off x="3781544" y="4025537"/>
            <a:ext cx="1703597" cy="1128312"/>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solidFill>
                  <a:srgbClr val="007DBA"/>
                </a:solidFill>
              </a:rPr>
              <a:t>Helping the child to feel good about themself and manage setbacks</a:t>
            </a:r>
          </a:p>
        </p:txBody>
      </p:sp>
      <p:sp>
        <p:nvSpPr>
          <p:cNvPr id="10" name="TextBox 9"/>
          <p:cNvSpPr txBox="1"/>
          <p:nvPr/>
        </p:nvSpPr>
        <p:spPr>
          <a:xfrm>
            <a:off x="3212151" y="2686909"/>
            <a:ext cx="2566504" cy="1015663"/>
          </a:xfrm>
          <a:prstGeom prst="rect">
            <a:avLst/>
          </a:prstGeom>
          <a:noFill/>
        </p:spPr>
        <p:txBody>
          <a:bodyPr wrap="square" rtlCol="0">
            <a:spAutoFit/>
          </a:bodyPr>
          <a:lstStyle/>
          <a:p>
            <a:pPr algn="ctr"/>
            <a:r>
              <a:rPr lang="en-GB" sz="2000" b="1" dirty="0"/>
              <a:t>Building </a:t>
            </a:r>
            <a:br>
              <a:rPr lang="en-GB" sz="2000" b="1" dirty="0"/>
            </a:br>
            <a:r>
              <a:rPr lang="en-GB" sz="2000" b="1" dirty="0"/>
              <a:t>the child’s </a:t>
            </a:r>
            <a:br>
              <a:rPr lang="en-GB" sz="2000" b="1" dirty="0"/>
            </a:br>
            <a:r>
              <a:rPr lang="en-GB" sz="2000" b="1" dirty="0"/>
              <a:t>self-esteem</a:t>
            </a:r>
          </a:p>
        </p:txBody>
      </p:sp>
      <p:sp>
        <p:nvSpPr>
          <p:cNvPr id="9" name="TextBox 8"/>
          <p:cNvSpPr txBox="1"/>
          <p:nvPr/>
        </p:nvSpPr>
        <p:spPr>
          <a:xfrm>
            <a:off x="1752600" y="1921185"/>
            <a:ext cx="1359866" cy="738664"/>
          </a:xfrm>
          <a:prstGeom prst="rect">
            <a:avLst/>
          </a:prstGeom>
          <a:noFill/>
        </p:spPr>
        <p:txBody>
          <a:bodyPr wrap="square" rtlCol="0">
            <a:spAutoFit/>
          </a:bodyPr>
          <a:lstStyle/>
          <a:p>
            <a:r>
              <a:rPr lang="en-GB" sz="1400" b="1" dirty="0"/>
              <a:t>Child </a:t>
            </a:r>
          </a:p>
          <a:p>
            <a:r>
              <a:rPr lang="en-GB" sz="1400" b="1" dirty="0"/>
              <a:t>thinking/</a:t>
            </a:r>
          </a:p>
          <a:p>
            <a:r>
              <a:rPr lang="en-GB" sz="1400" b="1" dirty="0"/>
              <a:t>feeling</a:t>
            </a:r>
          </a:p>
        </p:txBody>
      </p:sp>
      <p:sp>
        <p:nvSpPr>
          <p:cNvPr id="11" name="TextBox 10"/>
          <p:cNvSpPr txBox="1"/>
          <p:nvPr/>
        </p:nvSpPr>
        <p:spPr>
          <a:xfrm>
            <a:off x="2059325" y="4681730"/>
            <a:ext cx="1599535" cy="523220"/>
          </a:xfrm>
          <a:prstGeom prst="rect">
            <a:avLst/>
          </a:prstGeom>
          <a:noFill/>
        </p:spPr>
        <p:txBody>
          <a:bodyPr wrap="square" rtlCol="0">
            <a:spAutoFit/>
          </a:bodyPr>
          <a:lstStyle/>
          <a:p>
            <a:pPr algn="r"/>
            <a:r>
              <a:rPr lang="en-GB" sz="1400" b="1" dirty="0"/>
              <a:t>Caregiving behaviour</a:t>
            </a:r>
          </a:p>
        </p:txBody>
      </p:sp>
      <p:sp>
        <p:nvSpPr>
          <p:cNvPr id="12" name="TextBox 11"/>
          <p:cNvSpPr txBox="1"/>
          <p:nvPr/>
        </p:nvSpPr>
        <p:spPr>
          <a:xfrm>
            <a:off x="6477000" y="1926063"/>
            <a:ext cx="1170802" cy="738664"/>
          </a:xfrm>
          <a:prstGeom prst="rect">
            <a:avLst/>
          </a:prstGeom>
          <a:noFill/>
        </p:spPr>
        <p:txBody>
          <a:bodyPr wrap="square" rtlCol="0">
            <a:spAutoFit/>
          </a:bodyPr>
          <a:lstStyle/>
          <a:p>
            <a:pPr algn="r"/>
            <a:r>
              <a:rPr lang="en-GB" sz="1400" b="1" dirty="0"/>
              <a:t>Caregiver</a:t>
            </a:r>
          </a:p>
          <a:p>
            <a:pPr algn="r"/>
            <a:r>
              <a:rPr lang="en-GB" sz="1400" b="1" dirty="0"/>
              <a:t>thinking/</a:t>
            </a:r>
          </a:p>
          <a:p>
            <a:pPr algn="r"/>
            <a:r>
              <a:rPr lang="en-GB" sz="1400" b="1" dirty="0"/>
              <a:t>feeling</a:t>
            </a:r>
          </a:p>
        </p:txBody>
      </p:sp>
      <p:pic>
        <p:nvPicPr>
          <p:cNvPr id="3" name="Picture 4">
            <a:extLst>
              <a:ext uri="{FF2B5EF4-FFF2-40B4-BE49-F238E27FC236}">
                <a16:creationId xmlns:a16="http://schemas.microsoft.com/office/drawing/2014/main" id="{F6FD0D0A-77C8-CD74-67AB-E8B74A4FB0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518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Why children may have low self-esteem </a:t>
            </a:r>
            <a:br>
              <a:rPr lang="en-GB" altLang="en-US" sz="3200" dirty="0"/>
            </a:br>
            <a:r>
              <a:rPr lang="en-GB" altLang="en-US" sz="3200" dirty="0"/>
              <a:t>		</a:t>
            </a:r>
          </a:p>
        </p:txBody>
      </p:sp>
      <p:sp>
        <p:nvSpPr>
          <p:cNvPr id="3" name="Content Placeholder 2"/>
          <p:cNvSpPr>
            <a:spLocks noGrp="1"/>
          </p:cNvSpPr>
          <p:nvPr>
            <p:ph sz="half" idx="1"/>
          </p:nvPr>
        </p:nvSpPr>
        <p:spPr>
          <a:xfrm>
            <a:off x="468313" y="1557338"/>
            <a:ext cx="7704137" cy="4525962"/>
          </a:xfrm>
        </p:spPr>
        <p:txBody>
          <a:bodyPr/>
          <a:lstStyle/>
          <a:p>
            <a:pPr marL="0" indent="0">
              <a:lnSpc>
                <a:spcPct val="150000"/>
              </a:lnSpc>
              <a:buClr>
                <a:srgbClr val="336699"/>
              </a:buClr>
              <a:buNone/>
              <a:defRPr/>
            </a:pPr>
            <a:r>
              <a:rPr lang="en-GB" sz="2400" dirty="0">
                <a:latin typeface="Calibri" panose="020F0502020204030204" pitchFamily="34" charset="0"/>
                <a:cs typeface="Calibri" panose="020F0502020204030204" pitchFamily="34" charset="0"/>
              </a:rPr>
              <a:t>Children may have</a:t>
            </a:r>
          </a:p>
          <a:p>
            <a:pPr>
              <a:lnSpc>
                <a:spcPct val="150000"/>
              </a:lnSpc>
              <a:buClr>
                <a:srgbClr val="336699"/>
              </a:buClr>
              <a:defRPr/>
            </a:pPr>
            <a:r>
              <a:rPr lang="en-GB" sz="2400" dirty="0">
                <a:latin typeface="Calibri" panose="020F0502020204030204" pitchFamily="34" charset="0"/>
                <a:cs typeface="Calibri" panose="020F0502020204030204" pitchFamily="34" charset="0"/>
              </a:rPr>
              <a:t>had experiences of abuse, neglect and loss</a:t>
            </a:r>
          </a:p>
          <a:p>
            <a:pPr>
              <a:lnSpc>
                <a:spcPct val="150000"/>
              </a:lnSpc>
              <a:buClr>
                <a:srgbClr val="336699"/>
              </a:buClr>
              <a:defRPr/>
            </a:pPr>
            <a:r>
              <a:rPr lang="en-GB" sz="2400" dirty="0">
                <a:latin typeface="Calibri" panose="020F0502020204030204" pitchFamily="34" charset="0"/>
                <a:cs typeface="Calibri" panose="020F0502020204030204" pitchFamily="34" charset="0"/>
              </a:rPr>
              <a:t>been treated as different or of less value</a:t>
            </a:r>
          </a:p>
          <a:p>
            <a:pPr>
              <a:lnSpc>
                <a:spcPct val="150000"/>
              </a:lnSpc>
              <a:buClr>
                <a:srgbClr val="336699"/>
              </a:buClr>
              <a:defRPr/>
            </a:pPr>
            <a:r>
              <a:rPr lang="en-GB"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started to feel unworthy of love, success, praise</a:t>
            </a:r>
          </a:p>
          <a:p>
            <a:pPr>
              <a:lnSpc>
                <a:spcPct val="150000"/>
              </a:lnSpc>
              <a:buClr>
                <a:srgbClr val="336699"/>
              </a:buClr>
              <a:defRPr/>
            </a:pPr>
            <a:r>
              <a:rPr lang="en-GB"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learned to fear failure and </a:t>
            </a: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avoid new activities</a:t>
            </a:r>
          </a:p>
          <a:p>
            <a:pPr>
              <a:lnSpc>
                <a:spcPct val="150000"/>
              </a:lnSpc>
              <a:buClr>
                <a:srgbClr val="336699"/>
              </a:buClr>
              <a:defRP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had to find ways to defend against feelings of failure</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buClr>
                <a:srgbClr val="336699"/>
              </a:buClr>
              <a:buFont typeface="Arial" panose="020B0604020202020204" pitchFamily="34" charset="0"/>
              <a:buChar char="•"/>
              <a:defRPr/>
            </a:pPr>
            <a:endParaRPr lang="en-GB" sz="2400" dirty="0"/>
          </a:p>
        </p:txBody>
      </p:sp>
      <p:pic>
        <p:nvPicPr>
          <p:cNvPr id="1946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0843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6B545318-5C4D-A446-027B-4B2B37098247}"/>
              </a:ext>
            </a:extLst>
          </p:cNvPr>
          <p:cNvSpPr>
            <a:spLocks noGrp="1"/>
          </p:cNvSpPr>
          <p:nvPr>
            <p:ph type="title"/>
          </p:nvPr>
        </p:nvSpPr>
        <p:spPr bwMode="auto">
          <a:xfrm>
            <a:off x="457200" y="162094"/>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200" b="0" dirty="0"/>
              <a:t>EXERCISE 1 Acceptance –building the child’s self-esteem</a:t>
            </a:r>
            <a:br>
              <a:rPr lang="en-GB" altLang="en-US" sz="3200" b="0" dirty="0"/>
            </a:br>
            <a:br>
              <a:rPr lang="en-GB" altLang="en-US" sz="3200" b="0" dirty="0"/>
            </a:br>
            <a:br>
              <a:rPr lang="en-GB" altLang="en-US" sz="3200" b="0" dirty="0"/>
            </a:br>
            <a:r>
              <a:rPr lang="en-GB" altLang="en-US" sz="3200" dirty="0"/>
              <a:t>	</a:t>
            </a:r>
          </a:p>
        </p:txBody>
      </p:sp>
      <p:sp>
        <p:nvSpPr>
          <p:cNvPr id="20483" name="Content Placeholder 2">
            <a:extLst>
              <a:ext uri="{FF2B5EF4-FFF2-40B4-BE49-F238E27FC236}">
                <a16:creationId xmlns:a16="http://schemas.microsoft.com/office/drawing/2014/main" id="{9EA32926-4E99-0DF4-E95E-F7813F19F7B6}"/>
              </a:ext>
            </a:extLst>
          </p:cNvPr>
          <p:cNvSpPr>
            <a:spLocks noGrp="1" noChangeArrowheads="1"/>
          </p:cNvSpPr>
          <p:nvPr>
            <p:ph sz="half" idx="1"/>
          </p:nvPr>
        </p:nvSpPr>
        <p:spPr>
          <a:xfrm>
            <a:off x="468313" y="1557338"/>
            <a:ext cx="7848600" cy="4525962"/>
          </a:xfrm>
        </p:spPr>
        <p:txBody>
          <a:bodyPr/>
          <a:lstStyle/>
          <a:p>
            <a:pPr marL="0" indent="0">
              <a:lnSpc>
                <a:spcPct val="150000"/>
              </a:lnSpc>
              <a:buClr>
                <a:srgbClr val="336699"/>
              </a:buClr>
              <a:buNone/>
            </a:pPr>
            <a:r>
              <a:rPr lang="en-GB" altLang="en-US" sz="2400" dirty="0"/>
              <a:t>Behaviour that suggests low self-esteem </a:t>
            </a:r>
          </a:p>
          <a:p>
            <a:pPr>
              <a:lnSpc>
                <a:spcPct val="150000"/>
              </a:lnSpc>
              <a:buClr>
                <a:srgbClr val="336699"/>
              </a:buClr>
            </a:pPr>
            <a:r>
              <a:rPr lang="en-GB" altLang="en-US" sz="2400" dirty="0"/>
              <a:t>Infants (0 – 18 months)</a:t>
            </a:r>
          </a:p>
          <a:p>
            <a:pPr>
              <a:lnSpc>
                <a:spcPct val="150000"/>
              </a:lnSpc>
              <a:buClr>
                <a:srgbClr val="0070C0"/>
              </a:buClr>
            </a:pPr>
            <a:r>
              <a:rPr lang="en-GB" altLang="en-US" sz="2400" dirty="0"/>
              <a:t>Early childhood (18 months – 4 years)</a:t>
            </a:r>
          </a:p>
          <a:p>
            <a:pPr>
              <a:lnSpc>
                <a:spcPct val="150000"/>
              </a:lnSpc>
              <a:buClr>
                <a:srgbClr val="0070C0"/>
              </a:buClr>
            </a:pPr>
            <a:r>
              <a:rPr lang="en-GB" altLang="en-US" sz="2400" dirty="0"/>
              <a:t>Middle childhood (5 – 10 years)</a:t>
            </a:r>
          </a:p>
          <a:p>
            <a:pPr>
              <a:lnSpc>
                <a:spcPct val="150000"/>
              </a:lnSpc>
              <a:buClr>
                <a:srgbClr val="0070C0"/>
              </a:buClr>
            </a:pPr>
            <a:r>
              <a:rPr lang="en-GB" altLang="en-US" sz="2400" dirty="0"/>
              <a:t>Adolescence (11 – 18 years)</a:t>
            </a:r>
          </a:p>
          <a:p>
            <a:pPr>
              <a:lnSpc>
                <a:spcPct val="150000"/>
              </a:lnSpc>
              <a:buClr>
                <a:srgbClr val="336699"/>
              </a:buClr>
              <a:buFont typeface="Arial" panose="020B0604020202020204" pitchFamily="34" charset="0"/>
              <a:buChar char="•"/>
            </a:pPr>
            <a:endParaRPr lang="en-GB" altLang="en-US" sz="2400" dirty="0"/>
          </a:p>
        </p:txBody>
      </p:sp>
      <p:pic>
        <p:nvPicPr>
          <p:cNvPr id="20484" name="Picture 4">
            <a:extLst>
              <a:ext uri="{FF2B5EF4-FFF2-40B4-BE49-F238E27FC236}">
                <a16:creationId xmlns:a16="http://schemas.microsoft.com/office/drawing/2014/main" id="{2CD5DDD0-ACB5-9CAA-7B76-211A342F95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0"/>
            <a:ext cx="8229600" cy="739588"/>
          </a:xfrm>
        </p:spPr>
        <p:txBody>
          <a:bodyPr/>
          <a:lstStyle/>
          <a:p>
            <a:pPr algn="ctr"/>
            <a:r>
              <a:rPr lang="en-US" sz="2400" dirty="0"/>
              <a:t>Acceptance</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092" y="1963738"/>
            <a:ext cx="3465508" cy="2701276"/>
          </a:xfrm>
          <a:prstGeom prst="rect">
            <a:avLst/>
          </a:prstGeom>
        </p:spPr>
      </p:pic>
      <p:sp>
        <p:nvSpPr>
          <p:cNvPr id="5" name="Rounded Rectangle 4"/>
          <p:cNvSpPr/>
          <p:nvPr/>
        </p:nvSpPr>
        <p:spPr>
          <a:xfrm>
            <a:off x="3935082" y="1795516"/>
            <a:ext cx="1313531" cy="65703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t>Child’s needs </a:t>
            </a:r>
            <a:br>
              <a:rPr lang="en-GB" sz="1200" b="1" dirty="0"/>
            </a:br>
            <a:r>
              <a:rPr lang="en-GB" sz="1200" b="1" dirty="0"/>
              <a:t>and behaviour</a:t>
            </a:r>
          </a:p>
        </p:txBody>
      </p:sp>
      <p:sp>
        <p:nvSpPr>
          <p:cNvPr id="6" name="Rounded Rectangle 5"/>
          <p:cNvSpPr/>
          <p:nvPr/>
        </p:nvSpPr>
        <p:spPr>
          <a:xfrm>
            <a:off x="1779355" y="2742354"/>
            <a:ext cx="1477292" cy="121042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t>I am accepted </a:t>
            </a:r>
            <a:br>
              <a:rPr lang="en-GB" sz="1200" b="1" dirty="0"/>
            </a:br>
            <a:r>
              <a:rPr lang="en-GB" sz="1200" b="1" dirty="0"/>
              <a:t>and valued for </a:t>
            </a:r>
            <a:br>
              <a:rPr lang="en-GB" sz="1200" b="1" dirty="0"/>
            </a:br>
            <a:r>
              <a:rPr lang="en-GB" sz="1200" b="1" dirty="0"/>
              <a:t>who I am</a:t>
            </a:r>
          </a:p>
          <a:p>
            <a:pPr algn="ctr"/>
            <a:r>
              <a:rPr lang="en-GB" sz="1200" b="1" dirty="0"/>
              <a:t>I do not have to </a:t>
            </a:r>
            <a:br>
              <a:rPr lang="en-GB" sz="1200" b="1" dirty="0"/>
            </a:br>
            <a:r>
              <a:rPr lang="en-GB" sz="1200" b="1" dirty="0"/>
              <a:t>be perfect</a:t>
            </a:r>
          </a:p>
        </p:txBody>
      </p:sp>
      <p:sp>
        <p:nvSpPr>
          <p:cNvPr id="7" name="Rounded Rectangle 6"/>
          <p:cNvSpPr/>
          <p:nvPr/>
        </p:nvSpPr>
        <p:spPr>
          <a:xfrm>
            <a:off x="5867401" y="2742354"/>
            <a:ext cx="1732894" cy="1210429"/>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This child needs me to value and accept them</a:t>
            </a:r>
          </a:p>
          <a:p>
            <a:pPr algn="ctr"/>
            <a:r>
              <a:rPr lang="en-GB" sz="1200" b="1" dirty="0">
                <a:solidFill>
                  <a:srgbClr val="007DBA"/>
                </a:solidFill>
              </a:rPr>
              <a:t>I need to value and accept myself</a:t>
            </a:r>
          </a:p>
        </p:txBody>
      </p:sp>
      <p:sp>
        <p:nvSpPr>
          <p:cNvPr id="8" name="Rounded Rectangle 7"/>
          <p:cNvSpPr/>
          <p:nvPr/>
        </p:nvSpPr>
        <p:spPr>
          <a:xfrm>
            <a:off x="3781545" y="4025537"/>
            <a:ext cx="1620602" cy="1128312"/>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solidFill>
                  <a:srgbClr val="007DBA"/>
                </a:solidFill>
              </a:rPr>
              <a:t>Helping the child to feel good about themself and manage setbacks</a:t>
            </a:r>
          </a:p>
        </p:txBody>
      </p:sp>
      <p:sp>
        <p:nvSpPr>
          <p:cNvPr id="10" name="TextBox 9"/>
          <p:cNvSpPr txBox="1"/>
          <p:nvPr/>
        </p:nvSpPr>
        <p:spPr>
          <a:xfrm>
            <a:off x="3212151" y="2686909"/>
            <a:ext cx="2566504" cy="1015663"/>
          </a:xfrm>
          <a:prstGeom prst="rect">
            <a:avLst/>
          </a:prstGeom>
          <a:noFill/>
        </p:spPr>
        <p:txBody>
          <a:bodyPr wrap="square" rtlCol="0">
            <a:spAutoFit/>
          </a:bodyPr>
          <a:lstStyle/>
          <a:p>
            <a:pPr algn="ctr"/>
            <a:r>
              <a:rPr lang="en-GB" sz="2000" b="1" dirty="0"/>
              <a:t>Building </a:t>
            </a:r>
            <a:br>
              <a:rPr lang="en-GB" sz="2000" b="1" dirty="0"/>
            </a:br>
            <a:r>
              <a:rPr lang="en-GB" sz="2000" b="1" dirty="0"/>
              <a:t>the child’s </a:t>
            </a:r>
            <a:br>
              <a:rPr lang="en-GB" sz="2000" b="1" dirty="0"/>
            </a:br>
            <a:r>
              <a:rPr lang="en-GB" sz="2000" b="1" dirty="0"/>
              <a:t>self-esteem</a:t>
            </a:r>
          </a:p>
        </p:txBody>
      </p:sp>
      <p:sp>
        <p:nvSpPr>
          <p:cNvPr id="9" name="TextBox 8"/>
          <p:cNvSpPr txBox="1"/>
          <p:nvPr/>
        </p:nvSpPr>
        <p:spPr>
          <a:xfrm>
            <a:off x="1752600" y="1921185"/>
            <a:ext cx="1359866" cy="738664"/>
          </a:xfrm>
          <a:prstGeom prst="rect">
            <a:avLst/>
          </a:prstGeom>
          <a:noFill/>
        </p:spPr>
        <p:txBody>
          <a:bodyPr wrap="square" rtlCol="0">
            <a:spAutoFit/>
          </a:bodyPr>
          <a:lstStyle/>
          <a:p>
            <a:r>
              <a:rPr lang="en-GB" sz="1400" b="1" dirty="0"/>
              <a:t>Child </a:t>
            </a:r>
          </a:p>
          <a:p>
            <a:r>
              <a:rPr lang="en-GB" sz="1400" b="1" dirty="0"/>
              <a:t>thinking/</a:t>
            </a:r>
          </a:p>
          <a:p>
            <a:r>
              <a:rPr lang="en-GB" sz="1400" b="1" dirty="0"/>
              <a:t>feeling</a:t>
            </a:r>
          </a:p>
        </p:txBody>
      </p:sp>
      <p:sp>
        <p:nvSpPr>
          <p:cNvPr id="11" name="TextBox 10"/>
          <p:cNvSpPr txBox="1"/>
          <p:nvPr/>
        </p:nvSpPr>
        <p:spPr>
          <a:xfrm>
            <a:off x="2059325" y="4681730"/>
            <a:ext cx="1599535" cy="523220"/>
          </a:xfrm>
          <a:prstGeom prst="rect">
            <a:avLst/>
          </a:prstGeom>
          <a:noFill/>
        </p:spPr>
        <p:txBody>
          <a:bodyPr wrap="square" rtlCol="0">
            <a:spAutoFit/>
          </a:bodyPr>
          <a:lstStyle/>
          <a:p>
            <a:pPr algn="r"/>
            <a:r>
              <a:rPr lang="en-GB" sz="1400" b="1" dirty="0"/>
              <a:t>Caregiving behaviour</a:t>
            </a:r>
          </a:p>
        </p:txBody>
      </p:sp>
      <p:sp>
        <p:nvSpPr>
          <p:cNvPr id="12" name="TextBox 11"/>
          <p:cNvSpPr txBox="1"/>
          <p:nvPr/>
        </p:nvSpPr>
        <p:spPr>
          <a:xfrm>
            <a:off x="6477000" y="1926063"/>
            <a:ext cx="1170802" cy="738664"/>
          </a:xfrm>
          <a:prstGeom prst="rect">
            <a:avLst/>
          </a:prstGeom>
          <a:noFill/>
        </p:spPr>
        <p:txBody>
          <a:bodyPr wrap="square" rtlCol="0">
            <a:spAutoFit/>
          </a:bodyPr>
          <a:lstStyle/>
          <a:p>
            <a:pPr algn="r"/>
            <a:r>
              <a:rPr lang="en-GB" sz="1400" b="1" dirty="0"/>
              <a:t>Caregiver</a:t>
            </a:r>
          </a:p>
          <a:p>
            <a:pPr algn="r"/>
            <a:r>
              <a:rPr lang="en-GB" sz="1400" b="1" dirty="0"/>
              <a:t>thinking/</a:t>
            </a:r>
          </a:p>
          <a:p>
            <a:pPr algn="r"/>
            <a:r>
              <a:rPr lang="en-GB" sz="1400" b="1" dirty="0"/>
              <a:t>feeling</a:t>
            </a:r>
          </a:p>
        </p:txBody>
      </p:sp>
      <p:pic>
        <p:nvPicPr>
          <p:cNvPr id="3" name="Picture 4">
            <a:extLst>
              <a:ext uri="{FF2B5EF4-FFF2-40B4-BE49-F238E27FC236}">
                <a16:creationId xmlns:a16="http://schemas.microsoft.com/office/drawing/2014/main" id="{F6FD0D0A-77C8-CD74-67AB-E8B74A4FB0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35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7F360C0-9F62-88B6-8003-FF65B6E75048}"/>
              </a:ext>
            </a:extLst>
          </p:cNvPr>
          <p:cNvSpPr>
            <a:spLocks noGrp="1"/>
          </p:cNvSpPr>
          <p:nvPr>
            <p:ph type="title"/>
          </p:nvPr>
        </p:nvSpPr>
        <p:spPr bwMode="auto">
          <a:xfrm>
            <a:off x="420688" y="260350"/>
            <a:ext cx="8675687" cy="1100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200" b="0" dirty="0">
                <a:latin typeface="Calibri" panose="020F0502020204030204" pitchFamily="34" charset="0"/>
                <a:cs typeface="Calibri" panose="020F0502020204030204" pitchFamily="34" charset="0"/>
              </a:rPr>
              <a:t>Acceptance: caregiver thinking and feeling</a:t>
            </a:r>
            <a:br>
              <a:rPr lang="en-GB" altLang="en-US" sz="3200" dirty="0"/>
            </a:br>
            <a:endParaRPr lang="en-GB" altLang="en-US" sz="3200" dirty="0"/>
          </a:p>
        </p:txBody>
      </p:sp>
      <p:sp>
        <p:nvSpPr>
          <p:cNvPr id="23555" name="Content Placeholder 2">
            <a:extLst>
              <a:ext uri="{FF2B5EF4-FFF2-40B4-BE49-F238E27FC236}">
                <a16:creationId xmlns:a16="http://schemas.microsoft.com/office/drawing/2014/main" id="{E35BA66E-A69D-CEDF-343D-F6C963430B6A}"/>
              </a:ext>
            </a:extLst>
          </p:cNvPr>
          <p:cNvSpPr>
            <a:spLocks noGrp="1" noChangeArrowheads="1"/>
          </p:cNvSpPr>
          <p:nvPr>
            <p:ph sz="half" idx="1"/>
          </p:nvPr>
        </p:nvSpPr>
        <p:spPr>
          <a:xfrm>
            <a:off x="539750" y="1951038"/>
            <a:ext cx="7848600" cy="4524375"/>
          </a:xfrm>
        </p:spPr>
        <p:txBody>
          <a:bodyPr/>
          <a:lstStyle/>
          <a:p>
            <a:pPr>
              <a:lnSpc>
                <a:spcPct val="150000"/>
              </a:lnSpc>
              <a:buClr>
                <a:srgbClr val="336699"/>
              </a:buClr>
            </a:pPr>
            <a:r>
              <a:rPr lang="en-GB" altLang="en-US" sz="2400" dirty="0">
                <a:latin typeface="Calibri" panose="020F0502020204030204" pitchFamily="34" charset="0"/>
                <a:cs typeface="Calibri" panose="020F0502020204030204" pitchFamily="34" charset="0"/>
              </a:rPr>
              <a:t>This child needs me to value and accept them</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I need to value and accept myself</a:t>
            </a:r>
          </a:p>
          <a:p>
            <a:pPr>
              <a:lnSpc>
                <a:spcPct val="150000"/>
              </a:lnSpc>
              <a:buClr>
                <a:srgbClr val="336699"/>
              </a:buClr>
              <a:buFont typeface="Arial" panose="020B0604020202020204" pitchFamily="34" charset="0"/>
              <a:buChar char="•"/>
            </a:pPr>
            <a:endParaRPr lang="en-GB" altLang="en-US" sz="2400" dirty="0"/>
          </a:p>
        </p:txBody>
      </p:sp>
      <p:pic>
        <p:nvPicPr>
          <p:cNvPr id="23556" name="Picture 4">
            <a:extLst>
              <a:ext uri="{FF2B5EF4-FFF2-40B4-BE49-F238E27FC236}">
                <a16:creationId xmlns:a16="http://schemas.microsoft.com/office/drawing/2014/main" id="{60FD5FFC-B0CF-7E04-0B5F-E1270CFB1B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BF40691F-60FC-C6D6-08EE-A9E994AABC3B}"/>
              </a:ext>
            </a:extLst>
          </p:cNvPr>
          <p:cNvSpPr>
            <a:spLocks noGrp="1"/>
          </p:cNvSpPr>
          <p:nvPr>
            <p:ph type="title"/>
          </p:nvPr>
        </p:nvSpPr>
        <p:spPr bwMode="auto">
          <a:xfrm>
            <a:off x="266700" y="71436"/>
            <a:ext cx="8229600" cy="118623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EXERCISE 2</a:t>
            </a:r>
            <a:br>
              <a:rPr lang="en-GB" altLang="en-US" sz="3600" b="0" dirty="0">
                <a:latin typeface="Calibri" panose="020F0502020204030204" pitchFamily="34" charset="0"/>
                <a:cs typeface="Calibri" panose="020F0502020204030204" pitchFamily="34" charset="0"/>
              </a:rPr>
            </a:br>
            <a:r>
              <a:rPr lang="en-GB" altLang="en-US" sz="3600" b="0" dirty="0">
                <a:latin typeface="Calibri" panose="020F0502020204030204" pitchFamily="34" charset="0"/>
                <a:cs typeface="Calibri" panose="020F0502020204030204" pitchFamily="34" charset="0"/>
              </a:rPr>
              <a:t> Valuing yourself</a:t>
            </a:r>
            <a:br>
              <a:rPr lang="en-GB" altLang="en-US" sz="3600" dirty="0">
                <a:latin typeface="Calibri" panose="020F0502020204030204" pitchFamily="34" charset="0"/>
                <a:cs typeface="Calibri" panose="020F0502020204030204" pitchFamily="34" charset="0"/>
              </a:rPr>
            </a:br>
            <a:endParaRPr lang="en-GB" altLang="en-US" sz="3600" dirty="0">
              <a:latin typeface="Calibri" panose="020F0502020204030204" pitchFamily="34" charset="0"/>
              <a:cs typeface="Calibri" panose="020F0502020204030204" pitchFamily="34" charset="0"/>
            </a:endParaRPr>
          </a:p>
        </p:txBody>
      </p:sp>
      <p:sp>
        <p:nvSpPr>
          <p:cNvPr id="24579" name="Content Placeholder 2">
            <a:extLst>
              <a:ext uri="{FF2B5EF4-FFF2-40B4-BE49-F238E27FC236}">
                <a16:creationId xmlns:a16="http://schemas.microsoft.com/office/drawing/2014/main" id="{0E12B7EC-08CC-0BCC-41C8-F7A80637F2CD}"/>
              </a:ext>
            </a:extLst>
          </p:cNvPr>
          <p:cNvSpPr>
            <a:spLocks noGrp="1" noChangeArrowheads="1"/>
          </p:cNvSpPr>
          <p:nvPr>
            <p:ph sz="half" idx="1"/>
          </p:nvPr>
        </p:nvSpPr>
        <p:spPr>
          <a:xfrm>
            <a:off x="457200" y="1340768"/>
            <a:ext cx="7848600" cy="4741986"/>
          </a:xfrm>
        </p:spPr>
        <p:txBody>
          <a:bodyPr/>
          <a:lstStyle/>
          <a:p>
            <a:pPr marL="0" indent="0">
              <a:buClr>
                <a:srgbClr val="0070C0"/>
              </a:buClr>
              <a:buNone/>
            </a:pPr>
            <a:r>
              <a:rPr lang="en-GB" altLang="en-US" sz="2400" dirty="0">
                <a:latin typeface="Calibri" panose="020F0502020204030204" pitchFamily="34" charset="0"/>
                <a:cs typeface="Calibri" panose="020F0502020204030204" pitchFamily="34" charset="0"/>
              </a:rPr>
              <a:t>Complete these statements</a:t>
            </a:r>
          </a:p>
          <a:p>
            <a:pPr marL="0" indent="0">
              <a:buClr>
                <a:srgbClr val="0070C0"/>
              </a:buClr>
              <a:buNone/>
            </a:pPr>
            <a:endParaRPr lang="en-GB" altLang="en-US" sz="2400" dirty="0">
              <a:latin typeface="Calibri" panose="020F0502020204030204" pitchFamily="34" charset="0"/>
              <a:cs typeface="Calibri" panose="020F0502020204030204" pitchFamily="34" charset="0"/>
            </a:endParaRPr>
          </a:p>
          <a:p>
            <a:pPr>
              <a:buClr>
                <a:srgbClr val="0070C0"/>
              </a:buClr>
            </a:pPr>
            <a:r>
              <a:rPr lang="en-GB" altLang="en-US" sz="2400" dirty="0">
                <a:latin typeface="Calibri" panose="020F0502020204030204" pitchFamily="34" charset="0"/>
                <a:cs typeface="Calibri" panose="020F0502020204030204" pitchFamily="34" charset="0"/>
              </a:rPr>
              <a:t>I am good at working with /caring for children because…</a:t>
            </a:r>
          </a:p>
          <a:p>
            <a:pPr>
              <a:lnSpc>
                <a:spcPct val="150000"/>
              </a:lnSpc>
              <a:buClr>
                <a:srgbClr val="0070C0"/>
              </a:buClr>
            </a:pPr>
            <a:r>
              <a:rPr lang="en-GB" altLang="en-US" sz="2400" dirty="0">
                <a:latin typeface="Calibri" panose="020F0502020204030204" pitchFamily="34" charset="0"/>
                <a:cs typeface="Calibri" panose="020F0502020204030204" pitchFamily="34" charset="0"/>
              </a:rPr>
              <a:t>My best qualities are…</a:t>
            </a:r>
          </a:p>
          <a:p>
            <a:pPr>
              <a:lnSpc>
                <a:spcPct val="150000"/>
              </a:lnSpc>
              <a:buClr>
                <a:srgbClr val="0070C0"/>
              </a:buClr>
            </a:pPr>
            <a:r>
              <a:rPr lang="en-GB" altLang="en-US" sz="2400" dirty="0">
                <a:latin typeface="Calibri" panose="020F0502020204030204" pitchFamily="34" charset="0"/>
                <a:cs typeface="Calibri" panose="020F0502020204030204" pitchFamily="34" charset="0"/>
              </a:rPr>
              <a:t>I am proud of the way I…</a:t>
            </a:r>
          </a:p>
          <a:p>
            <a:pPr>
              <a:lnSpc>
                <a:spcPct val="150000"/>
              </a:lnSpc>
              <a:buClr>
                <a:srgbClr val="0070C0"/>
              </a:buClr>
            </a:pPr>
            <a:r>
              <a:rPr lang="en-GB" altLang="en-US" sz="2400" dirty="0">
                <a:latin typeface="Calibri" panose="020F0502020204030204" pitchFamily="34" charset="0"/>
                <a:cs typeface="Calibri" panose="020F0502020204030204" pitchFamily="34" charset="0"/>
              </a:rPr>
              <a:t>I have helped a child/children by…</a:t>
            </a:r>
          </a:p>
          <a:p>
            <a:pPr marL="0" indent="0">
              <a:lnSpc>
                <a:spcPct val="150000"/>
              </a:lnSpc>
              <a:buClr>
                <a:srgbClr val="0070C0"/>
              </a:buClr>
              <a:buNone/>
            </a:pPr>
            <a:endParaRPr lang="en-GB" altLang="en-US" sz="2400" dirty="0">
              <a:latin typeface="Calibri" panose="020F0502020204030204" pitchFamily="34" charset="0"/>
              <a:cs typeface="Calibri" panose="020F0502020204030204" pitchFamily="34" charset="0"/>
            </a:endParaRPr>
          </a:p>
          <a:p>
            <a:pPr marL="0" indent="0">
              <a:lnSpc>
                <a:spcPct val="150000"/>
              </a:lnSpc>
              <a:buClr>
                <a:srgbClr val="0070C0"/>
              </a:buClr>
              <a:buNone/>
            </a:pPr>
            <a:r>
              <a:rPr lang="en-GB" altLang="en-US" sz="2400" dirty="0">
                <a:latin typeface="Calibri" panose="020F0502020204030204" pitchFamily="34" charset="0"/>
                <a:cs typeface="Calibri" panose="020F0502020204030204" pitchFamily="34" charset="0"/>
              </a:rPr>
              <a:t>Add two more positive statements about yourself.</a:t>
            </a:r>
          </a:p>
          <a:p>
            <a:pPr>
              <a:lnSpc>
                <a:spcPct val="150000"/>
              </a:lnSpc>
              <a:buClr>
                <a:srgbClr val="336699"/>
              </a:buClr>
              <a:buFont typeface="Arial" panose="020B0604020202020204" pitchFamily="34" charset="0"/>
              <a:buChar char="•"/>
            </a:pPr>
            <a:endParaRPr lang="en-GB" altLang="en-US" sz="2400" dirty="0"/>
          </a:p>
        </p:txBody>
      </p:sp>
      <p:pic>
        <p:nvPicPr>
          <p:cNvPr id="24580" name="Picture 4">
            <a:extLst>
              <a:ext uri="{FF2B5EF4-FFF2-40B4-BE49-F238E27FC236}">
                <a16:creationId xmlns:a16="http://schemas.microsoft.com/office/drawing/2014/main" id="{3ADDCEBF-89D1-1C1F-E924-5C385BF30C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
            <a:extLst>
              <a:ext uri="{FF2B5EF4-FFF2-40B4-BE49-F238E27FC236}">
                <a16:creationId xmlns:a16="http://schemas.microsoft.com/office/drawing/2014/main" id="{B8020D65-DC0F-C649-DC33-421C14ACB995}"/>
              </a:ext>
            </a:extLst>
          </p:cNvPr>
          <p:cNvSpPr txBox="1">
            <a:spLocks noChangeArrowheads="1"/>
          </p:cNvSpPr>
          <p:nvPr/>
        </p:nvSpPr>
        <p:spPr bwMode="auto">
          <a:xfrm>
            <a:off x="2195513" y="2420938"/>
            <a:ext cx="48244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sz="16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cs typeface="Arial" panose="020B0604020202020204" pitchFamily="34" charset="0"/>
              </a:defRPr>
            </a:lvl2pPr>
            <a:lvl3pPr marL="1143000" indent="-228600">
              <a:spcBef>
                <a:spcPct val="20000"/>
              </a:spcBef>
              <a:buChar char="o"/>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3200" b="1">
                <a:solidFill>
                  <a:srgbClr val="336699"/>
                </a:solidFill>
              </a:rPr>
              <a:t>Refreshment break</a:t>
            </a:r>
          </a:p>
        </p:txBody>
      </p:sp>
      <p:pic>
        <p:nvPicPr>
          <p:cNvPr id="21507" name="Content Placeholder 3">
            <a:extLst>
              <a:ext uri="{FF2B5EF4-FFF2-40B4-BE49-F238E27FC236}">
                <a16:creationId xmlns:a16="http://schemas.microsoft.com/office/drawing/2014/main" id="{F795E3B3-AA2D-DD5F-2C18-1F9D9A8B44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EB73F-32D1-0E98-EB2E-7770BC9B7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021DB-7499-794E-8B52-2A75D5CD873A}"/>
              </a:ext>
            </a:extLst>
          </p:cNvPr>
          <p:cNvSpPr>
            <a:spLocks noGrp="1"/>
          </p:cNvSpPr>
          <p:nvPr>
            <p:ph type="title"/>
          </p:nvPr>
        </p:nvSpPr>
        <p:spPr>
          <a:xfrm>
            <a:off x="457200" y="1085850"/>
            <a:ext cx="8229600" cy="739588"/>
          </a:xfrm>
        </p:spPr>
        <p:txBody>
          <a:bodyPr/>
          <a:lstStyle/>
          <a:p>
            <a:pPr algn="ctr"/>
            <a:r>
              <a:rPr lang="en-US" sz="2400" dirty="0"/>
              <a:t>Acceptance</a:t>
            </a:r>
          </a:p>
        </p:txBody>
      </p:sp>
      <p:pic>
        <p:nvPicPr>
          <p:cNvPr id="4" name="Content Placeholder 3">
            <a:extLst>
              <a:ext uri="{FF2B5EF4-FFF2-40B4-BE49-F238E27FC236}">
                <a16:creationId xmlns:a16="http://schemas.microsoft.com/office/drawing/2014/main" id="{960C4DCB-9A0C-31F2-689C-52D2E1F5C7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092" y="1963738"/>
            <a:ext cx="3465508" cy="2701276"/>
          </a:xfrm>
          <a:prstGeom prst="rect">
            <a:avLst/>
          </a:prstGeom>
        </p:spPr>
      </p:pic>
      <p:sp>
        <p:nvSpPr>
          <p:cNvPr id="5" name="Rounded Rectangle 4">
            <a:extLst>
              <a:ext uri="{FF2B5EF4-FFF2-40B4-BE49-F238E27FC236}">
                <a16:creationId xmlns:a16="http://schemas.microsoft.com/office/drawing/2014/main" id="{AA686E57-A35D-3D36-605C-4A0857B54B56}"/>
              </a:ext>
            </a:extLst>
          </p:cNvPr>
          <p:cNvSpPr/>
          <p:nvPr/>
        </p:nvSpPr>
        <p:spPr>
          <a:xfrm>
            <a:off x="3935082" y="1795516"/>
            <a:ext cx="1313531" cy="65703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t>Child’s needs </a:t>
            </a:r>
            <a:br>
              <a:rPr lang="en-GB" sz="1200" b="1" dirty="0"/>
            </a:br>
            <a:r>
              <a:rPr lang="en-GB" sz="1200" b="1" dirty="0"/>
              <a:t>and behaviour</a:t>
            </a:r>
          </a:p>
        </p:txBody>
      </p:sp>
      <p:sp>
        <p:nvSpPr>
          <p:cNvPr id="6" name="Rounded Rectangle 5">
            <a:extLst>
              <a:ext uri="{FF2B5EF4-FFF2-40B4-BE49-F238E27FC236}">
                <a16:creationId xmlns:a16="http://schemas.microsoft.com/office/drawing/2014/main" id="{DEFC031F-3302-2243-0CF7-30B7B3FAD5A9}"/>
              </a:ext>
            </a:extLst>
          </p:cNvPr>
          <p:cNvSpPr/>
          <p:nvPr/>
        </p:nvSpPr>
        <p:spPr>
          <a:xfrm>
            <a:off x="1779355" y="2742354"/>
            <a:ext cx="1477292" cy="121042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t>I am accepted </a:t>
            </a:r>
            <a:br>
              <a:rPr lang="en-GB" sz="1200" b="1" dirty="0"/>
            </a:br>
            <a:r>
              <a:rPr lang="en-GB" sz="1200" b="1" dirty="0"/>
              <a:t>and valued for </a:t>
            </a:r>
            <a:br>
              <a:rPr lang="en-GB" sz="1200" b="1" dirty="0"/>
            </a:br>
            <a:r>
              <a:rPr lang="en-GB" sz="1200" b="1" dirty="0"/>
              <a:t>who I am</a:t>
            </a:r>
          </a:p>
          <a:p>
            <a:pPr algn="ctr"/>
            <a:r>
              <a:rPr lang="en-GB" sz="1200" b="1" dirty="0"/>
              <a:t>I do not have to </a:t>
            </a:r>
            <a:br>
              <a:rPr lang="en-GB" sz="1200" b="1" dirty="0"/>
            </a:br>
            <a:r>
              <a:rPr lang="en-GB" sz="1200" b="1" dirty="0"/>
              <a:t>be perfect</a:t>
            </a:r>
          </a:p>
        </p:txBody>
      </p:sp>
      <p:sp>
        <p:nvSpPr>
          <p:cNvPr id="7" name="Rounded Rectangle 6">
            <a:extLst>
              <a:ext uri="{FF2B5EF4-FFF2-40B4-BE49-F238E27FC236}">
                <a16:creationId xmlns:a16="http://schemas.microsoft.com/office/drawing/2014/main" id="{3322F4FE-8DE4-2A61-8083-B51575B286CA}"/>
              </a:ext>
            </a:extLst>
          </p:cNvPr>
          <p:cNvSpPr/>
          <p:nvPr/>
        </p:nvSpPr>
        <p:spPr>
          <a:xfrm>
            <a:off x="5867401" y="2742354"/>
            <a:ext cx="1732894" cy="1210429"/>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This child needs me to value and accept them</a:t>
            </a:r>
          </a:p>
          <a:p>
            <a:pPr algn="ctr"/>
            <a:r>
              <a:rPr lang="en-GB" sz="1200" b="1" dirty="0">
                <a:solidFill>
                  <a:srgbClr val="007DBA"/>
                </a:solidFill>
              </a:rPr>
              <a:t>I need to value and accept myself</a:t>
            </a:r>
          </a:p>
        </p:txBody>
      </p:sp>
      <p:sp>
        <p:nvSpPr>
          <p:cNvPr id="8" name="Rounded Rectangle 7">
            <a:extLst>
              <a:ext uri="{FF2B5EF4-FFF2-40B4-BE49-F238E27FC236}">
                <a16:creationId xmlns:a16="http://schemas.microsoft.com/office/drawing/2014/main" id="{B4090E57-68BD-81C4-8AE9-CCF3A8967750}"/>
              </a:ext>
            </a:extLst>
          </p:cNvPr>
          <p:cNvSpPr/>
          <p:nvPr/>
        </p:nvSpPr>
        <p:spPr>
          <a:xfrm>
            <a:off x="3781545" y="4025537"/>
            <a:ext cx="1620602" cy="1128312"/>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solidFill>
                  <a:srgbClr val="007DBA"/>
                </a:solidFill>
              </a:rPr>
              <a:t>Helping child to </a:t>
            </a:r>
            <a:br>
              <a:rPr lang="en-GB" sz="1200" b="1" dirty="0">
                <a:solidFill>
                  <a:srgbClr val="007DBA"/>
                </a:solidFill>
              </a:rPr>
            </a:br>
            <a:r>
              <a:rPr lang="en-GB" sz="1200" b="1" dirty="0">
                <a:solidFill>
                  <a:srgbClr val="007DBA"/>
                </a:solidFill>
              </a:rPr>
              <a:t>feel good about themself and manage setbacks</a:t>
            </a:r>
          </a:p>
        </p:txBody>
      </p:sp>
      <p:sp>
        <p:nvSpPr>
          <p:cNvPr id="10" name="TextBox 9">
            <a:extLst>
              <a:ext uri="{FF2B5EF4-FFF2-40B4-BE49-F238E27FC236}">
                <a16:creationId xmlns:a16="http://schemas.microsoft.com/office/drawing/2014/main" id="{8AE97A9B-3D53-1560-19DD-05C4AC074118}"/>
              </a:ext>
            </a:extLst>
          </p:cNvPr>
          <p:cNvSpPr txBox="1"/>
          <p:nvPr/>
        </p:nvSpPr>
        <p:spPr>
          <a:xfrm>
            <a:off x="3212151" y="2686909"/>
            <a:ext cx="2566504" cy="1015663"/>
          </a:xfrm>
          <a:prstGeom prst="rect">
            <a:avLst/>
          </a:prstGeom>
          <a:noFill/>
        </p:spPr>
        <p:txBody>
          <a:bodyPr wrap="square" rtlCol="0">
            <a:spAutoFit/>
          </a:bodyPr>
          <a:lstStyle/>
          <a:p>
            <a:pPr algn="ctr"/>
            <a:r>
              <a:rPr lang="en-GB" sz="2000" b="1" dirty="0"/>
              <a:t>Building </a:t>
            </a:r>
            <a:br>
              <a:rPr lang="en-GB" sz="2000" b="1" dirty="0"/>
            </a:br>
            <a:r>
              <a:rPr lang="en-GB" sz="2000" b="1" dirty="0"/>
              <a:t>the child’s </a:t>
            </a:r>
            <a:br>
              <a:rPr lang="en-GB" sz="2000" b="1" dirty="0"/>
            </a:br>
            <a:r>
              <a:rPr lang="en-GB" sz="2000" b="1" dirty="0"/>
              <a:t>self-esteem</a:t>
            </a:r>
          </a:p>
        </p:txBody>
      </p:sp>
      <p:sp>
        <p:nvSpPr>
          <p:cNvPr id="9" name="TextBox 8">
            <a:extLst>
              <a:ext uri="{FF2B5EF4-FFF2-40B4-BE49-F238E27FC236}">
                <a16:creationId xmlns:a16="http://schemas.microsoft.com/office/drawing/2014/main" id="{38562192-FFA2-74A1-FFC7-37E537F86E94}"/>
              </a:ext>
            </a:extLst>
          </p:cNvPr>
          <p:cNvSpPr txBox="1"/>
          <p:nvPr/>
        </p:nvSpPr>
        <p:spPr>
          <a:xfrm>
            <a:off x="1752600" y="1921185"/>
            <a:ext cx="1359866" cy="738664"/>
          </a:xfrm>
          <a:prstGeom prst="rect">
            <a:avLst/>
          </a:prstGeom>
          <a:noFill/>
        </p:spPr>
        <p:txBody>
          <a:bodyPr wrap="square" rtlCol="0">
            <a:spAutoFit/>
          </a:bodyPr>
          <a:lstStyle/>
          <a:p>
            <a:r>
              <a:rPr lang="en-GB" sz="1400" b="1" dirty="0"/>
              <a:t>Child </a:t>
            </a:r>
          </a:p>
          <a:p>
            <a:r>
              <a:rPr lang="en-GB" sz="1400" b="1" dirty="0"/>
              <a:t>thinking/</a:t>
            </a:r>
          </a:p>
          <a:p>
            <a:r>
              <a:rPr lang="en-GB" sz="1400" b="1" dirty="0"/>
              <a:t>feeling</a:t>
            </a:r>
          </a:p>
        </p:txBody>
      </p:sp>
      <p:sp>
        <p:nvSpPr>
          <p:cNvPr id="11" name="TextBox 10">
            <a:extLst>
              <a:ext uri="{FF2B5EF4-FFF2-40B4-BE49-F238E27FC236}">
                <a16:creationId xmlns:a16="http://schemas.microsoft.com/office/drawing/2014/main" id="{55F2C348-F653-1D42-C1D1-10C449859224}"/>
              </a:ext>
            </a:extLst>
          </p:cNvPr>
          <p:cNvSpPr txBox="1"/>
          <p:nvPr/>
        </p:nvSpPr>
        <p:spPr>
          <a:xfrm>
            <a:off x="2059325" y="4681730"/>
            <a:ext cx="1599535" cy="523220"/>
          </a:xfrm>
          <a:prstGeom prst="rect">
            <a:avLst/>
          </a:prstGeom>
          <a:noFill/>
        </p:spPr>
        <p:txBody>
          <a:bodyPr wrap="square" rtlCol="0">
            <a:spAutoFit/>
          </a:bodyPr>
          <a:lstStyle/>
          <a:p>
            <a:pPr algn="r"/>
            <a:r>
              <a:rPr lang="en-GB" sz="1400" b="1" dirty="0"/>
              <a:t>Caregiving behaviour</a:t>
            </a:r>
          </a:p>
        </p:txBody>
      </p:sp>
      <p:sp>
        <p:nvSpPr>
          <p:cNvPr id="12" name="TextBox 11">
            <a:extLst>
              <a:ext uri="{FF2B5EF4-FFF2-40B4-BE49-F238E27FC236}">
                <a16:creationId xmlns:a16="http://schemas.microsoft.com/office/drawing/2014/main" id="{73071E70-82D1-6519-2669-E2340A649417}"/>
              </a:ext>
            </a:extLst>
          </p:cNvPr>
          <p:cNvSpPr txBox="1"/>
          <p:nvPr/>
        </p:nvSpPr>
        <p:spPr>
          <a:xfrm>
            <a:off x="6477000" y="1926063"/>
            <a:ext cx="1170802" cy="738664"/>
          </a:xfrm>
          <a:prstGeom prst="rect">
            <a:avLst/>
          </a:prstGeom>
          <a:noFill/>
        </p:spPr>
        <p:txBody>
          <a:bodyPr wrap="square" rtlCol="0">
            <a:spAutoFit/>
          </a:bodyPr>
          <a:lstStyle/>
          <a:p>
            <a:pPr algn="r"/>
            <a:r>
              <a:rPr lang="en-GB" sz="1400" b="1" dirty="0"/>
              <a:t>Caregiver</a:t>
            </a:r>
          </a:p>
          <a:p>
            <a:pPr algn="r"/>
            <a:r>
              <a:rPr lang="en-GB" sz="1400" b="1" dirty="0"/>
              <a:t>thinking/</a:t>
            </a:r>
          </a:p>
          <a:p>
            <a:pPr algn="r"/>
            <a:r>
              <a:rPr lang="en-GB" sz="1400" b="1" dirty="0"/>
              <a:t>feeling</a:t>
            </a:r>
          </a:p>
        </p:txBody>
      </p:sp>
      <p:pic>
        <p:nvPicPr>
          <p:cNvPr id="3" name="Picture 4">
            <a:extLst>
              <a:ext uri="{FF2B5EF4-FFF2-40B4-BE49-F238E27FC236}">
                <a16:creationId xmlns:a16="http://schemas.microsoft.com/office/drawing/2014/main" id="{E8DBD708-2A3E-45FA-9251-FF26B041513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458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218209" y="132558"/>
            <a:ext cx="8645236" cy="10831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Acceptance -building the child’s self-esteem: caregiving behaviour</a:t>
            </a:r>
            <a:br>
              <a:rPr lang="en-GB" altLang="en-US" sz="3200" b="0" dirty="0"/>
            </a:br>
            <a:endParaRPr lang="en-GB" altLang="en-US" sz="3200" b="0" dirty="0"/>
          </a:p>
        </p:txBody>
      </p:sp>
      <p:sp>
        <p:nvSpPr>
          <p:cNvPr id="25603" name="Content Placeholder 2"/>
          <p:cNvSpPr>
            <a:spLocks noGrp="1"/>
          </p:cNvSpPr>
          <p:nvPr>
            <p:ph sz="half" idx="1"/>
          </p:nvPr>
        </p:nvSpPr>
        <p:spPr>
          <a:xfrm>
            <a:off x="312449" y="1427812"/>
            <a:ext cx="8218487" cy="4525962"/>
          </a:xfrm>
        </p:spPr>
        <p:txBody>
          <a:bodyPr/>
          <a:lstStyle/>
          <a:p>
            <a:pPr>
              <a:spcBef>
                <a:spcPts val="600"/>
              </a:spcBef>
              <a:spcAft>
                <a:spcPts val="600"/>
              </a:spcAft>
              <a:buClr>
                <a:srgbClr val="0070C0"/>
              </a:buClr>
            </a:pPr>
            <a:endParaRPr lang="en-GB" altLang="en-US" sz="2400" dirty="0">
              <a:latin typeface="Calibri" panose="020F0502020204030204" pitchFamily="34" charset="0"/>
              <a:cs typeface="Calibri" panose="020F0502020204030204" pitchFamily="34" charset="0"/>
            </a:endParaRPr>
          </a:p>
          <a:p>
            <a:pPr>
              <a:spcBef>
                <a:spcPts val="600"/>
              </a:spcBef>
              <a:spcAft>
                <a:spcPts val="600"/>
              </a:spcAft>
              <a:buClr>
                <a:srgbClr val="0070C0"/>
              </a:buClr>
            </a:pPr>
            <a:r>
              <a:rPr lang="en-GB" altLang="en-US" sz="2400" dirty="0">
                <a:latin typeface="Calibri" panose="020F0502020204030204" pitchFamily="34" charset="0"/>
                <a:cs typeface="Calibri" panose="020F0502020204030204" pitchFamily="34" charset="0"/>
              </a:rPr>
              <a:t>Offering praise and positive attention</a:t>
            </a:r>
          </a:p>
          <a:p>
            <a:pPr>
              <a:spcBef>
                <a:spcPts val="600"/>
              </a:spcBef>
              <a:spcAft>
                <a:spcPts val="600"/>
              </a:spcAft>
              <a:buClr>
                <a:srgbClr val="0070C0"/>
              </a:buClr>
            </a:pPr>
            <a:r>
              <a:rPr lang="en-GB" altLang="en-US" sz="2400" dirty="0">
                <a:latin typeface="Calibri" panose="020F0502020204030204" pitchFamily="34" charset="0"/>
                <a:cs typeface="Calibri" panose="020F0502020204030204" pitchFamily="34" charset="0"/>
              </a:rPr>
              <a:t>Encouraging activities and interests </a:t>
            </a:r>
          </a:p>
          <a:p>
            <a:pPr>
              <a:spcBef>
                <a:spcPts val="600"/>
              </a:spcBef>
              <a:spcAft>
                <a:spcPts val="600"/>
              </a:spcAft>
              <a:buClr>
                <a:srgbClr val="0070C0"/>
              </a:buClr>
            </a:pPr>
            <a:r>
              <a:rPr lang="en-GB" altLang="en-US" sz="2400" dirty="0">
                <a:latin typeface="Calibri" panose="020F0502020204030204" pitchFamily="34" charset="0"/>
                <a:cs typeface="Calibri" panose="020F0502020204030204" pitchFamily="34" charset="0"/>
              </a:rPr>
              <a:t>Supporting the child with setbacks and disappointments</a:t>
            </a:r>
          </a:p>
          <a:p>
            <a:pPr>
              <a:spcBef>
                <a:spcPts val="600"/>
              </a:spcBef>
              <a:spcAft>
                <a:spcPts val="600"/>
              </a:spcAft>
              <a:buClr>
                <a:srgbClr val="0070C0"/>
              </a:buClr>
            </a:pPr>
            <a:r>
              <a:rPr lang="en-GB" altLang="en-US" sz="2400" dirty="0">
                <a:latin typeface="Calibri" panose="020F0502020204030204" pitchFamily="34" charset="0"/>
                <a:cs typeface="Calibri" panose="020F0502020204030204" pitchFamily="34" charset="0"/>
              </a:rPr>
              <a:t>Accepting and supporting the child’s developing identity </a:t>
            </a:r>
          </a:p>
          <a:p>
            <a:pPr>
              <a:spcBef>
                <a:spcPts val="600"/>
              </a:spcBef>
              <a:spcAft>
                <a:spcPts val="600"/>
              </a:spcAft>
              <a:buClr>
                <a:srgbClr val="0070C0"/>
              </a:buClr>
            </a:pPr>
            <a:r>
              <a:rPr lang="en-GB" altLang="en-US" sz="2400" dirty="0">
                <a:latin typeface="Calibri" panose="020F0502020204030204" pitchFamily="34" charset="0"/>
                <a:cs typeface="Calibri" panose="020F0502020204030204" pitchFamily="34" charset="0"/>
              </a:rPr>
              <a:t>Modelling and supporting the child to accept and celebrate difference e.g. ethnicity, abilities, appearance</a:t>
            </a:r>
          </a:p>
        </p:txBody>
      </p:sp>
      <p:pic>
        <p:nvPicPr>
          <p:cNvPr id="2560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71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Offering and explaining praise</a:t>
            </a:r>
          </a:p>
        </p:txBody>
      </p:sp>
      <p:sp>
        <p:nvSpPr>
          <p:cNvPr id="29699" name="Content Placeholder 2"/>
          <p:cNvSpPr>
            <a:spLocks noGrp="1"/>
          </p:cNvSpPr>
          <p:nvPr>
            <p:ph sz="half" idx="1"/>
          </p:nvPr>
        </p:nvSpPr>
        <p:spPr>
          <a:xfrm>
            <a:off x="457200" y="1822726"/>
            <a:ext cx="7855528" cy="3633857"/>
          </a:xfrm>
        </p:spPr>
        <p:txBody>
          <a:bodyPr/>
          <a:lstStyle/>
          <a:p>
            <a:pPr marL="0" indent="0">
              <a:buNone/>
              <a:defRPr/>
            </a:pPr>
            <a:r>
              <a:rPr lang="en-GB" altLang="en-US" sz="2400" dirty="0">
                <a:latin typeface="Calibri" panose="020F0502020204030204" pitchFamily="34" charset="0"/>
                <a:cs typeface="Calibri" panose="020F0502020204030204" pitchFamily="34" charset="0"/>
              </a:rPr>
              <a:t>‘Kelly’s not used to being praised and she doesn’t always make the connection, so you have to spell it out to her.  Instead of just saying ‘Well done’, we might say “You’ve done really well to get a good behaviour star.  You must have tried hard.  We’re really proud of you”.’ (Caregiver) </a:t>
            </a:r>
            <a:endParaRPr lang="en-GB" altLang="en-US" sz="2400" dirty="0"/>
          </a:p>
        </p:txBody>
      </p:sp>
      <p:pic>
        <p:nvPicPr>
          <p:cNvPr id="2765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96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Building self-esteem through activities</a:t>
            </a:r>
            <a:br>
              <a:rPr lang="en-GB" altLang="en-US" sz="3200" dirty="0"/>
            </a:br>
            <a:endParaRPr lang="en-GB" altLang="en-US" sz="3200" dirty="0"/>
          </a:p>
        </p:txBody>
      </p:sp>
      <p:sp>
        <p:nvSpPr>
          <p:cNvPr id="28675" name="Content Placeholder 2"/>
          <p:cNvSpPr>
            <a:spLocks noGrp="1"/>
          </p:cNvSpPr>
          <p:nvPr>
            <p:ph sz="half" idx="1"/>
          </p:nvPr>
        </p:nvSpPr>
        <p:spPr>
          <a:xfrm>
            <a:off x="468313" y="1557338"/>
            <a:ext cx="8424862" cy="4248150"/>
          </a:xfrm>
        </p:spPr>
        <p:txBody>
          <a:bodyPr/>
          <a:lstStyle/>
          <a:p>
            <a:pPr>
              <a:defRPr/>
            </a:pPr>
            <a:endParaRPr lang="en-GB" altLang="en-US" sz="2400" dirty="0"/>
          </a:p>
          <a:p>
            <a:pPr marL="0" indent="0">
              <a:buNone/>
              <a:defRPr/>
            </a:pPr>
            <a:r>
              <a:rPr lang="en-GB" altLang="en-US" sz="2400" dirty="0">
                <a:latin typeface="Calibri" panose="020F0502020204030204" pitchFamily="34" charset="0"/>
                <a:cs typeface="Calibri" panose="020F0502020204030204" pitchFamily="34" charset="0"/>
              </a:rPr>
              <a:t>‘We encourage a lot of activities, because we want to build Gemma’s confidence and help her to be more sociable.  So she goes to theatre school, and since she has done this we feel her confidence has grown more.  This year she took the part of the main character in the school play and she was amazing – and she knew she was.’ (Caregiver) </a:t>
            </a:r>
            <a:endParaRPr lang="en-GB" altLang="en-US" sz="2400" dirty="0"/>
          </a:p>
        </p:txBody>
      </p:sp>
      <p:pic>
        <p:nvPicPr>
          <p:cNvPr id="2662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6125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E96F891D-849B-3CA6-AD16-0333995A545E}"/>
              </a:ext>
            </a:extLst>
          </p:cNvPr>
          <p:cNvSpPr>
            <a:spLocks noGrp="1" noChangeArrowheads="1"/>
          </p:cNvSpPr>
          <p:nvPr>
            <p:ph type="title"/>
          </p:nvPr>
        </p:nvSpPr>
        <p:spPr bwMode="auto">
          <a:xfrm>
            <a:off x="468313" y="260350"/>
            <a:ext cx="8362950" cy="1141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3600" b="0" dirty="0">
                <a:latin typeface="Calibri" panose="020F0502020204030204" pitchFamily="34" charset="0"/>
                <a:cs typeface="Calibri" panose="020F0502020204030204" pitchFamily="34" charset="0"/>
              </a:rPr>
              <a:t>Showing pride - promoting self-esteem and resilience in a child with learning difficulties</a:t>
            </a:r>
            <a:br>
              <a:rPr lang="en-GB" altLang="en-US" sz="3200" dirty="0">
                <a:solidFill>
                  <a:srgbClr val="0099CC"/>
                </a:solidFill>
              </a:rPr>
            </a:br>
            <a:endParaRPr lang="en-GB" altLang="en-US" sz="3200" dirty="0">
              <a:solidFill>
                <a:srgbClr val="0099CC"/>
              </a:solidFill>
            </a:endParaRPr>
          </a:p>
        </p:txBody>
      </p:sp>
      <p:sp>
        <p:nvSpPr>
          <p:cNvPr id="69634" name="Rectangle 3">
            <a:extLst>
              <a:ext uri="{FF2B5EF4-FFF2-40B4-BE49-F238E27FC236}">
                <a16:creationId xmlns:a16="http://schemas.microsoft.com/office/drawing/2014/main" id="{AD4C51ED-DE32-357B-E10C-EB4051D2B565}"/>
              </a:ext>
            </a:extLst>
          </p:cNvPr>
          <p:cNvSpPr>
            <a:spLocks noGrp="1" noChangeArrowheads="1"/>
          </p:cNvSpPr>
          <p:nvPr>
            <p:ph type="body" idx="1"/>
          </p:nvPr>
        </p:nvSpPr>
        <p:spPr>
          <a:xfrm>
            <a:off x="613065" y="1987550"/>
            <a:ext cx="7502235" cy="3529012"/>
          </a:xfrm>
        </p:spPr>
        <p:txBody>
          <a:bodyPr/>
          <a:lstStyle/>
          <a:p>
            <a:pPr marL="0" indent="0" eaLnBrk="1" hangingPunct="1">
              <a:buClr>
                <a:srgbClr val="336699"/>
              </a:buClr>
              <a:buNone/>
            </a:pPr>
            <a:r>
              <a:rPr lang="en-GB" altLang="en-US" sz="2400" dirty="0">
                <a:latin typeface="Calibri" panose="020F0502020204030204" pitchFamily="34" charset="0"/>
                <a:cs typeface="Calibri" panose="020F0502020204030204" pitchFamily="34" charset="0"/>
              </a:rPr>
              <a:t>‘Rob (11) loves his fishpond.  Now he’s in charge of his own and he’s totally reliable in that department.  We encourage him all we can.  We say, “Rob’s the top pond man”.  He gave his talk at school on goldfish and got top marks.’ (Caregiver) </a:t>
            </a:r>
          </a:p>
        </p:txBody>
      </p:sp>
      <p:sp>
        <p:nvSpPr>
          <p:cNvPr id="66564" name="Line 6">
            <a:extLst>
              <a:ext uri="{FF2B5EF4-FFF2-40B4-BE49-F238E27FC236}">
                <a16:creationId xmlns:a16="http://schemas.microsoft.com/office/drawing/2014/main" id="{1DC3E734-1AD2-605F-2FAE-B8444BB143CE}"/>
              </a:ext>
            </a:extLst>
          </p:cNvPr>
          <p:cNvSpPr>
            <a:spLocks noChangeShapeType="1"/>
          </p:cNvSpPr>
          <p:nvPr/>
        </p:nvSpPr>
        <p:spPr bwMode="auto">
          <a:xfrm>
            <a:off x="0" y="1341438"/>
            <a:ext cx="9144000" cy="0"/>
          </a:xfrm>
          <a:prstGeom prst="line">
            <a:avLst/>
          </a:prstGeom>
          <a:noFill/>
          <a:ln w="31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pic>
        <p:nvPicPr>
          <p:cNvPr id="2" name="Picture 4">
            <a:extLst>
              <a:ext uri="{FF2B5EF4-FFF2-40B4-BE49-F238E27FC236}">
                <a16:creationId xmlns:a16="http://schemas.microsoft.com/office/drawing/2014/main" id="{52537094-9E34-BCF2-DB4A-5DF4194C6B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6146800"/>
            <a:ext cx="2447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F583A4BD-8238-31AE-9211-6A0EA85B4533}"/>
              </a:ext>
            </a:extLst>
          </p:cNvPr>
          <p:cNvSpPr>
            <a:spLocks noGrp="1"/>
          </p:cNvSpPr>
          <p:nvPr>
            <p:ph type="title"/>
          </p:nvPr>
        </p:nvSpPr>
        <p:spPr bwMode="auto">
          <a:xfrm>
            <a:off x="281968" y="90925"/>
            <a:ext cx="8682520" cy="11600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solidFill>
                  <a:srgbClr val="0070C0"/>
                </a:solidFill>
                <a:latin typeface="Calibri" panose="020F0502020204030204" pitchFamily="34" charset="0"/>
                <a:cs typeface="Calibri" panose="020F0502020204030204" pitchFamily="34" charset="0"/>
              </a:rPr>
              <a:t>EXERCISE 3 Acceptance-building self-esteem: caregiving approaches</a:t>
            </a:r>
          </a:p>
        </p:txBody>
      </p:sp>
      <p:sp>
        <p:nvSpPr>
          <p:cNvPr id="28675" name="Content Placeholder 2">
            <a:extLst>
              <a:ext uri="{FF2B5EF4-FFF2-40B4-BE49-F238E27FC236}">
                <a16:creationId xmlns:a16="http://schemas.microsoft.com/office/drawing/2014/main" id="{06965F5A-C6E8-6997-7E30-5BABA20B596E}"/>
              </a:ext>
            </a:extLst>
          </p:cNvPr>
          <p:cNvSpPr>
            <a:spLocks noGrp="1" noChangeArrowheads="1"/>
          </p:cNvSpPr>
          <p:nvPr>
            <p:ph sz="half" idx="1"/>
          </p:nvPr>
        </p:nvSpPr>
        <p:spPr>
          <a:xfrm>
            <a:off x="457200" y="1557338"/>
            <a:ext cx="8218488" cy="5535612"/>
          </a:xfrm>
        </p:spPr>
        <p:txBody>
          <a:bodyPr/>
          <a:lstStyle/>
          <a:p>
            <a:pPr>
              <a:spcBef>
                <a:spcPts val="1200"/>
              </a:spcBef>
            </a:pPr>
            <a:r>
              <a:rPr lang="en-GB" altLang="en-US" sz="2000" b="1" dirty="0"/>
              <a:t>Chloe </a:t>
            </a:r>
            <a:r>
              <a:rPr lang="en-GB" altLang="en-US" sz="2000" dirty="0"/>
              <a:t>(6m) is tiny for her age and is in foster care because she was failing to thrive.  She is very quiet, easily startled and appears anxious and tense. </a:t>
            </a:r>
          </a:p>
          <a:p>
            <a:pPr>
              <a:spcBef>
                <a:spcPts val="1200"/>
              </a:spcBef>
            </a:pPr>
            <a:r>
              <a:rPr lang="en-GB" altLang="en-US" sz="2000" b="1" dirty="0"/>
              <a:t>Scott </a:t>
            </a:r>
            <a:r>
              <a:rPr lang="en-GB" altLang="en-US" sz="2000" dirty="0"/>
              <a:t>(3) will not take the risk of trying anything new.  He only eats very limited types of food and will not try new toys or wear new clothes.</a:t>
            </a:r>
          </a:p>
          <a:p>
            <a:pPr>
              <a:spcBef>
                <a:spcPts val="1200"/>
              </a:spcBef>
            </a:pPr>
            <a:r>
              <a:rPr lang="en-GB" altLang="en-US" sz="2000" dirty="0"/>
              <a:t>When</a:t>
            </a:r>
            <a:r>
              <a:rPr lang="en-GB" altLang="en-US" sz="2000" b="1" dirty="0"/>
              <a:t> Jamilla</a:t>
            </a:r>
            <a:r>
              <a:rPr lang="en-GB" altLang="en-US" sz="2000" dirty="0"/>
              <a:t> (7) is praised or admired, she seems angry and says ‘Don’t say that’.  Often she will then do something to invite a negative response.</a:t>
            </a:r>
          </a:p>
          <a:p>
            <a:pPr>
              <a:spcBef>
                <a:spcPts val="1200"/>
              </a:spcBef>
            </a:pPr>
            <a:r>
              <a:rPr lang="en-GB" altLang="en-US" sz="2000" b="1" dirty="0"/>
              <a:t>Shayne </a:t>
            </a:r>
            <a:r>
              <a:rPr lang="en-GB" altLang="en-US" sz="2000" dirty="0"/>
              <a:t>(11) has dyslexia and is due to start high school soon.  He is very anxious and says he doesn’t want to go because he won’t be able to do the work.</a:t>
            </a:r>
          </a:p>
        </p:txBody>
      </p:sp>
      <p:pic>
        <p:nvPicPr>
          <p:cNvPr id="28676" name="Picture 4">
            <a:extLst>
              <a:ext uri="{FF2B5EF4-FFF2-40B4-BE49-F238E27FC236}">
                <a16:creationId xmlns:a16="http://schemas.microsoft.com/office/drawing/2014/main" id="{A229730C-43DA-22B8-7025-A6174748F8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739100A7-CCA9-A262-3DAE-0EE355649B25}"/>
              </a:ext>
            </a:extLst>
          </p:cNvPr>
          <p:cNvSpPr>
            <a:spLocks noGrp="1"/>
          </p:cNvSpPr>
          <p:nvPr>
            <p:ph type="title"/>
          </p:nvPr>
        </p:nvSpPr>
        <p:spPr bwMode="auto">
          <a:xfrm>
            <a:off x="143123" y="92594"/>
            <a:ext cx="8579296"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Acceptance- building the child’s self esteem: additional support needs for caregivers</a:t>
            </a:r>
            <a:br>
              <a:rPr lang="en-GB" altLang="en-US" sz="3200" dirty="0"/>
            </a:br>
            <a:endParaRPr lang="en-GB" altLang="en-US" sz="3200" dirty="0"/>
          </a:p>
        </p:txBody>
      </p:sp>
      <p:sp>
        <p:nvSpPr>
          <p:cNvPr id="29699" name="Content Placeholder 2">
            <a:extLst>
              <a:ext uri="{FF2B5EF4-FFF2-40B4-BE49-F238E27FC236}">
                <a16:creationId xmlns:a16="http://schemas.microsoft.com/office/drawing/2014/main" id="{C7CE39D2-8B7E-8564-9F3B-003FF0588119}"/>
              </a:ext>
            </a:extLst>
          </p:cNvPr>
          <p:cNvSpPr>
            <a:spLocks noGrp="1" noChangeArrowheads="1"/>
          </p:cNvSpPr>
          <p:nvPr>
            <p:ph sz="half" idx="1"/>
          </p:nvPr>
        </p:nvSpPr>
        <p:spPr>
          <a:xfrm>
            <a:off x="323528" y="1418431"/>
            <a:ext cx="8218487" cy="4525962"/>
          </a:xfrm>
        </p:spPr>
        <p:txBody>
          <a:bodyPr/>
          <a:lstStyle/>
          <a:p>
            <a:pPr>
              <a:lnSpc>
                <a:spcPct val="150000"/>
              </a:lnSpc>
              <a:buClr>
                <a:srgbClr val="336699"/>
              </a:buClr>
            </a:pPr>
            <a:r>
              <a:rPr lang="en-GB" altLang="en-US" sz="2400" dirty="0">
                <a:latin typeface="Calibri" panose="020F0502020204030204" pitchFamily="34" charset="0"/>
                <a:cs typeface="Calibri" panose="020F0502020204030204" pitchFamily="34" charset="0"/>
              </a:rPr>
              <a:t>Children’s troubled behaviour may erode caregiver self-esteem  </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Caregivers may:</a:t>
            </a:r>
          </a:p>
          <a:p>
            <a:pPr lvl="1">
              <a:lnSpc>
                <a:spcPct val="150000"/>
              </a:lnSpc>
              <a:spcBef>
                <a:spcPts val="0"/>
              </a:spcBef>
              <a:buClr>
                <a:srgbClr val="336699"/>
              </a:buClr>
            </a:pPr>
            <a:r>
              <a:rPr lang="en-GB" altLang="en-US" dirty="0">
                <a:latin typeface="Calibri" panose="020F0502020204030204" pitchFamily="34" charset="0"/>
                <a:cs typeface="Calibri" panose="020F0502020204030204" pitchFamily="34" charset="0"/>
              </a:rPr>
              <a:t>feel like withdrawing</a:t>
            </a:r>
          </a:p>
          <a:p>
            <a:pPr lvl="1">
              <a:lnSpc>
                <a:spcPct val="150000"/>
              </a:lnSpc>
              <a:spcBef>
                <a:spcPts val="0"/>
              </a:spcBef>
              <a:buClr>
                <a:srgbClr val="336699"/>
              </a:buClr>
            </a:pPr>
            <a:r>
              <a:rPr lang="en-GB" altLang="en-US" dirty="0">
                <a:latin typeface="Calibri" panose="020F0502020204030204" pitchFamily="34" charset="0"/>
                <a:cs typeface="Calibri" panose="020F0502020204030204" pitchFamily="34" charset="0"/>
              </a:rPr>
              <a:t>start to lose empathy for the child</a:t>
            </a:r>
          </a:p>
          <a:p>
            <a:pPr lvl="1">
              <a:lnSpc>
                <a:spcPct val="150000"/>
              </a:lnSpc>
              <a:spcBef>
                <a:spcPts val="0"/>
              </a:spcBef>
              <a:buClr>
                <a:srgbClr val="336699"/>
              </a:buClr>
            </a:pPr>
            <a:r>
              <a:rPr lang="en-GB" altLang="en-US" dirty="0">
                <a:latin typeface="Calibri" panose="020F0502020204030204" pitchFamily="34" charset="0"/>
                <a:cs typeface="Calibri" panose="020F0502020204030204" pitchFamily="34" charset="0"/>
              </a:rPr>
              <a:t>become anxious that they cannot meet the child’s needs </a:t>
            </a:r>
          </a:p>
          <a:p>
            <a:pPr lvl="1">
              <a:lnSpc>
                <a:spcPct val="150000"/>
              </a:lnSpc>
              <a:spcBef>
                <a:spcPts val="0"/>
              </a:spcBef>
              <a:buClr>
                <a:srgbClr val="336699"/>
              </a:buClr>
            </a:pPr>
            <a:r>
              <a:rPr lang="en-GB" altLang="en-US" dirty="0">
                <a:latin typeface="Calibri" panose="020F0502020204030204" pitchFamily="34" charset="0"/>
                <a:cs typeface="Calibri" panose="020F0502020204030204" pitchFamily="34" charset="0"/>
              </a:rPr>
              <a:t>make the placement conditional on the child changing</a:t>
            </a:r>
          </a:p>
          <a:p>
            <a:endParaRPr lang="en-GB" altLang="en-US" dirty="0"/>
          </a:p>
        </p:txBody>
      </p:sp>
      <p:pic>
        <p:nvPicPr>
          <p:cNvPr id="29700" name="Picture 4">
            <a:extLst>
              <a:ext uri="{FF2B5EF4-FFF2-40B4-BE49-F238E27FC236}">
                <a16:creationId xmlns:a16="http://schemas.microsoft.com/office/drawing/2014/main" id="{AE117B9F-5A30-EA94-2756-9307897A3E1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AF63939B-FD24-C88D-69B5-988C3E1A551D}"/>
              </a:ext>
            </a:extLst>
          </p:cNvPr>
          <p:cNvSpPr>
            <a:spLocks noGrp="1"/>
          </p:cNvSpPr>
          <p:nvPr>
            <p:ph type="title"/>
          </p:nvPr>
        </p:nvSpPr>
        <p:spPr bwMode="auto">
          <a:xfrm>
            <a:off x="395536" y="141997"/>
            <a:ext cx="8229600" cy="1126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GB" altLang="en-US" sz="3600" b="0" dirty="0">
                <a:latin typeface="Calibri" panose="020F0502020204030204" pitchFamily="34" charset="0"/>
                <a:cs typeface="Calibri" panose="020F0502020204030204" pitchFamily="34" charset="0"/>
              </a:rPr>
              <a:t>EXERCISE 4 What can help this caregiver maintain their self-esteem?</a:t>
            </a:r>
            <a:br>
              <a:rPr lang="en-GB" altLang="en-US" sz="3200" dirty="0"/>
            </a:br>
            <a:endParaRPr lang="en-GB" altLang="en-US" sz="3200" dirty="0"/>
          </a:p>
        </p:txBody>
      </p:sp>
      <p:sp>
        <p:nvSpPr>
          <p:cNvPr id="30723" name="Content Placeholder 2">
            <a:extLst>
              <a:ext uri="{FF2B5EF4-FFF2-40B4-BE49-F238E27FC236}">
                <a16:creationId xmlns:a16="http://schemas.microsoft.com/office/drawing/2014/main" id="{EFB0E790-F862-A9C8-6115-D2E3673D39F9}"/>
              </a:ext>
            </a:extLst>
          </p:cNvPr>
          <p:cNvSpPr>
            <a:spLocks noGrp="1" noChangeArrowheads="1"/>
          </p:cNvSpPr>
          <p:nvPr>
            <p:ph sz="half" idx="1"/>
          </p:nvPr>
        </p:nvSpPr>
        <p:spPr>
          <a:xfrm>
            <a:off x="468313" y="1557338"/>
            <a:ext cx="8218487" cy="4525962"/>
          </a:xfrm>
        </p:spPr>
        <p:txBody>
          <a:bodyPr/>
          <a:lstStyle/>
          <a:p>
            <a:pPr marL="0" indent="0">
              <a:buFont typeface="Wingdings" pitchFamily="2" charset="2"/>
              <a:buNone/>
            </a:pPr>
            <a:endParaRPr lang="en-GB" altLang="en-US" sz="2400" dirty="0"/>
          </a:p>
          <a:p>
            <a:pPr marL="0" indent="0">
              <a:buNone/>
            </a:pPr>
            <a:r>
              <a:rPr lang="en-GB" altLang="en-US" sz="2400" dirty="0">
                <a:latin typeface="Calibri" panose="020F0502020204030204" pitchFamily="34" charset="0"/>
                <a:cs typeface="Calibri" panose="020F0502020204030204" pitchFamily="34" charset="0"/>
              </a:rPr>
              <a:t>Asha (14) has made great progress in her foster family where she has lived since she was 7.  But recently, she has experienced bullying at school and her behaviour has changed at home. She frequently tells her foster carer, Sally, that she doesn’t like her, calls her unpleasant names and rejects her attempts to offer warmth and care. Sally is becoming worn down by this and feels that she is failing Asha.</a:t>
            </a:r>
          </a:p>
        </p:txBody>
      </p:sp>
      <p:pic>
        <p:nvPicPr>
          <p:cNvPr id="30724" name="Picture 4">
            <a:extLst>
              <a:ext uri="{FF2B5EF4-FFF2-40B4-BE49-F238E27FC236}">
                <a16:creationId xmlns:a16="http://schemas.microsoft.com/office/drawing/2014/main" id="{B1A3C421-B4B7-0E52-91B6-B5D301C492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0" y="132558"/>
            <a:ext cx="8697913" cy="1072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Acceptance- building the child’s self-esteem: child thinking and feeling</a:t>
            </a:r>
            <a:br>
              <a:rPr lang="en-GB" altLang="en-US" sz="3200" dirty="0"/>
            </a:br>
            <a:endParaRPr lang="en-GB" altLang="en-US" sz="3200" dirty="0"/>
          </a:p>
        </p:txBody>
      </p:sp>
      <p:sp>
        <p:nvSpPr>
          <p:cNvPr id="31747" name="Content Placeholder 2"/>
          <p:cNvSpPr>
            <a:spLocks noGrp="1"/>
          </p:cNvSpPr>
          <p:nvPr>
            <p:ph sz="half" idx="1"/>
          </p:nvPr>
        </p:nvSpPr>
        <p:spPr>
          <a:xfrm>
            <a:off x="468313" y="1557338"/>
            <a:ext cx="8280400" cy="4525962"/>
          </a:xfrm>
        </p:spPr>
        <p:txBody>
          <a:bodyPr/>
          <a:lstStyle/>
          <a:p>
            <a:pPr>
              <a:buClr>
                <a:srgbClr val="336699"/>
              </a:buClr>
              <a:buFont typeface="Arial" panose="020B0604020202020204" pitchFamily="34" charset="0"/>
              <a:buChar char="•"/>
            </a:pPr>
            <a:endParaRPr lang="en-US" altLang="en-US" sz="2400" dirty="0"/>
          </a:p>
          <a:p>
            <a:pPr>
              <a:buClr>
                <a:srgbClr val="336699"/>
              </a:buClr>
              <a:buFont typeface="Arial" panose="020B0604020202020204" pitchFamily="34" charset="0"/>
              <a:buChar char="•"/>
            </a:pPr>
            <a:endParaRPr lang="en-US" altLang="en-US" sz="2400" dirty="0"/>
          </a:p>
          <a:p>
            <a:pPr>
              <a:buClr>
                <a:srgbClr val="336699"/>
              </a:buClr>
            </a:pPr>
            <a:r>
              <a:rPr lang="en-US" altLang="en-US" sz="2400" dirty="0">
                <a:latin typeface="Calibri" panose="020F0502020204030204" pitchFamily="34" charset="0"/>
                <a:cs typeface="Calibri" panose="020F0502020204030204" pitchFamily="34" charset="0"/>
              </a:rPr>
              <a:t>I am accepted and valued for who I am.</a:t>
            </a:r>
          </a:p>
          <a:p>
            <a:pPr>
              <a:buClr>
                <a:srgbClr val="336699"/>
              </a:buClr>
            </a:pPr>
            <a:endParaRPr lang="en-GB" altLang="en-US" sz="2400" dirty="0">
              <a:latin typeface="Calibri" panose="020F0502020204030204" pitchFamily="34" charset="0"/>
              <a:cs typeface="Calibri" panose="020F0502020204030204" pitchFamily="34" charset="0"/>
            </a:endParaRPr>
          </a:p>
          <a:p>
            <a:pPr>
              <a:buClr>
                <a:srgbClr val="336699"/>
              </a:buClr>
            </a:pPr>
            <a:r>
              <a:rPr lang="en-US" altLang="en-US" sz="2400" dirty="0">
                <a:latin typeface="Calibri" panose="020F0502020204030204" pitchFamily="34" charset="0"/>
                <a:cs typeface="Calibri" panose="020F0502020204030204" pitchFamily="34" charset="0"/>
              </a:rPr>
              <a:t>I do not have to be perfect.</a:t>
            </a:r>
            <a:endParaRPr lang="en-GB" altLang="en-US" sz="2400" dirty="0">
              <a:latin typeface="Calibri" panose="020F0502020204030204" pitchFamily="34" charset="0"/>
              <a:cs typeface="Calibri" panose="020F0502020204030204" pitchFamily="34" charset="0"/>
            </a:endParaRPr>
          </a:p>
          <a:p>
            <a:endParaRPr lang="en-GB" altLang="en-US" sz="2400" dirty="0"/>
          </a:p>
        </p:txBody>
      </p:sp>
      <p:pic>
        <p:nvPicPr>
          <p:cNvPr id="317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08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C1D0E-E749-FA5D-3A3E-6458396ACE89}"/>
              </a:ext>
            </a:extLst>
          </p:cNvPr>
          <p:cNvSpPr>
            <a:spLocks noGrp="1"/>
          </p:cNvSpPr>
          <p:nvPr>
            <p:ph type="title"/>
          </p:nvPr>
        </p:nvSpPr>
        <p:spPr>
          <a:xfrm>
            <a:off x="467544" y="203746"/>
            <a:ext cx="8579296" cy="1143000"/>
          </a:xfrm>
        </p:spPr>
        <p:txBody>
          <a:bodyPr/>
          <a:lstStyle/>
          <a:p>
            <a:r>
              <a:rPr lang="en-US" sz="3600" b="0" dirty="0">
                <a:latin typeface="Calibri" panose="020F0502020204030204" pitchFamily="34" charset="0"/>
                <a:cs typeface="Calibri" panose="020F0502020204030204" pitchFamily="34" charset="0"/>
              </a:rPr>
              <a:t>Acceptance-building the child’s self-esteem: reflection task</a:t>
            </a:r>
          </a:p>
        </p:txBody>
      </p:sp>
      <p:sp>
        <p:nvSpPr>
          <p:cNvPr id="3" name="Content Placeholder 2">
            <a:extLst>
              <a:ext uri="{FF2B5EF4-FFF2-40B4-BE49-F238E27FC236}">
                <a16:creationId xmlns:a16="http://schemas.microsoft.com/office/drawing/2014/main" id="{A1DF798C-E9F5-A471-07F2-6294DAF1294E}"/>
              </a:ext>
            </a:extLst>
          </p:cNvPr>
          <p:cNvSpPr>
            <a:spLocks noGrp="1"/>
          </p:cNvSpPr>
          <p:nvPr>
            <p:ph idx="1"/>
          </p:nvPr>
        </p:nvSpPr>
        <p:spPr>
          <a:xfrm>
            <a:off x="251520" y="1412775"/>
            <a:ext cx="8579296" cy="4608507"/>
          </a:xfrm>
        </p:spPr>
        <p:txBody>
          <a:bodyPr/>
          <a:lstStyle/>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Before the next session, think about the learning from this session and this dimension in relation to children in families you work with or children in your care. </a:t>
            </a:r>
          </a:p>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Are there particular children who had low self-esteem, but who started to value themselves once accepted and encouraged by caregivers? </a:t>
            </a:r>
          </a:p>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Are there children who would benefit from some of the accepting caregiving strategies discussed today e.g. praise, help to enjoy activities? </a:t>
            </a:r>
          </a:p>
          <a:p>
            <a:pPr>
              <a:spcBef>
                <a:spcPts val="600"/>
              </a:spcBef>
              <a:spcAft>
                <a:spcPts val="600"/>
              </a:spcAft>
              <a:buClr>
                <a:srgbClr val="0070C0"/>
              </a:buClr>
            </a:pPr>
            <a:r>
              <a:rPr lang="en-US" sz="2400" dirty="0">
                <a:latin typeface="Calibri" panose="020F0502020204030204" pitchFamily="34" charset="0"/>
                <a:cs typeface="Calibri" panose="020F0502020204030204" pitchFamily="34" charset="0"/>
              </a:rPr>
              <a:t>What are the benefits and challenges of offering acceptance and support to children of different ages with low-self-esteem? </a:t>
            </a:r>
          </a:p>
        </p:txBody>
      </p:sp>
      <p:sp>
        <p:nvSpPr>
          <p:cNvPr id="4" name="Line 6">
            <a:extLst>
              <a:ext uri="{FF2B5EF4-FFF2-40B4-BE49-F238E27FC236}">
                <a16:creationId xmlns:a16="http://schemas.microsoft.com/office/drawing/2014/main" id="{9123D37E-8943-6687-1F32-276D1834ADB6}"/>
              </a:ext>
            </a:extLst>
          </p:cNvPr>
          <p:cNvSpPr>
            <a:spLocks noChangeShapeType="1"/>
          </p:cNvSpPr>
          <p:nvPr/>
        </p:nvSpPr>
        <p:spPr bwMode="auto">
          <a:xfrm>
            <a:off x="0" y="1341438"/>
            <a:ext cx="9144000" cy="0"/>
          </a:xfrm>
          <a:prstGeom prst="line">
            <a:avLst/>
          </a:prstGeom>
          <a:noFill/>
          <a:ln w="31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spTree>
    <p:extLst>
      <p:ext uri="{BB962C8B-B14F-4D97-AF65-F5344CB8AC3E}">
        <p14:creationId xmlns:p14="http://schemas.microsoft.com/office/powerpoint/2010/main" val="302530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9FC17-ABD8-F04B-221B-B460AA900498}"/>
            </a:ext>
          </a:extLst>
        </p:cNvPr>
        <p:cNvGrpSpPr/>
        <p:nvPr/>
      </p:nvGrpSpPr>
      <p:grpSpPr>
        <a:xfrm>
          <a:off x="0" y="0"/>
          <a:ext cx="0" cy="0"/>
          <a:chOff x="0" y="0"/>
          <a:chExt cx="0" cy="0"/>
        </a:xfrm>
      </p:grpSpPr>
      <p:pic>
        <p:nvPicPr>
          <p:cNvPr id="18434" name="Content Placeholder 3">
            <a:extLst>
              <a:ext uri="{FF2B5EF4-FFF2-40B4-BE49-F238E27FC236}">
                <a16:creationId xmlns:a16="http://schemas.microsoft.com/office/drawing/2014/main" id="{D88FF925-E2EE-6E5C-FF2E-0A3E07D05BA5}"/>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635375" y="6165850"/>
            <a:ext cx="2047875" cy="547688"/>
          </a:xfrm>
        </p:spPr>
      </p:pic>
      <p:pic>
        <p:nvPicPr>
          <p:cNvPr id="18435" name="Picture 4">
            <a:extLst>
              <a:ext uri="{FF2B5EF4-FFF2-40B4-BE49-F238E27FC236}">
                <a16:creationId xmlns:a16="http://schemas.microsoft.com/office/drawing/2014/main" id="{A7C31AC4-6BEE-D787-2F66-CA9D358DE6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98463"/>
            <a:ext cx="6453187" cy="532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08551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7746FDAABC9A42A959AEB2CAA35F75" ma:contentTypeVersion="16" ma:contentTypeDescription="Create a new document." ma:contentTypeScope="" ma:versionID="0983ef635d324ddd3615649bf639b340">
  <xsd:schema xmlns:xsd="http://www.w3.org/2001/XMLSchema" xmlns:xs="http://www.w3.org/2001/XMLSchema" xmlns:p="http://schemas.microsoft.com/office/2006/metadata/properties" xmlns:ns2="4ce13a26-6e13-43c6-9634-b3e5a0dea785" xmlns:ns3="b2efb3ea-bd43-4b46-a2a4-84dc77b62e3e" targetNamespace="http://schemas.microsoft.com/office/2006/metadata/properties" ma:root="true" ma:fieldsID="7ec0344befdea7421fa76bd3d97aae15" ns2:_="" ns3:_="">
    <xsd:import namespace="4ce13a26-6e13-43c6-9634-b3e5a0dea785"/>
    <xsd:import namespace="b2efb3ea-bd43-4b46-a2a4-84dc77b62e3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e13a26-6e13-43c6-9634-b3e5a0dea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527b111-6301-4708-b04d-ee8721e22ca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efb3ea-bd43-4b46-a2a4-84dc77b62e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df98c51c-b861-4490-880b-ff37d32237ae}" ma:internalName="TaxCatchAll" ma:showField="CatchAllData" ma:web="b2efb3ea-bd43-4b46-a2a4-84dc77b62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2efb3ea-bd43-4b46-a2a4-84dc77b62e3e" xsi:nil="true"/>
    <lcf76f155ced4ddcb4097134ff3c332f xmlns="4ce13a26-6e13-43c6-9634-b3e5a0dea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3316F5-CA46-4812-B243-CC2BA455F92D}">
  <ds:schemaRefs>
    <ds:schemaRef ds:uri="http://schemas.microsoft.com/sharepoint/v3/contenttype/forms"/>
  </ds:schemaRefs>
</ds:datastoreItem>
</file>

<file path=customXml/itemProps2.xml><?xml version="1.0" encoding="utf-8"?>
<ds:datastoreItem xmlns:ds="http://schemas.openxmlformats.org/officeDocument/2006/customXml" ds:itemID="{32193D0C-6739-45CE-8F51-07490B0C6F5B}"/>
</file>

<file path=customXml/itemProps3.xml><?xml version="1.0" encoding="utf-8"?>
<ds:datastoreItem xmlns:ds="http://schemas.openxmlformats.org/officeDocument/2006/customXml" ds:itemID="{BB727C7F-BB2C-495E-BE1A-DB3073555A57}"/>
</file>

<file path=docProps/app.xml><?xml version="1.0" encoding="utf-8"?>
<Properties xmlns="http://schemas.openxmlformats.org/officeDocument/2006/extended-properties" xmlns:vt="http://schemas.openxmlformats.org/officeDocument/2006/docPropsVTypes">
  <TotalTime>4248</TotalTime>
  <Words>3413</Words>
  <Application>Microsoft Macintosh PowerPoint</Application>
  <PresentationFormat>On-screen Show (4:3)</PresentationFormat>
  <Paragraphs>243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Wingdings</vt:lpstr>
      <vt:lpstr>Default Design</vt:lpstr>
      <vt:lpstr> SESSION 3 </vt:lpstr>
      <vt:lpstr>The Secure Base model</vt:lpstr>
      <vt:lpstr>Sensitivity- helping the child to manage feelings: reflections task</vt:lpstr>
      <vt:lpstr>Acceptance</vt:lpstr>
      <vt:lpstr>Why children may have low self-esteem    </vt:lpstr>
      <vt:lpstr>EXERCISE 1 Acceptance –building the child’s self-esteem    </vt:lpstr>
      <vt:lpstr>Acceptance</vt:lpstr>
      <vt:lpstr>Acceptance: caregiver thinking and feeling </vt:lpstr>
      <vt:lpstr>EXERCISE 2  Valuing yourself </vt:lpstr>
      <vt:lpstr>PowerPoint Presentation</vt:lpstr>
      <vt:lpstr>Acceptance</vt:lpstr>
      <vt:lpstr>Acceptance -building the child’s self-esteem: caregiving behaviour </vt:lpstr>
      <vt:lpstr>Offering and explaining praise</vt:lpstr>
      <vt:lpstr>Building self-esteem through activities </vt:lpstr>
      <vt:lpstr>Showing pride - promoting self-esteem and resilience in a child with learning difficulties </vt:lpstr>
      <vt:lpstr>EXERCISE 3 Acceptance-building self-esteem: caregiving approaches</vt:lpstr>
      <vt:lpstr>Acceptance- building the child’s self esteem: additional support needs for caregivers </vt:lpstr>
      <vt:lpstr>EXERCISE 4 What can help this caregiver maintain their self-esteem? </vt:lpstr>
      <vt:lpstr>Acceptance- building the child’s self-esteem: child thinking and feeling </vt:lpstr>
      <vt:lpstr>Acceptance-building the child’s self-esteem: reflection task</vt:lpstr>
      <vt:lpstr>PowerPoint Presentation</vt:lpstr>
    </vt:vector>
  </TitlesOfParts>
  <Company>University of East Anglia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GEZ09RMU</dc:creator>
  <cp:lastModifiedBy>Gillian Schofield (SWK - Staff)</cp:lastModifiedBy>
  <cp:revision>120</cp:revision>
  <dcterms:created xsi:type="dcterms:W3CDTF">2010-02-09T11:24:44Z</dcterms:created>
  <dcterms:modified xsi:type="dcterms:W3CDTF">2026-08-03T11:02:37Z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0x010100067746FDAABC9A42A959AEB2CAA35F75</vt:lpwstr>
  </property>
</Properties>
</file>