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39_7D3437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4" r:id="rId4"/>
    <p:sldMasterId id="2147483654" r:id="rId5"/>
    <p:sldMasterId id="2147483780" r:id="rId6"/>
  </p:sldMasterIdLst>
  <p:notesMasterIdLst>
    <p:notesMasterId r:id="rId36"/>
  </p:notesMasterIdLst>
  <p:sldIdLst>
    <p:sldId id="567" r:id="rId7"/>
    <p:sldId id="491" r:id="rId8"/>
    <p:sldId id="457" r:id="rId9"/>
    <p:sldId id="568" r:id="rId10"/>
    <p:sldId id="510" r:id="rId11"/>
    <p:sldId id="569" r:id="rId12"/>
    <p:sldId id="571" r:id="rId13"/>
    <p:sldId id="573" r:id="rId14"/>
    <p:sldId id="574" r:id="rId15"/>
    <p:sldId id="575" r:id="rId16"/>
    <p:sldId id="576" r:id="rId17"/>
    <p:sldId id="527" r:id="rId18"/>
    <p:sldId id="577" r:id="rId19"/>
    <p:sldId id="578" r:id="rId20"/>
    <p:sldId id="579" r:id="rId21"/>
    <p:sldId id="580" r:id="rId22"/>
    <p:sldId id="581" r:id="rId23"/>
    <p:sldId id="582" r:id="rId24"/>
    <p:sldId id="583" r:id="rId25"/>
    <p:sldId id="584" r:id="rId26"/>
    <p:sldId id="585" r:id="rId27"/>
    <p:sldId id="586" r:id="rId28"/>
    <p:sldId id="587" r:id="rId29"/>
    <p:sldId id="588" r:id="rId30"/>
    <p:sldId id="589" r:id="rId31"/>
    <p:sldId id="590" r:id="rId32"/>
    <p:sldId id="591" r:id="rId33"/>
    <p:sldId id="592" r:id="rId34"/>
    <p:sldId id="593" r:id="rId35"/>
  </p:sldIdLst>
  <p:sldSz cx="12225338" cy="6858000"/>
  <p:notesSz cx="9144000" cy="6858000"/>
  <p:defaultTextStyle>
    <a:defPPr>
      <a:defRPr lang="en-US"/>
    </a:defPPr>
    <a:lvl1pPr marL="0" algn="l" defTabSz="610636" rtl="0" eaLnBrk="1" latinLnBrk="0" hangingPunct="1">
      <a:defRPr sz="2400" kern="1200">
        <a:solidFill>
          <a:schemeClr val="tx1"/>
        </a:solidFill>
        <a:latin typeface="+mn-lt"/>
        <a:ea typeface="+mn-ea"/>
        <a:cs typeface="+mn-cs"/>
      </a:defRPr>
    </a:lvl1pPr>
    <a:lvl2pPr marL="610636" algn="l" defTabSz="610636" rtl="0" eaLnBrk="1" latinLnBrk="0" hangingPunct="1">
      <a:defRPr sz="2400" kern="1200">
        <a:solidFill>
          <a:schemeClr val="tx1"/>
        </a:solidFill>
        <a:latin typeface="+mn-lt"/>
        <a:ea typeface="+mn-ea"/>
        <a:cs typeface="+mn-cs"/>
      </a:defRPr>
    </a:lvl2pPr>
    <a:lvl3pPr marL="1221273" algn="l" defTabSz="610636" rtl="0" eaLnBrk="1" latinLnBrk="0" hangingPunct="1">
      <a:defRPr sz="2400" kern="1200">
        <a:solidFill>
          <a:schemeClr val="tx1"/>
        </a:solidFill>
        <a:latin typeface="+mn-lt"/>
        <a:ea typeface="+mn-ea"/>
        <a:cs typeface="+mn-cs"/>
      </a:defRPr>
    </a:lvl3pPr>
    <a:lvl4pPr marL="1831909" algn="l" defTabSz="610636" rtl="0" eaLnBrk="1" latinLnBrk="0" hangingPunct="1">
      <a:defRPr sz="2400" kern="1200">
        <a:solidFill>
          <a:schemeClr val="tx1"/>
        </a:solidFill>
        <a:latin typeface="+mn-lt"/>
        <a:ea typeface="+mn-ea"/>
        <a:cs typeface="+mn-cs"/>
      </a:defRPr>
    </a:lvl4pPr>
    <a:lvl5pPr marL="2442545" algn="l" defTabSz="610636" rtl="0" eaLnBrk="1" latinLnBrk="0" hangingPunct="1">
      <a:defRPr sz="2400" kern="1200">
        <a:solidFill>
          <a:schemeClr val="tx1"/>
        </a:solidFill>
        <a:latin typeface="+mn-lt"/>
        <a:ea typeface="+mn-ea"/>
        <a:cs typeface="+mn-cs"/>
      </a:defRPr>
    </a:lvl5pPr>
    <a:lvl6pPr marL="3053182" algn="l" defTabSz="610636" rtl="0" eaLnBrk="1" latinLnBrk="0" hangingPunct="1">
      <a:defRPr sz="2400" kern="1200">
        <a:solidFill>
          <a:schemeClr val="tx1"/>
        </a:solidFill>
        <a:latin typeface="+mn-lt"/>
        <a:ea typeface="+mn-ea"/>
        <a:cs typeface="+mn-cs"/>
      </a:defRPr>
    </a:lvl6pPr>
    <a:lvl7pPr marL="3663818" algn="l" defTabSz="610636" rtl="0" eaLnBrk="1" latinLnBrk="0" hangingPunct="1">
      <a:defRPr sz="2400" kern="1200">
        <a:solidFill>
          <a:schemeClr val="tx1"/>
        </a:solidFill>
        <a:latin typeface="+mn-lt"/>
        <a:ea typeface="+mn-ea"/>
        <a:cs typeface="+mn-cs"/>
      </a:defRPr>
    </a:lvl7pPr>
    <a:lvl8pPr marL="4274454" algn="l" defTabSz="610636" rtl="0" eaLnBrk="1" latinLnBrk="0" hangingPunct="1">
      <a:defRPr sz="2400" kern="1200">
        <a:solidFill>
          <a:schemeClr val="tx1"/>
        </a:solidFill>
        <a:latin typeface="+mn-lt"/>
        <a:ea typeface="+mn-ea"/>
        <a:cs typeface="+mn-cs"/>
      </a:defRPr>
    </a:lvl8pPr>
    <a:lvl9pPr marL="4885091" algn="l" defTabSz="61063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472385-CF58-9B8B-8F2E-F9604F4836AC}" name="Shay Jordan (ARM - Staff)" initials="SJ" userId="S::xyr18hzu@UEA.AC.UK::640a03ee-5d56-45ce-8529-ea90440c33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Foster (ARM - Staff)" initials="RS" lastIdx="10" clrIdx="0">
    <p:extLst>
      <p:ext uri="{19B8F6BF-5375-455C-9EA6-DF929625EA0E}">
        <p15:presenceInfo xmlns:p15="http://schemas.microsoft.com/office/powerpoint/2012/main" userId="S::nsk16fwu@uea.ac.uk::eceffffb-00f8-4df8-8ed4-ba04db32abe4" providerId="AD"/>
      </p:ext>
    </p:extLst>
  </p:cmAuthor>
  <p:cmAuthor id="2" name="Heloise Evans (ARM - Staff)" initials="HS" lastIdx="2" clrIdx="1">
    <p:extLst>
      <p:ext uri="{19B8F6BF-5375-455C-9EA6-DF929625EA0E}">
        <p15:presenceInfo xmlns:p15="http://schemas.microsoft.com/office/powerpoint/2012/main" userId="S::esf19apu@uea.ac.uk::e8a834ba-f225-4465-892a-4817ecbf2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8DC63F"/>
    <a:srgbClr val="FAA61A"/>
    <a:srgbClr val="00AEEF"/>
    <a:srgbClr val="7F409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9C59FE-3CFB-4FD2-8422-CE36E25D9DEE}" v="1" dt="2026-02-16T12:57:46.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86" y="96"/>
      </p:cViewPr>
      <p:guideLst>
        <p:guide orient="horz" pos="2160"/>
        <p:guide pos="38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s>
</file>

<file path=ppt/comments/modernComment_239_7D34371.xml><?xml version="1.0" encoding="utf-8"?>
<p188:cmLst xmlns:a="http://schemas.openxmlformats.org/drawingml/2006/main" xmlns:r="http://schemas.openxmlformats.org/officeDocument/2006/relationships" xmlns:p188="http://schemas.microsoft.com/office/powerpoint/2018/8/main">
  <p188:cm id="{949A2FF3-92C6-43DB-B552-FCF2AD544D5E}" authorId="{39472385-CF58-9B8B-8F2E-F9604F4836AC}" status="resolved" created="2025-02-21T11:25:12.615" complete="100000">
    <pc:sldMkLst xmlns:pc="http://schemas.microsoft.com/office/powerpoint/2013/main/command">
      <pc:docMk/>
      <pc:sldMk cId="131285873" sldId="569"/>
    </pc:sldMkLst>
    <p188:txBody>
      <a:bodyPr/>
      <a:lstStyle/>
      <a:p>
        <a:r>
          <a:rPr lang="en-GB"/>
          <a:t>Where on UCAS Application? I can’t spot it on my account!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A1343BF-1766-A246-8BDE-FB4A663AA079}" type="datetimeFigureOut">
              <a:rPr lang="en-US" smtClean="0"/>
              <a:t>2/16/2026</a:t>
            </a:fld>
            <a:endParaRPr lang="en-US"/>
          </a:p>
        </p:txBody>
      </p:sp>
      <p:sp>
        <p:nvSpPr>
          <p:cNvPr id="4" name="Slide Image Placeholder 3"/>
          <p:cNvSpPr>
            <a:spLocks noGrp="1" noRot="1" noChangeAspect="1"/>
          </p:cNvSpPr>
          <p:nvPr>
            <p:ph type="sldImg" idx="2"/>
          </p:nvPr>
        </p:nvSpPr>
        <p:spPr>
          <a:xfrm>
            <a:off x="2279650" y="514350"/>
            <a:ext cx="45847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2BED196-AD48-4C46-A36C-507CCB58AF3D}" type="slidenum">
              <a:rPr lang="en-US" smtClean="0"/>
              <a:t>‹#›</a:t>
            </a:fld>
            <a:endParaRPr lang="en-US"/>
          </a:p>
        </p:txBody>
      </p:sp>
    </p:spTree>
    <p:extLst>
      <p:ext uri="{BB962C8B-B14F-4D97-AF65-F5344CB8AC3E}">
        <p14:creationId xmlns:p14="http://schemas.microsoft.com/office/powerpoint/2010/main" val="890637237"/>
      </p:ext>
    </p:extLst>
  </p:cSld>
  <p:clrMap bg1="lt1" tx1="dk1" bg2="lt2" tx2="dk2" accent1="accent1" accent2="accent2" accent3="accent3" accent4="accent4" accent5="accent5" accent6="accent6" hlink="hlink" folHlink="folHlink"/>
  <p:notesStyle>
    <a:lvl1pPr marL="0" algn="l" defTabSz="610636" rtl="0" eaLnBrk="1" latinLnBrk="0" hangingPunct="1">
      <a:defRPr sz="1600" kern="1200">
        <a:solidFill>
          <a:schemeClr val="tx1"/>
        </a:solidFill>
        <a:latin typeface="+mn-lt"/>
        <a:ea typeface="+mn-ea"/>
        <a:cs typeface="+mn-cs"/>
      </a:defRPr>
    </a:lvl1pPr>
    <a:lvl2pPr marL="610636" algn="l" defTabSz="610636" rtl="0" eaLnBrk="1" latinLnBrk="0" hangingPunct="1">
      <a:defRPr sz="1600" kern="1200">
        <a:solidFill>
          <a:schemeClr val="tx1"/>
        </a:solidFill>
        <a:latin typeface="+mn-lt"/>
        <a:ea typeface="+mn-ea"/>
        <a:cs typeface="+mn-cs"/>
      </a:defRPr>
    </a:lvl2pPr>
    <a:lvl3pPr marL="1221273" algn="l" defTabSz="610636" rtl="0" eaLnBrk="1" latinLnBrk="0" hangingPunct="1">
      <a:defRPr sz="1600" kern="1200">
        <a:solidFill>
          <a:schemeClr val="tx1"/>
        </a:solidFill>
        <a:latin typeface="+mn-lt"/>
        <a:ea typeface="+mn-ea"/>
        <a:cs typeface="+mn-cs"/>
      </a:defRPr>
    </a:lvl3pPr>
    <a:lvl4pPr marL="1831909" algn="l" defTabSz="610636" rtl="0" eaLnBrk="1" latinLnBrk="0" hangingPunct="1">
      <a:defRPr sz="1600" kern="1200">
        <a:solidFill>
          <a:schemeClr val="tx1"/>
        </a:solidFill>
        <a:latin typeface="+mn-lt"/>
        <a:ea typeface="+mn-ea"/>
        <a:cs typeface="+mn-cs"/>
      </a:defRPr>
    </a:lvl4pPr>
    <a:lvl5pPr marL="2442545" algn="l" defTabSz="610636" rtl="0" eaLnBrk="1" latinLnBrk="0" hangingPunct="1">
      <a:defRPr sz="1600" kern="1200">
        <a:solidFill>
          <a:schemeClr val="tx1"/>
        </a:solidFill>
        <a:latin typeface="+mn-lt"/>
        <a:ea typeface="+mn-ea"/>
        <a:cs typeface="+mn-cs"/>
      </a:defRPr>
    </a:lvl5pPr>
    <a:lvl6pPr marL="3053182" algn="l" defTabSz="610636" rtl="0" eaLnBrk="1" latinLnBrk="0" hangingPunct="1">
      <a:defRPr sz="1600" kern="1200">
        <a:solidFill>
          <a:schemeClr val="tx1"/>
        </a:solidFill>
        <a:latin typeface="+mn-lt"/>
        <a:ea typeface="+mn-ea"/>
        <a:cs typeface="+mn-cs"/>
      </a:defRPr>
    </a:lvl6pPr>
    <a:lvl7pPr marL="3663818" algn="l" defTabSz="610636" rtl="0" eaLnBrk="1" latinLnBrk="0" hangingPunct="1">
      <a:defRPr sz="1600" kern="1200">
        <a:solidFill>
          <a:schemeClr val="tx1"/>
        </a:solidFill>
        <a:latin typeface="+mn-lt"/>
        <a:ea typeface="+mn-ea"/>
        <a:cs typeface="+mn-cs"/>
      </a:defRPr>
    </a:lvl7pPr>
    <a:lvl8pPr marL="4274454" algn="l" defTabSz="610636" rtl="0" eaLnBrk="1" latinLnBrk="0" hangingPunct="1">
      <a:defRPr sz="1600" kern="1200">
        <a:solidFill>
          <a:schemeClr val="tx1"/>
        </a:solidFill>
        <a:latin typeface="+mn-lt"/>
        <a:ea typeface="+mn-ea"/>
        <a:cs typeface="+mn-cs"/>
      </a:defRPr>
    </a:lvl8pPr>
    <a:lvl9pPr marL="4885091" algn="l" defTabSz="61063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utreach.uea.ac.uk/about-outreac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cas.com/applying/applying-university/students-individual-needs/sharing-disability-or-mental-health-condition-ucas-applic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disabled-students-allowance-ds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CORE</a:t>
            </a:r>
          </a:p>
          <a:p>
            <a:r>
              <a:rPr lang="en-GB" b="1"/>
              <a:t>What is UEA outreach?</a:t>
            </a:r>
            <a:endParaRPr lang="en-US"/>
          </a:p>
          <a:p>
            <a:r>
              <a:rPr lang="en-GB"/>
              <a:t>As a university outreach team we are committed to providing you and your students with impartial support regarding post 18 options. </a:t>
            </a:r>
            <a:endParaRPr lang="en-US"/>
          </a:p>
          <a:p>
            <a:r>
              <a:rPr lang="en-GB" b="1"/>
              <a:t>Why do we do this?</a:t>
            </a:r>
            <a:endParaRPr lang="en-US"/>
          </a:p>
          <a:p>
            <a:r>
              <a:rPr lang="en-GB"/>
              <a:t>Our objective is to widen access to higher education in general regardless of HE destination for students from backgrounds </a:t>
            </a:r>
            <a:r>
              <a:rPr lang="en-GB" u="sng">
                <a:hlinkClick r:id="rId3"/>
              </a:rPr>
              <a:t>underrepresented in higher education.</a:t>
            </a:r>
            <a:endParaRPr lang="en-US"/>
          </a:p>
          <a:p>
            <a:r>
              <a:rPr lang="en-GB" b="1"/>
              <a:t>How do we do this?</a:t>
            </a:r>
            <a:endParaRPr lang="en-US"/>
          </a:p>
          <a:p>
            <a:pPr marL="285750" indent="-285750">
              <a:buFont typeface="Wingdings" panose="05000000000000000000" pitchFamily="2" charset="2"/>
              <a:buChar char="§"/>
            </a:pPr>
            <a:r>
              <a:rPr lang="en-GB"/>
              <a:t>We deliver comprehensive programmes of activity in partnership with Uni Connect, Into University, the HAS scheme, and other HE providers</a:t>
            </a:r>
            <a:endParaRPr lang="en-US"/>
          </a:p>
          <a:p>
            <a:pPr marL="285750" indent="-285750">
              <a:buFont typeface="Wingdings" panose="05000000000000000000" pitchFamily="2" charset="2"/>
              <a:buChar char="§"/>
            </a:pPr>
            <a:r>
              <a:rPr lang="en-GB"/>
              <a:t>We ensure our talks and workshops provide examples from multiple HE providers, with the aim of providing your students with the information they need to support informed decision making</a:t>
            </a:r>
            <a:endParaRPr lang="en-US"/>
          </a:p>
          <a:p>
            <a:pPr marL="285750" indent="-285750">
              <a:buFont typeface="Wingdings" panose="05000000000000000000" pitchFamily="2" charset="2"/>
              <a:buChar char="§"/>
            </a:pPr>
            <a:r>
              <a:rPr lang="en-GB"/>
              <a:t>We will support your students regardless of chosen pathway and/ or choice of HE provider</a:t>
            </a:r>
            <a:endParaRPr lang="en-US"/>
          </a:p>
          <a:p>
            <a:endParaRPr lang="en-GB"/>
          </a:p>
        </p:txBody>
      </p:sp>
      <p:sp>
        <p:nvSpPr>
          <p:cNvPr id="4" name="Slide Number Placeholder 3"/>
          <p:cNvSpPr>
            <a:spLocks noGrp="1"/>
          </p:cNvSpPr>
          <p:nvPr>
            <p:ph type="sldNum" sz="quarter" idx="5"/>
          </p:nvPr>
        </p:nvSpPr>
        <p:spPr/>
        <p:txBody>
          <a:bodyPr/>
          <a:lstStyle/>
          <a:p>
            <a:fld id="{12BED196-AD48-4C46-A36C-507CCB58AF3D}" type="slidenum">
              <a:rPr lang="en-US" smtClean="0"/>
              <a:t>2</a:t>
            </a:fld>
            <a:endParaRPr lang="en-US"/>
          </a:p>
        </p:txBody>
      </p:sp>
    </p:spTree>
    <p:extLst>
      <p:ext uri="{BB962C8B-B14F-4D97-AF65-F5344CB8AC3E}">
        <p14:creationId xmlns:p14="http://schemas.microsoft.com/office/powerpoint/2010/main" val="9234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Examples of Universities that offer screening services include UEA, UCL and the University of Cambridge, but this list is not exhaustive. Encourage students to research this availability at their firm choice institution if they feel it would be of benefit.</a:t>
            </a:r>
          </a:p>
        </p:txBody>
      </p:sp>
      <p:sp>
        <p:nvSpPr>
          <p:cNvPr id="4" name="Slide Number Placeholder 3"/>
          <p:cNvSpPr>
            <a:spLocks noGrp="1"/>
          </p:cNvSpPr>
          <p:nvPr>
            <p:ph type="sldNum" sz="quarter" idx="5"/>
          </p:nvPr>
        </p:nvSpPr>
        <p:spPr/>
        <p:txBody>
          <a:bodyPr/>
          <a:lstStyle/>
          <a:p>
            <a:fld id="{12BED196-AD48-4C46-A36C-507CCB58AF3D}" type="slidenum">
              <a:rPr lang="en-US" smtClean="0"/>
              <a:t>19</a:t>
            </a:fld>
            <a:endParaRPr lang="en-US"/>
          </a:p>
        </p:txBody>
      </p:sp>
    </p:spTree>
    <p:extLst>
      <p:ext uri="{BB962C8B-B14F-4D97-AF65-F5344CB8AC3E}">
        <p14:creationId xmlns:p14="http://schemas.microsoft.com/office/powerpoint/2010/main" val="2572372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TWO: </a:t>
            </a:r>
            <a:r>
              <a:rPr lang="en-US" dirty="0"/>
              <a:t>This could be done individually or in pairs, depending on student preference. If the class is confident, ask them to feed back ideas and collate them on a whiteboard/mind map.</a:t>
            </a:r>
          </a:p>
          <a:p>
            <a:r>
              <a:rPr lang="en-US" b="1" dirty="0"/>
              <a:t>RESOURCES NEEDED: </a:t>
            </a:r>
            <a:r>
              <a:rPr lang="en-US" dirty="0"/>
              <a:t>Paper, pens, whiteboard (if applicable)</a:t>
            </a:r>
          </a:p>
          <a:p>
            <a:endParaRPr lang="en-US" dirty="0"/>
          </a:p>
          <a:p>
            <a:endParaRPr lang="en-US" b="1"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2BED196-AD48-4C46-A36C-507CCB58AF3D}" type="slidenum">
              <a:rPr lang="en-US" smtClean="0"/>
              <a:t>21</a:t>
            </a:fld>
            <a:endParaRPr lang="en-US"/>
          </a:p>
        </p:txBody>
      </p:sp>
    </p:spTree>
    <p:extLst>
      <p:ext uri="{BB962C8B-B14F-4D97-AF65-F5344CB8AC3E}">
        <p14:creationId xmlns:p14="http://schemas.microsoft.com/office/powerpoint/2010/main" val="392259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It might be helpful to compare this role with that of a form tutor, if students have those currently. </a:t>
            </a:r>
          </a:p>
        </p:txBody>
      </p:sp>
      <p:sp>
        <p:nvSpPr>
          <p:cNvPr id="4" name="Slide Number Placeholder 3"/>
          <p:cNvSpPr>
            <a:spLocks noGrp="1"/>
          </p:cNvSpPr>
          <p:nvPr>
            <p:ph type="sldNum" sz="quarter" idx="5"/>
          </p:nvPr>
        </p:nvSpPr>
        <p:spPr/>
        <p:txBody>
          <a:bodyPr/>
          <a:lstStyle/>
          <a:p>
            <a:fld id="{12BED196-AD48-4C46-A36C-507CCB58AF3D}" type="slidenum">
              <a:rPr lang="en-US" smtClean="0"/>
              <a:t>22</a:t>
            </a:fld>
            <a:endParaRPr lang="en-US"/>
          </a:p>
        </p:txBody>
      </p:sp>
    </p:spTree>
    <p:extLst>
      <p:ext uri="{BB962C8B-B14F-4D97-AF65-F5344CB8AC3E}">
        <p14:creationId xmlns:p14="http://schemas.microsoft.com/office/powerpoint/2010/main" val="297386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Supporting Examples:</a:t>
            </a:r>
          </a:p>
          <a:p>
            <a:pPr marL="285750" indent="-285750">
              <a:buFont typeface="Arial"/>
              <a:buChar char="•"/>
            </a:pPr>
            <a:r>
              <a:rPr lang="en-US" dirty="0">
                <a:ea typeface="Calibri"/>
                <a:cs typeface="Calibri"/>
              </a:rPr>
              <a:t>UEA, University of the Arts, London and University of Bradford all offer screening services for </a:t>
            </a:r>
            <a:r>
              <a:rPr lang="en-US" dirty="0" err="1">
                <a:ea typeface="Calibri"/>
                <a:cs typeface="Calibri"/>
              </a:rPr>
              <a:t>SpLDs</a:t>
            </a:r>
            <a:r>
              <a:rPr lang="en-US" dirty="0">
                <a:ea typeface="Calibri"/>
                <a:cs typeface="Calibri"/>
              </a:rPr>
              <a:t> (i.e. Dyslexia, Dyscalculia or ADHD).</a:t>
            </a:r>
          </a:p>
          <a:p>
            <a:pPr marL="285750" indent="-285750">
              <a:buFont typeface="Arial"/>
              <a:buChar char="•"/>
            </a:pPr>
            <a:r>
              <a:rPr lang="en-US" dirty="0">
                <a:ea typeface="Calibri"/>
                <a:cs typeface="Calibri"/>
              </a:rPr>
              <a:t>UEA, University of Manchester and University of Hertfordshire all offer one-off and sustained counselling. They also refer to the NHS if needed.</a:t>
            </a:r>
          </a:p>
          <a:p>
            <a:pPr marL="285750" indent="-2857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12BED196-AD48-4C46-A36C-507CCB58AF3D}" type="slidenum">
              <a:rPr lang="en-US" smtClean="0"/>
              <a:t>24</a:t>
            </a:fld>
            <a:endParaRPr lang="en-US"/>
          </a:p>
        </p:txBody>
      </p:sp>
    </p:spTree>
    <p:extLst>
      <p:ext uri="{BB962C8B-B14F-4D97-AF65-F5344CB8AC3E}">
        <p14:creationId xmlns:p14="http://schemas.microsoft.com/office/powerpoint/2010/main" val="126418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Examples come from UEA, University of Suffolk and University of Essex, but similar services are available elsewhere.</a:t>
            </a:r>
          </a:p>
        </p:txBody>
      </p:sp>
      <p:sp>
        <p:nvSpPr>
          <p:cNvPr id="4" name="Slide Number Placeholder 3"/>
          <p:cNvSpPr>
            <a:spLocks noGrp="1"/>
          </p:cNvSpPr>
          <p:nvPr>
            <p:ph type="sldNum" sz="quarter" idx="5"/>
          </p:nvPr>
        </p:nvSpPr>
        <p:spPr/>
        <p:txBody>
          <a:bodyPr/>
          <a:lstStyle/>
          <a:p>
            <a:fld id="{12BED196-AD48-4C46-A36C-507CCB58AF3D}" type="slidenum">
              <a:rPr lang="en-US" smtClean="0"/>
              <a:t>25</a:t>
            </a:fld>
            <a:endParaRPr lang="en-US"/>
          </a:p>
        </p:txBody>
      </p:sp>
    </p:spTree>
    <p:extLst>
      <p:ext uri="{BB962C8B-B14F-4D97-AF65-F5344CB8AC3E}">
        <p14:creationId xmlns:p14="http://schemas.microsoft.com/office/powerpoint/2010/main" val="745484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Universities such as the University of Birmingham, Anglia Ruskin and University of London among others all offer Nightline – more information is on the follow-up links sheet.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2BED196-AD48-4C46-A36C-507CCB58AF3D}" type="slidenum">
              <a:rPr lang="en-US" smtClean="0"/>
              <a:t>26</a:t>
            </a:fld>
            <a:endParaRPr lang="en-US"/>
          </a:p>
        </p:txBody>
      </p:sp>
    </p:spTree>
    <p:extLst>
      <p:ext uri="{BB962C8B-B14F-4D97-AF65-F5344CB8AC3E}">
        <p14:creationId xmlns:p14="http://schemas.microsoft.com/office/powerpoint/2010/main" val="331065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THREE: </a:t>
            </a:r>
            <a:r>
              <a:rPr lang="en-US" dirty="0"/>
              <a:t>This could be done individually or in pairs, depending on student preference. If the class is confident, ask them to feed back ideas and collate them on a whiteboard/mind map.</a:t>
            </a:r>
          </a:p>
          <a:p>
            <a:r>
              <a:rPr lang="en-US" b="1" dirty="0"/>
              <a:t>RESOURCES NEEDED: </a:t>
            </a:r>
            <a:r>
              <a:rPr lang="en-US" dirty="0"/>
              <a:t>Paper, pens, whiteboard (if applicable)</a:t>
            </a:r>
            <a:endParaRPr lang="en-GB" dirty="0"/>
          </a:p>
        </p:txBody>
      </p:sp>
      <p:sp>
        <p:nvSpPr>
          <p:cNvPr id="4" name="Slide Number Placeholder 3"/>
          <p:cNvSpPr>
            <a:spLocks noGrp="1"/>
          </p:cNvSpPr>
          <p:nvPr>
            <p:ph type="sldNum" sz="quarter" idx="5"/>
          </p:nvPr>
        </p:nvSpPr>
        <p:spPr/>
        <p:txBody>
          <a:bodyPr/>
          <a:lstStyle/>
          <a:p>
            <a:fld id="{12BED196-AD48-4C46-A36C-507CCB58AF3D}" type="slidenum">
              <a:rPr lang="en-US" smtClean="0"/>
              <a:t>27</a:t>
            </a:fld>
            <a:endParaRPr lang="en-US"/>
          </a:p>
        </p:txBody>
      </p:sp>
    </p:spTree>
    <p:extLst>
      <p:ext uri="{BB962C8B-B14F-4D97-AF65-F5344CB8AC3E}">
        <p14:creationId xmlns:p14="http://schemas.microsoft.com/office/powerpoint/2010/main" val="2515269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510C8-DC61-066E-D0C1-7FE3CC945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10784-2C43-4429-01F8-D409CF544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81473-DE64-9054-1900-C16F2D6BEC00}"/>
              </a:ext>
            </a:extLst>
          </p:cNvPr>
          <p:cNvSpPr>
            <a:spLocks noGrp="1"/>
          </p:cNvSpPr>
          <p:nvPr>
            <p:ph type="body" idx="1"/>
          </p:nvPr>
        </p:nvSpPr>
        <p:spPr/>
        <p:txBody>
          <a:bodyPr/>
          <a:lstStyle/>
          <a:p>
            <a:endParaRPr lang="en-US" dirty="0">
              <a:ea typeface="Calibri"/>
              <a:cs typeface="Calibri"/>
            </a:endParaRPr>
          </a:p>
          <a:p>
            <a:endParaRPr lang="en-GB"/>
          </a:p>
        </p:txBody>
      </p:sp>
      <p:sp>
        <p:nvSpPr>
          <p:cNvPr id="4" name="Slide Number Placeholder 3">
            <a:extLst>
              <a:ext uri="{FF2B5EF4-FFF2-40B4-BE49-F238E27FC236}">
                <a16:creationId xmlns:a16="http://schemas.microsoft.com/office/drawing/2014/main" id="{6691A8F0-97FB-4E06-AA14-0567A3501B3D}"/>
              </a:ext>
            </a:extLst>
          </p:cNvPr>
          <p:cNvSpPr>
            <a:spLocks noGrp="1"/>
          </p:cNvSpPr>
          <p:nvPr>
            <p:ph type="sldNum" sz="quarter" idx="5"/>
          </p:nvPr>
        </p:nvSpPr>
        <p:spPr/>
        <p:txBody>
          <a:bodyPr/>
          <a:lstStyle/>
          <a:p>
            <a:fld id="{12BED196-AD48-4C46-A36C-507CCB58AF3D}" type="slidenum">
              <a:rPr lang="en-US" smtClean="0"/>
              <a:t>28</a:t>
            </a:fld>
            <a:endParaRPr lang="en-US"/>
          </a:p>
        </p:txBody>
      </p:sp>
    </p:spTree>
    <p:extLst>
      <p:ext uri="{BB962C8B-B14F-4D97-AF65-F5344CB8AC3E}">
        <p14:creationId xmlns:p14="http://schemas.microsoft.com/office/powerpoint/2010/main" val="1776659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1C9CA-7C43-0FC8-6AC8-4A6AEA5C1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045C7-A94F-3F0F-9772-5C41D9C1C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5BFFA-5BF7-7F27-1A12-3CCDEEEFDD32}"/>
              </a:ext>
            </a:extLst>
          </p:cNvPr>
          <p:cNvSpPr>
            <a:spLocks noGrp="1"/>
          </p:cNvSpPr>
          <p:nvPr>
            <p:ph type="body" idx="1"/>
          </p:nvPr>
        </p:nvSpPr>
        <p:spPr/>
        <p:txBody>
          <a:bodyPr/>
          <a:lstStyle/>
          <a:p>
            <a:r>
              <a:rPr lang="en-US" b="1">
                <a:cs typeface="Calibri"/>
              </a:rPr>
              <a:t>CORE </a:t>
            </a:r>
            <a:endParaRPr lang="en-US">
              <a:cs typeface="Calibri"/>
            </a:endParaRPr>
          </a:p>
          <a:p>
            <a:pPr marL="171450" indent="-171450">
              <a:buFont typeface="Arial"/>
              <a:buChar char="•"/>
            </a:pPr>
            <a:r>
              <a:rPr lang="en-US" i="1">
                <a:cs typeface="+mn-lt"/>
              </a:rPr>
              <a:t>Please give students time to ask any questions they might have. </a:t>
            </a:r>
            <a:br>
              <a:rPr lang="en-US" i="1">
                <a:cs typeface="+mn-lt"/>
              </a:rPr>
            </a:br>
            <a:endParaRPr lang="en-US">
              <a:cs typeface="Calibri" panose="020F0502020204030204"/>
            </a:endParaRPr>
          </a:p>
        </p:txBody>
      </p:sp>
      <p:sp>
        <p:nvSpPr>
          <p:cNvPr id="4" name="Slide Number Placeholder 3">
            <a:extLst>
              <a:ext uri="{FF2B5EF4-FFF2-40B4-BE49-F238E27FC236}">
                <a16:creationId xmlns:a16="http://schemas.microsoft.com/office/drawing/2014/main" id="{01BECB53-0262-EAA0-6750-AEFA9AF7293E}"/>
              </a:ext>
            </a:extLst>
          </p:cNvPr>
          <p:cNvSpPr>
            <a:spLocks noGrp="1"/>
          </p:cNvSpPr>
          <p:nvPr>
            <p:ph type="sldNum" sz="quarter" idx="5"/>
          </p:nvPr>
        </p:nvSpPr>
        <p:spPr/>
        <p:txBody>
          <a:bodyPr/>
          <a:lstStyle/>
          <a:p>
            <a:fld id="{330F11BB-D47E-4A77-AADA-2C751D20C4C4}" type="slidenum">
              <a:rPr lang="en-US"/>
              <a:t>29</a:t>
            </a:fld>
            <a:endParaRPr lang="en-US"/>
          </a:p>
        </p:txBody>
      </p:sp>
    </p:spTree>
    <p:extLst>
      <p:ext uri="{BB962C8B-B14F-4D97-AF65-F5344CB8AC3E}">
        <p14:creationId xmlns:p14="http://schemas.microsoft.com/office/powerpoint/2010/main" val="326640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10636" rtl="0" eaLnBrk="1" fontAlgn="auto" latinLnBrk="0" hangingPunct="1">
              <a:lnSpc>
                <a:spcPct val="100000"/>
              </a:lnSpc>
              <a:spcBef>
                <a:spcPts val="0"/>
              </a:spcBef>
              <a:spcAft>
                <a:spcPts val="0"/>
              </a:spcAft>
              <a:buClrTx/>
              <a:buSzTx/>
              <a:buFontTx/>
              <a:buNone/>
              <a:tabLst/>
              <a:defRPr/>
            </a:pPr>
            <a:r>
              <a:rPr lang="en-US" b="1">
                <a:cs typeface="Calibri"/>
              </a:rPr>
              <a:t>CORE</a:t>
            </a:r>
            <a:br>
              <a:rPr lang="en-US" b="1">
                <a:cs typeface="+mn-lt"/>
              </a:rPr>
            </a:br>
            <a:r>
              <a:rPr lang="en-US">
                <a:cs typeface="Calibri"/>
              </a:rPr>
              <a:t>These are the Learning Objectives that we want student to cover during this talk. </a:t>
            </a:r>
            <a:endParaRPr lang="en-US" b="1">
              <a:cs typeface="Calibri"/>
            </a:endParaRPr>
          </a:p>
          <a:p>
            <a:endParaRPr lang="en-GB"/>
          </a:p>
        </p:txBody>
      </p:sp>
      <p:sp>
        <p:nvSpPr>
          <p:cNvPr id="4" name="Slide Number Placeholder 3"/>
          <p:cNvSpPr>
            <a:spLocks noGrp="1"/>
          </p:cNvSpPr>
          <p:nvPr>
            <p:ph type="sldNum" sz="quarter" idx="5"/>
          </p:nvPr>
        </p:nvSpPr>
        <p:spPr/>
        <p:txBody>
          <a:bodyPr/>
          <a:lstStyle/>
          <a:p>
            <a:fld id="{12BED196-AD48-4C46-A36C-507CCB58AF3D}" type="slidenum">
              <a:rPr lang="en-US" smtClean="0"/>
              <a:t>3</a:t>
            </a:fld>
            <a:endParaRPr lang="en-US"/>
          </a:p>
        </p:txBody>
      </p:sp>
    </p:spTree>
    <p:extLst>
      <p:ext uri="{BB962C8B-B14F-4D97-AF65-F5344CB8AC3E}">
        <p14:creationId xmlns:p14="http://schemas.microsoft.com/office/powerpoint/2010/main" val="376019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ACTIVITY ONE: </a:t>
            </a:r>
            <a:r>
              <a:rPr lang="en-US">
                <a:ea typeface="Calibri"/>
                <a:cs typeface="Calibri"/>
              </a:rPr>
              <a:t>This could be done in small groups or as a class, depending on room layout and personal preference</a:t>
            </a:r>
          </a:p>
          <a:p>
            <a:r>
              <a:rPr lang="en-US" b="1" dirty="0">
                <a:ea typeface="Calibri"/>
                <a:cs typeface="Calibri"/>
              </a:rPr>
              <a:t>RESOURCES NEEDED: </a:t>
            </a:r>
            <a:r>
              <a:rPr lang="en-US" dirty="0">
                <a:ea typeface="Calibri"/>
                <a:cs typeface="Calibri"/>
              </a:rPr>
              <a:t>Paper, pens – a whiteboard might be helpful but isn't necessary.</a:t>
            </a:r>
          </a:p>
          <a:p>
            <a:endParaRPr lang="en-US" dirty="0">
              <a:ea typeface="Calibri"/>
              <a:cs typeface="Calibri"/>
            </a:endParaRPr>
          </a:p>
          <a:p>
            <a:r>
              <a:rPr lang="en-US" b="1">
                <a:ea typeface="Calibri"/>
                <a:cs typeface="Calibri"/>
              </a:rPr>
              <a:t>EXAMPLE ANSWERS:</a:t>
            </a:r>
          </a:p>
          <a:p>
            <a:pPr marL="285750" indent="-285750">
              <a:buFont typeface="Calibri"/>
              <a:buChar char="-"/>
            </a:pPr>
            <a:r>
              <a:rPr lang="en-US" b="1" dirty="0">
                <a:ea typeface="Calibri"/>
                <a:cs typeface="Calibri"/>
              </a:rPr>
              <a:t>What Works?: </a:t>
            </a:r>
            <a:r>
              <a:rPr lang="en-US" err="1">
                <a:ea typeface="Calibri"/>
                <a:cs typeface="Calibri"/>
              </a:rPr>
              <a:t>Coloured</a:t>
            </a:r>
            <a:r>
              <a:rPr lang="en-US" dirty="0">
                <a:ea typeface="Calibri"/>
                <a:cs typeface="Calibri"/>
              </a:rPr>
              <a:t> paper for printables/worksheets, extra time in exams or extensions to assessments,  smaller room for exams. It might be useful to remind students that some 'adjustments' now are just the norm in Higher Education – you can bring food and water to classes, there </a:t>
            </a:r>
            <a:r>
              <a:rPr lang="en-US">
                <a:ea typeface="Calibri"/>
                <a:cs typeface="Calibri"/>
              </a:rPr>
              <a:t>isn't generally a uniform policy, and you can wear things like ear defenders if they help you.</a:t>
            </a:r>
          </a:p>
          <a:p>
            <a:pPr marL="285750" indent="-285750">
              <a:buFont typeface="Calibri"/>
              <a:buChar char="-"/>
            </a:pPr>
            <a:r>
              <a:rPr lang="en-US" b="1" dirty="0">
                <a:ea typeface="Calibri"/>
                <a:cs typeface="Calibri"/>
              </a:rPr>
              <a:t>Need Help?: </a:t>
            </a:r>
            <a:r>
              <a:rPr lang="en-US">
                <a:ea typeface="Calibri"/>
                <a:cs typeface="Calibri"/>
              </a:rPr>
              <a:t>Alternatives to handwriting i.e. using a laptop, or the option to record lectures (if that isn't already done as standard). Students could also ask for lecture slides or other materials in advance. If students are not sure, don't worry, as they'll hear more examples within the session.</a:t>
            </a:r>
          </a:p>
          <a:p>
            <a:pPr marL="285750" indent="-285750">
              <a:buFont typeface="Calibri"/>
              <a:buChar char="-"/>
            </a:pPr>
            <a:r>
              <a:rPr lang="en-US" b="1" dirty="0">
                <a:ea typeface="Calibri"/>
                <a:cs typeface="Calibri"/>
              </a:rPr>
              <a:t>Differences: </a:t>
            </a:r>
            <a:r>
              <a:rPr lang="en-US" dirty="0">
                <a:ea typeface="Calibri"/>
                <a:cs typeface="Calibri"/>
              </a:rPr>
              <a:t>There are plenty of differences students could name, but some include: All classes are optional – no one will chase students for non-attendance. Students will likely have less time in the classroom, and more independent study – they'll have to learn to manage their time. They may also be doing new things – essays are often longer than previous study, there may be group work or practical tasks etc. </a:t>
            </a:r>
          </a:p>
        </p:txBody>
      </p:sp>
      <p:sp>
        <p:nvSpPr>
          <p:cNvPr id="4" name="Slide Number Placeholder 3"/>
          <p:cNvSpPr>
            <a:spLocks noGrp="1"/>
          </p:cNvSpPr>
          <p:nvPr>
            <p:ph type="sldNum" sz="quarter" idx="5"/>
          </p:nvPr>
        </p:nvSpPr>
        <p:spPr/>
        <p:txBody>
          <a:bodyPr/>
          <a:lstStyle/>
          <a:p>
            <a:fld id="{12BED196-AD48-4C46-A36C-507CCB58AF3D}" type="slidenum">
              <a:rPr lang="en-US" smtClean="0"/>
              <a:t>4</a:t>
            </a:fld>
            <a:endParaRPr lang="en-US"/>
          </a:p>
        </p:txBody>
      </p:sp>
    </p:spTree>
    <p:extLst>
      <p:ext uri="{BB962C8B-B14F-4D97-AF65-F5344CB8AC3E}">
        <p14:creationId xmlns:p14="http://schemas.microsoft.com/office/powerpoint/2010/main" val="367803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students have not yet applied through UCAS – explain that personal circumstances (i.e. care-experience or estrangement) or disability can be included in the 'More About You' section of the UCAS Application. NOTE: This section only appears after other sections are completed – don't worry if you can't see it straight away. Referees can also include these circumstances in their reference, if they feel there has been an impact on academic performance (i.e. exams missed due to illness or injury).</a:t>
            </a:r>
            <a:endParaRPr lang="en-US" dirty="0">
              <a:ea typeface="Calibri"/>
              <a:cs typeface="Calibri"/>
            </a:endParaRPr>
          </a:p>
          <a:p>
            <a:endParaRPr lang="en-US" dirty="0">
              <a:ea typeface="Calibri"/>
              <a:cs typeface="Calibri"/>
            </a:endParaRPr>
          </a:p>
          <a:p>
            <a:r>
              <a:rPr lang="en-US" dirty="0">
                <a:ea typeface="Calibri"/>
                <a:cs typeface="Calibri"/>
              </a:rPr>
              <a:t>If students have already applied, they will need to get in touch with their Firm Choice institution – most universities and colleges have webpages about incoming students accessing support, so encourage students to look at these. </a:t>
            </a:r>
          </a:p>
        </p:txBody>
      </p:sp>
      <p:sp>
        <p:nvSpPr>
          <p:cNvPr id="4" name="Slide Number Placeholder 3"/>
          <p:cNvSpPr>
            <a:spLocks noGrp="1"/>
          </p:cNvSpPr>
          <p:nvPr>
            <p:ph type="sldNum" sz="quarter" idx="5"/>
          </p:nvPr>
        </p:nvSpPr>
        <p:spPr/>
        <p:txBody>
          <a:bodyPr/>
          <a:lstStyle/>
          <a:p>
            <a:fld id="{12BED196-AD48-4C46-A36C-507CCB58AF3D}" type="slidenum">
              <a:rPr lang="en-US" smtClean="0"/>
              <a:t>6</a:t>
            </a:fld>
            <a:endParaRPr lang="en-US"/>
          </a:p>
        </p:txBody>
      </p:sp>
    </p:spTree>
    <p:extLst>
      <p:ext uri="{BB962C8B-B14F-4D97-AF65-F5344CB8AC3E}">
        <p14:creationId xmlns:p14="http://schemas.microsoft.com/office/powerpoint/2010/main" val="247060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Supporting Examples:</a:t>
            </a:r>
          </a:p>
          <a:p>
            <a:pPr marL="285750" indent="-285750">
              <a:buFont typeface="Calibri"/>
              <a:buChar char="-"/>
            </a:pPr>
            <a:r>
              <a:rPr lang="en-US">
                <a:ea typeface="Calibri"/>
                <a:cs typeface="Calibri"/>
              </a:rPr>
              <a:t>University/College support or adjustments can include accommodation (i.e. having an accessible room).</a:t>
            </a:r>
          </a:p>
          <a:p>
            <a:pPr marL="285750" indent="-285750">
              <a:buFont typeface="Calibri"/>
              <a:buChar char="-"/>
            </a:pPr>
            <a:r>
              <a:rPr lang="en-US">
                <a:ea typeface="Calibri"/>
                <a:cs typeface="Calibri"/>
              </a:rPr>
              <a:t>Financial Support will vary from institution to institution – for example, UEA offers up to a £3000 bursary per year for care-experienced or estranged students.</a:t>
            </a:r>
          </a:p>
          <a:p>
            <a:pPr marL="285750" indent="-285750">
              <a:buFont typeface="Calibri"/>
              <a:buChar char="-"/>
            </a:pPr>
            <a:r>
              <a:rPr lang="en-US" dirty="0">
                <a:ea typeface="Calibri"/>
                <a:cs typeface="Calibri"/>
              </a:rPr>
              <a:t>Contextual Offers: Royal Holloway (University of London) and the University of Wolverhampton include disability/long-term health conditions as criteria for a contextual offer.</a:t>
            </a:r>
          </a:p>
        </p:txBody>
      </p:sp>
      <p:sp>
        <p:nvSpPr>
          <p:cNvPr id="4" name="Slide Number Placeholder 3"/>
          <p:cNvSpPr>
            <a:spLocks noGrp="1"/>
          </p:cNvSpPr>
          <p:nvPr>
            <p:ph type="sldNum" sz="quarter" idx="5"/>
          </p:nvPr>
        </p:nvSpPr>
        <p:spPr/>
        <p:txBody>
          <a:bodyPr/>
          <a:lstStyle/>
          <a:p>
            <a:fld id="{12BED196-AD48-4C46-A36C-507CCB58AF3D}" type="slidenum">
              <a:rPr lang="en-US" smtClean="0"/>
              <a:t>7</a:t>
            </a:fld>
            <a:endParaRPr lang="en-US"/>
          </a:p>
        </p:txBody>
      </p:sp>
    </p:spTree>
    <p:extLst>
      <p:ext uri="{BB962C8B-B14F-4D97-AF65-F5344CB8AC3E}">
        <p14:creationId xmlns:p14="http://schemas.microsoft.com/office/powerpoint/2010/main" val="364230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More information about how information is shared can be found here: </a:t>
            </a:r>
            <a:r>
              <a:rPr lang="en-US" dirty="0">
                <a:hlinkClick r:id="rId3"/>
              </a:rPr>
              <a:t>Sharing a disability or mental health condition in the UCAS application | Undergraduate, Conservatoires | UCAS</a:t>
            </a:r>
            <a:r>
              <a:rPr lang="en-US" dirty="0"/>
              <a:t>.</a:t>
            </a:r>
            <a:endParaRPr lang="en-US" dirty="0">
              <a:ea typeface="Calibri"/>
              <a:cs typeface="Calibri"/>
            </a:endParaRPr>
          </a:p>
          <a:p>
            <a:endParaRPr lang="en-US" dirty="0">
              <a:ea typeface="Calibri"/>
              <a:cs typeface="Calibri"/>
            </a:endParaRPr>
          </a:p>
          <a:p>
            <a:r>
              <a:rPr lang="en-US" dirty="0">
                <a:ea typeface="Calibri"/>
                <a:cs typeface="Calibri"/>
              </a:rPr>
              <a:t>Student Support Services at their firm choice University will be able to provide support on disclosing support needs to other parts of the University, but should always seek consent from the student before doing so. If students would like support from within their department, most faculties have Disability Liaison Officers (DLOs) who can offer subject-specific support, and work in collaboration with university-wide services.</a:t>
            </a:r>
          </a:p>
          <a:p>
            <a:endParaRPr lang="en-US" dirty="0">
              <a:ea typeface="Calibri"/>
              <a:cs typeface="Calibri"/>
            </a:endParaRPr>
          </a:p>
          <a:p>
            <a:endParaRPr lang="en-US" dirty="0">
              <a:ea typeface="Calibri"/>
              <a:cs typeface="Calibri"/>
            </a:endParaRPr>
          </a:p>
          <a:p>
            <a:r>
              <a:rPr lang="en-US" dirty="0">
                <a:ea typeface="Calibri"/>
                <a:cs typeface="Calibri"/>
              </a:rPr>
              <a:t>Make sure students know that </a:t>
            </a:r>
          </a:p>
        </p:txBody>
      </p:sp>
      <p:sp>
        <p:nvSpPr>
          <p:cNvPr id="4" name="Slide Number Placeholder 3"/>
          <p:cNvSpPr>
            <a:spLocks noGrp="1"/>
          </p:cNvSpPr>
          <p:nvPr>
            <p:ph type="sldNum" sz="quarter" idx="5"/>
          </p:nvPr>
        </p:nvSpPr>
        <p:spPr/>
        <p:txBody>
          <a:bodyPr/>
          <a:lstStyle/>
          <a:p>
            <a:fld id="{12BED196-AD48-4C46-A36C-507CCB58AF3D}" type="slidenum">
              <a:rPr lang="en-US" smtClean="0"/>
              <a:t>8</a:t>
            </a:fld>
            <a:endParaRPr lang="en-US"/>
          </a:p>
        </p:txBody>
      </p:sp>
    </p:spTree>
    <p:extLst>
      <p:ext uri="{BB962C8B-B14F-4D97-AF65-F5344CB8AC3E}">
        <p14:creationId xmlns:p14="http://schemas.microsoft.com/office/powerpoint/2010/main" val="5378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Students can apply for DSA here: </a:t>
            </a:r>
            <a:r>
              <a:rPr lang="en-US" dirty="0">
                <a:hlinkClick r:id="rId3"/>
              </a:rPr>
              <a:t>Help if you're a student with a learning difficulty, health problem or disability: Disabled Students' Allowance - GOV.UK</a:t>
            </a:r>
            <a:endParaRPr lang="en-US">
              <a:ea typeface="Calibri"/>
              <a:cs typeface="Calibri"/>
            </a:endParaRPr>
          </a:p>
        </p:txBody>
      </p:sp>
      <p:sp>
        <p:nvSpPr>
          <p:cNvPr id="4" name="Slide Number Placeholder 3"/>
          <p:cNvSpPr>
            <a:spLocks noGrp="1"/>
          </p:cNvSpPr>
          <p:nvPr>
            <p:ph type="sldNum" sz="quarter" idx="5"/>
          </p:nvPr>
        </p:nvSpPr>
        <p:spPr/>
        <p:txBody>
          <a:bodyPr/>
          <a:lstStyle/>
          <a:p>
            <a:fld id="{12BED196-AD48-4C46-A36C-507CCB58AF3D}" type="slidenum">
              <a:rPr lang="en-US" smtClean="0"/>
              <a:t>11</a:t>
            </a:fld>
            <a:endParaRPr lang="en-US"/>
          </a:p>
        </p:txBody>
      </p:sp>
    </p:spTree>
    <p:extLst>
      <p:ext uri="{BB962C8B-B14F-4D97-AF65-F5344CB8AC3E}">
        <p14:creationId xmlns:p14="http://schemas.microsoft.com/office/powerpoint/2010/main" val="3809170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might be a good point to refer students to individual school advisors if they have specific questions about their situation, and what (if anything) has been passed on to their firm choice university/college.</a:t>
            </a:r>
          </a:p>
          <a:p>
            <a:endParaRPr lang="en-US" dirty="0">
              <a:ea typeface="Calibri"/>
              <a:cs typeface="Calibri"/>
            </a:endParaRPr>
          </a:p>
          <a:p>
            <a:r>
              <a:rPr lang="en-US" dirty="0">
                <a:ea typeface="Calibri"/>
                <a:cs typeface="Calibri"/>
              </a:rPr>
              <a:t>Remind students that the upside of this is that if they feel they would benefit from some support they are not currently receiving, this is a great time to ask for it.</a:t>
            </a:r>
          </a:p>
        </p:txBody>
      </p:sp>
      <p:sp>
        <p:nvSpPr>
          <p:cNvPr id="4" name="Slide Number Placeholder 3"/>
          <p:cNvSpPr>
            <a:spLocks noGrp="1"/>
          </p:cNvSpPr>
          <p:nvPr>
            <p:ph type="sldNum" sz="quarter" idx="5"/>
          </p:nvPr>
        </p:nvSpPr>
        <p:spPr/>
        <p:txBody>
          <a:bodyPr/>
          <a:lstStyle/>
          <a:p>
            <a:fld id="{12BED196-AD48-4C46-A36C-507CCB58AF3D}" type="slidenum">
              <a:rPr lang="en-US" smtClean="0"/>
              <a:t>14</a:t>
            </a:fld>
            <a:endParaRPr lang="en-US"/>
          </a:p>
        </p:txBody>
      </p:sp>
    </p:spTree>
    <p:extLst>
      <p:ext uri="{BB962C8B-B14F-4D97-AF65-F5344CB8AC3E}">
        <p14:creationId xmlns:p14="http://schemas.microsoft.com/office/powerpoint/2010/main" val="182991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Examples of equipment a student might be given through DSA include: specialist laptop or software, an adapted desk or chair, recording devices for live sessions.</a:t>
            </a:r>
          </a:p>
        </p:txBody>
      </p:sp>
      <p:sp>
        <p:nvSpPr>
          <p:cNvPr id="4" name="Slide Number Placeholder 3"/>
          <p:cNvSpPr>
            <a:spLocks noGrp="1"/>
          </p:cNvSpPr>
          <p:nvPr>
            <p:ph type="sldNum" sz="quarter" idx="5"/>
          </p:nvPr>
        </p:nvSpPr>
        <p:spPr/>
        <p:txBody>
          <a:bodyPr/>
          <a:lstStyle/>
          <a:p>
            <a:fld id="{12BED196-AD48-4C46-A36C-507CCB58AF3D}" type="slidenum">
              <a:rPr lang="en-US" smtClean="0"/>
              <a:t>15</a:t>
            </a:fld>
            <a:endParaRPr lang="en-US"/>
          </a:p>
        </p:txBody>
      </p:sp>
    </p:spTree>
    <p:extLst>
      <p:ext uri="{BB962C8B-B14F-4D97-AF65-F5344CB8AC3E}">
        <p14:creationId xmlns:p14="http://schemas.microsoft.com/office/powerpoint/2010/main" val="230640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pic>
        <p:nvPicPr>
          <p:cNvPr id="3" name="Picture 2" descr="A person sitting in a chair&#10;&#10;Description automatically generated with medium confidence">
            <a:extLst>
              <a:ext uri="{FF2B5EF4-FFF2-40B4-BE49-F238E27FC236}">
                <a16:creationId xmlns:a16="http://schemas.microsoft.com/office/drawing/2014/main" id="{C90F42A6-709B-7F48-AF28-C913079F07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7" name="Text Placeholder 8">
            <a:extLst>
              <a:ext uri="{FF2B5EF4-FFF2-40B4-BE49-F238E27FC236}">
                <a16:creationId xmlns:a16="http://schemas.microsoft.com/office/drawing/2014/main" id="{593D8534-0998-6748-8DBA-A6D491BB0E11}"/>
              </a:ext>
            </a:extLst>
          </p:cNvPr>
          <p:cNvSpPr>
            <a:spLocks noGrp="1"/>
          </p:cNvSpPr>
          <p:nvPr>
            <p:ph type="body" sz="quarter" idx="11" hasCustomPrompt="1"/>
          </p:nvPr>
        </p:nvSpPr>
        <p:spPr>
          <a:xfrm>
            <a:off x="508352" y="2419722"/>
            <a:ext cx="4993051" cy="880071"/>
          </a:xfrm>
          <a:prstGeom prst="roundRect">
            <a:avLst>
              <a:gd name="adj" fmla="val 7221"/>
            </a:avLst>
          </a:prstGeom>
          <a:solidFill>
            <a:schemeClr val="tx2"/>
          </a:solidFill>
        </p:spPr>
        <p:style>
          <a:lnRef idx="2">
            <a:schemeClr val="accent1"/>
          </a:lnRef>
          <a:fillRef idx="1">
            <a:schemeClr val="lt1"/>
          </a:fillRef>
          <a:effectRef idx="0">
            <a:schemeClr val="accent1"/>
          </a:effectRef>
          <a:fontRef idx="minor">
            <a:schemeClr val="dk1"/>
          </a:fontRef>
        </p:style>
        <p:txBody>
          <a:bodyPr anchor="ctr"/>
          <a:lstStyle>
            <a:lvl1pPr marL="108000" indent="0" algn="l">
              <a:buFont typeface="Arial" panose="020B0604020202020204" pitchFamily="34" charset="0"/>
              <a:buNone/>
              <a:defRPr sz="4800" b="1">
                <a:solidFill>
                  <a:schemeClr val="tx1"/>
                </a:solidFill>
              </a:defRPr>
            </a:lvl1pPr>
            <a:lvl2pPr algn="l">
              <a:buNone/>
              <a:defRPr/>
            </a:lvl2pPr>
            <a:lvl3pPr algn="l">
              <a:buNone/>
              <a:defRPr/>
            </a:lvl3pPr>
            <a:lvl4pPr algn="l">
              <a:buNone/>
              <a:defRPr/>
            </a:lvl4pPr>
            <a:lvl5pPr algn="l">
              <a:buNone/>
              <a:defRPr/>
            </a:lvl5pPr>
          </a:lstStyle>
          <a:p>
            <a:pPr lvl="0"/>
            <a:r>
              <a:rPr lang="en-GB"/>
              <a:t>MODULE TITLE</a:t>
            </a:r>
          </a:p>
        </p:txBody>
      </p:sp>
      <p:sp>
        <p:nvSpPr>
          <p:cNvPr id="8" name="Text Placeholder 5">
            <a:extLst>
              <a:ext uri="{FF2B5EF4-FFF2-40B4-BE49-F238E27FC236}">
                <a16:creationId xmlns:a16="http://schemas.microsoft.com/office/drawing/2014/main" id="{1C4F392B-E158-ED4D-B563-149B988C8AA5}"/>
              </a:ext>
            </a:extLst>
          </p:cNvPr>
          <p:cNvSpPr>
            <a:spLocks noGrp="1"/>
          </p:cNvSpPr>
          <p:nvPr>
            <p:ph type="body" sz="quarter" idx="12" hasCustomPrompt="1"/>
          </p:nvPr>
        </p:nvSpPr>
        <p:spPr>
          <a:xfrm>
            <a:off x="578117" y="3629581"/>
            <a:ext cx="4554144" cy="452688"/>
          </a:xfrm>
          <a:prstGeom prst="rect">
            <a:avLst/>
          </a:prstGeom>
        </p:spPr>
        <p:txBody>
          <a:bodyPr anchor="b"/>
          <a:lstStyle>
            <a:lvl1pPr marL="0" indent="0">
              <a:buFont typeface="Arial" panose="020B0604020202020204" pitchFamily="34" charset="0"/>
              <a:buNone/>
              <a:defRPr sz="2000" b="1"/>
            </a:lvl1pPr>
            <a:lvl2pPr>
              <a:buNone/>
              <a:defRPr b="1"/>
            </a:lvl2pPr>
            <a:lvl3pPr>
              <a:buNone/>
              <a:defRPr b="1"/>
            </a:lvl3pPr>
            <a:lvl4pPr>
              <a:buNone/>
              <a:defRPr b="1"/>
            </a:lvl4pPr>
            <a:lvl5pPr>
              <a:buNone/>
              <a:defRPr b="1"/>
            </a:lvl5pPr>
          </a:lstStyle>
          <a:p>
            <a:pPr lvl="0"/>
            <a:r>
              <a:rPr lang="en-GB"/>
              <a:t>Presenter Details</a:t>
            </a:r>
            <a:endParaRPr lang="en-US"/>
          </a:p>
        </p:txBody>
      </p:sp>
      <p:sp>
        <p:nvSpPr>
          <p:cNvPr id="9" name="Text Placeholder 5">
            <a:extLst>
              <a:ext uri="{FF2B5EF4-FFF2-40B4-BE49-F238E27FC236}">
                <a16:creationId xmlns:a16="http://schemas.microsoft.com/office/drawing/2014/main" id="{F5FD1AEB-74E0-B641-A67A-982BA8083A34}"/>
              </a:ext>
            </a:extLst>
          </p:cNvPr>
          <p:cNvSpPr>
            <a:spLocks noGrp="1"/>
          </p:cNvSpPr>
          <p:nvPr>
            <p:ph type="body" sz="quarter" idx="13" hasCustomPrompt="1"/>
          </p:nvPr>
        </p:nvSpPr>
        <p:spPr>
          <a:xfrm>
            <a:off x="578117" y="4146416"/>
            <a:ext cx="4554144" cy="452688"/>
          </a:xfrm>
          <a:prstGeom prst="rect">
            <a:avLst/>
          </a:prstGeom>
        </p:spPr>
        <p:txBody>
          <a:bodyPr anchor="t"/>
          <a:lstStyle>
            <a:lvl1pPr marL="0" indent="0">
              <a:buFont typeface="Arial" panose="020B0604020202020204" pitchFamily="34" charset="0"/>
              <a:buNone/>
              <a:defRPr sz="1600" b="0"/>
            </a:lvl1pPr>
            <a:lvl2pPr>
              <a:buNone/>
              <a:defRPr b="1"/>
            </a:lvl2pPr>
            <a:lvl3pPr>
              <a:buNone/>
              <a:defRPr b="1"/>
            </a:lvl3pPr>
            <a:lvl4pPr>
              <a:buNone/>
              <a:defRPr b="1"/>
            </a:lvl4pPr>
            <a:lvl5pPr>
              <a:buNone/>
              <a:defRPr b="1"/>
            </a:lvl5pPr>
          </a:lstStyle>
          <a:p>
            <a:pPr lvl="0"/>
            <a:r>
              <a:rPr lang="en-GB"/>
              <a:t>Date</a:t>
            </a:r>
            <a:endParaRPr lang="en-US"/>
          </a:p>
        </p:txBody>
      </p:sp>
      <p:sp>
        <p:nvSpPr>
          <p:cNvPr id="10" name="Rectangle 9">
            <a:extLst>
              <a:ext uri="{FF2B5EF4-FFF2-40B4-BE49-F238E27FC236}">
                <a16:creationId xmlns:a16="http://schemas.microsoft.com/office/drawing/2014/main" id="{E3C980E3-51C9-664C-9572-79F35B157AA8}"/>
              </a:ext>
            </a:extLst>
          </p:cNvPr>
          <p:cNvSpPr/>
          <p:nvPr userDrawn="1"/>
        </p:nvSpPr>
        <p:spPr>
          <a:xfrm>
            <a:off x="470206" y="4783016"/>
            <a:ext cx="3800826" cy="162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descr="Shape&#10;&#10;Description automatically generated with medium confidence">
            <a:extLst>
              <a:ext uri="{FF2B5EF4-FFF2-40B4-BE49-F238E27FC236}">
                <a16:creationId xmlns:a16="http://schemas.microsoft.com/office/drawing/2014/main" id="{1F3020D3-F997-4C4F-9E30-7F9C2FB725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8353" y="5842416"/>
            <a:ext cx="2125904" cy="566200"/>
          </a:xfrm>
          <a:prstGeom prst="rect">
            <a:avLst/>
          </a:prstGeom>
        </p:spPr>
      </p:pic>
    </p:spTree>
    <p:extLst>
      <p:ext uri="{BB962C8B-B14F-4D97-AF65-F5344CB8AC3E}">
        <p14:creationId xmlns:p14="http://schemas.microsoft.com/office/powerpoint/2010/main" val="21951839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ert Picture Orang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395E2AD5-EAD5-5441-AF73-C503323045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 name="Text Placeholder 8">
            <a:extLst>
              <a:ext uri="{FF2B5EF4-FFF2-40B4-BE49-F238E27FC236}">
                <a16:creationId xmlns:a16="http://schemas.microsoft.com/office/drawing/2014/main" id="{350438AF-1970-7C44-8952-A14C2B18E129}"/>
              </a:ext>
            </a:extLst>
          </p:cNvPr>
          <p:cNvSpPr>
            <a:spLocks noGrp="1"/>
          </p:cNvSpPr>
          <p:nvPr>
            <p:ph type="body" sz="quarter" idx="11" hasCustomPrompt="1"/>
          </p:nvPr>
        </p:nvSpPr>
        <p:spPr>
          <a:xfrm>
            <a:off x="608016" y="2305878"/>
            <a:ext cx="4504701"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7" name="Picture Placeholder 6">
            <a:extLst>
              <a:ext uri="{FF2B5EF4-FFF2-40B4-BE49-F238E27FC236}">
                <a16:creationId xmlns:a16="http://schemas.microsoft.com/office/drawing/2014/main" id="{EBED9FA8-0509-5843-A645-3DBBE2667107}"/>
              </a:ext>
            </a:extLst>
          </p:cNvPr>
          <p:cNvSpPr>
            <a:spLocks noGrp="1"/>
          </p:cNvSpPr>
          <p:nvPr>
            <p:ph type="pic" sz="quarter" idx="12" hasCustomPrompt="1"/>
          </p:nvPr>
        </p:nvSpPr>
        <p:spPr>
          <a:xfrm>
            <a:off x="7382834" y="0"/>
            <a:ext cx="5191800" cy="6858000"/>
          </a:xfrm>
          <a:prstGeom prst="roundRect">
            <a:avLst>
              <a:gd name="adj" fmla="val 6451"/>
            </a:avLst>
          </a:prstGeom>
          <a:solidFill>
            <a:schemeClr val="bg1"/>
          </a:solidFill>
        </p:spPr>
        <p:txBody>
          <a:bodyPr anchor="ctr"/>
          <a:lstStyle>
            <a:lvl1pPr marL="0" indent="0" algn="ctr">
              <a:buNone/>
              <a:defRPr/>
            </a:lvl1pPr>
          </a:lstStyle>
          <a:p>
            <a:r>
              <a:rPr lang="en-US"/>
              <a:t>Insert picture </a:t>
            </a:r>
          </a:p>
        </p:txBody>
      </p:sp>
      <p:sp>
        <p:nvSpPr>
          <p:cNvPr id="6" name="Rectangle 5">
            <a:extLst>
              <a:ext uri="{FF2B5EF4-FFF2-40B4-BE49-F238E27FC236}">
                <a16:creationId xmlns:a16="http://schemas.microsoft.com/office/drawing/2014/main" id="{9C295F00-BB62-4D4A-8FC0-A5566CB47AA9}"/>
              </a:ext>
            </a:extLst>
          </p:cNvPr>
          <p:cNvSpPr/>
          <p:nvPr userDrawn="1"/>
        </p:nvSpPr>
        <p:spPr>
          <a:xfrm>
            <a:off x="470206" y="5081322"/>
            <a:ext cx="3103355" cy="132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with low confidence">
            <a:extLst>
              <a:ext uri="{FF2B5EF4-FFF2-40B4-BE49-F238E27FC236}">
                <a16:creationId xmlns:a16="http://schemas.microsoft.com/office/drawing/2014/main" id="{11631EA5-3123-764F-ACD5-02B8757254F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84502" y="779985"/>
            <a:ext cx="2286298" cy="471124"/>
          </a:xfrm>
          <a:prstGeom prst="rect">
            <a:avLst/>
          </a:prstGeom>
        </p:spPr>
      </p:pic>
    </p:spTree>
    <p:extLst>
      <p:ext uri="{BB962C8B-B14F-4D97-AF65-F5344CB8AC3E}">
        <p14:creationId xmlns:p14="http://schemas.microsoft.com/office/powerpoint/2010/main" val="229540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sert Picture Grey">
    <p:bg>
      <p:bgPr>
        <a:solidFill>
          <a:schemeClr val="tx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22F0629-C37C-C040-B191-5BD72FF2AC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 name="Text Placeholder 8">
            <a:extLst>
              <a:ext uri="{FF2B5EF4-FFF2-40B4-BE49-F238E27FC236}">
                <a16:creationId xmlns:a16="http://schemas.microsoft.com/office/drawing/2014/main" id="{59E9AAF9-ECBF-B449-8F2A-7DFE2A203699}"/>
              </a:ext>
            </a:extLst>
          </p:cNvPr>
          <p:cNvSpPr>
            <a:spLocks noGrp="1"/>
          </p:cNvSpPr>
          <p:nvPr>
            <p:ph type="body" sz="quarter" idx="11" hasCustomPrompt="1"/>
          </p:nvPr>
        </p:nvSpPr>
        <p:spPr>
          <a:xfrm>
            <a:off x="608016" y="2305878"/>
            <a:ext cx="4504701" cy="2246244"/>
          </a:xfrm>
          <a:prstGeom prst="rect">
            <a:avLst/>
          </a:prstGeom>
          <a:noFill/>
        </p:spPr>
        <p:txBody>
          <a:bodyPr anchor="ctr"/>
          <a:lstStyle>
            <a:lvl1pPr marL="108000" indent="0" algn="l">
              <a:buFont typeface="Arial" panose="020B0604020202020204" pitchFamily="34" charset="0"/>
              <a:buNone/>
              <a:defRPr sz="3600" b="1">
                <a:solidFill>
                  <a:schemeClr val="bg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7" name="Rectangle 6">
            <a:extLst>
              <a:ext uri="{FF2B5EF4-FFF2-40B4-BE49-F238E27FC236}">
                <a16:creationId xmlns:a16="http://schemas.microsoft.com/office/drawing/2014/main" id="{9FE3E776-7CFA-6940-8E3A-C365AA21FB25}"/>
              </a:ext>
            </a:extLst>
          </p:cNvPr>
          <p:cNvSpPr/>
          <p:nvPr userDrawn="1"/>
        </p:nvSpPr>
        <p:spPr>
          <a:xfrm>
            <a:off x="470206" y="5081322"/>
            <a:ext cx="3103355" cy="132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6">
            <a:extLst>
              <a:ext uri="{FF2B5EF4-FFF2-40B4-BE49-F238E27FC236}">
                <a16:creationId xmlns:a16="http://schemas.microsoft.com/office/drawing/2014/main" id="{9D47E82E-B79F-C643-8186-C971F9D5885E}"/>
              </a:ext>
            </a:extLst>
          </p:cNvPr>
          <p:cNvSpPr>
            <a:spLocks noGrp="1"/>
          </p:cNvSpPr>
          <p:nvPr>
            <p:ph type="pic" sz="quarter" idx="12" hasCustomPrompt="1"/>
          </p:nvPr>
        </p:nvSpPr>
        <p:spPr>
          <a:xfrm>
            <a:off x="7359019" y="0"/>
            <a:ext cx="5215615" cy="6858000"/>
          </a:xfrm>
          <a:prstGeom prst="roundRect">
            <a:avLst>
              <a:gd name="adj" fmla="val 6451"/>
            </a:avLst>
          </a:prstGeom>
          <a:solidFill>
            <a:schemeClr val="bg2"/>
          </a:solidFill>
        </p:spPr>
        <p:txBody>
          <a:bodyPr anchor="ctr"/>
          <a:lstStyle>
            <a:lvl1pPr marL="0" indent="0" algn="ctr">
              <a:buNone/>
              <a:defRPr/>
            </a:lvl1pPr>
          </a:lstStyle>
          <a:p>
            <a:r>
              <a:rPr lang="en-US"/>
              <a:t>Insert picture </a:t>
            </a:r>
          </a:p>
        </p:txBody>
      </p:sp>
      <p:pic>
        <p:nvPicPr>
          <p:cNvPr id="11" name="Picture 10" descr="Logo&#10;&#10;Description automatically generated">
            <a:extLst>
              <a:ext uri="{FF2B5EF4-FFF2-40B4-BE49-F238E27FC236}">
                <a16:creationId xmlns:a16="http://schemas.microsoft.com/office/drawing/2014/main" id="{B3FC1E8A-CFA9-E14D-8B4B-BC919C88B2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594" y="789451"/>
            <a:ext cx="2310113" cy="461659"/>
          </a:xfrm>
          <a:prstGeom prst="rect">
            <a:avLst/>
          </a:prstGeom>
        </p:spPr>
      </p:pic>
    </p:spTree>
    <p:extLst>
      <p:ext uri="{BB962C8B-B14F-4D97-AF65-F5344CB8AC3E}">
        <p14:creationId xmlns:p14="http://schemas.microsoft.com/office/powerpoint/2010/main" val="324348052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range">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222F27BB-2218-174D-A20D-F300BC58C98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cxnSp>
        <p:nvCxnSpPr>
          <p:cNvPr id="5" name="Straight Connector 4">
            <a:extLst>
              <a:ext uri="{FF2B5EF4-FFF2-40B4-BE49-F238E27FC236}">
                <a16:creationId xmlns:a16="http://schemas.microsoft.com/office/drawing/2014/main" id="{3D0E644D-F8BD-E044-8113-3F89F364A49E}"/>
              </a:ext>
            </a:extLst>
          </p:cNvPr>
          <p:cNvCxnSpPr>
            <a:cxnSpLocks/>
          </p:cNvCxnSpPr>
          <p:nvPr userDrawn="1"/>
        </p:nvCxnSpPr>
        <p:spPr>
          <a:xfrm>
            <a:off x="517418" y="5734878"/>
            <a:ext cx="11190502" cy="0"/>
          </a:xfrm>
          <a:prstGeom prst="line">
            <a:avLst/>
          </a:prstGeom>
          <a:ln>
            <a:solidFill>
              <a:schemeClr val="accent4">
                <a:alpha val="17779"/>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0CD12CA-6AC0-534D-8078-2E9FD95D1B28}"/>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7" name="Text Placeholder 5">
            <a:extLst>
              <a:ext uri="{FF2B5EF4-FFF2-40B4-BE49-F238E27FC236}">
                <a16:creationId xmlns:a16="http://schemas.microsoft.com/office/drawing/2014/main" id="{9A153636-6042-934A-93DB-6AF3D24C4DF7}"/>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8" name="Content Placeholder 2">
            <a:extLst>
              <a:ext uri="{FF2B5EF4-FFF2-40B4-BE49-F238E27FC236}">
                <a16:creationId xmlns:a16="http://schemas.microsoft.com/office/drawing/2014/main" id="{F019A28B-5895-2049-B995-FE6AD352048A}"/>
              </a:ext>
            </a:extLst>
          </p:cNvPr>
          <p:cNvSpPr>
            <a:spLocks noGrp="1"/>
          </p:cNvSpPr>
          <p:nvPr>
            <p:ph sz="quarter" idx="12"/>
          </p:nvPr>
        </p:nvSpPr>
        <p:spPr>
          <a:xfrm>
            <a:off x="566696" y="1118501"/>
            <a:ext cx="11091947" cy="4418696"/>
          </a:xfrm>
          <a:prstGeom prst="rect">
            <a:avLst/>
          </a:prstGeom>
        </p:spPr>
        <p:txBody>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26598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ey">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2F617178-21B5-544C-BFD0-44FD12949A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10" name="Rectangle 9">
            <a:extLst>
              <a:ext uri="{FF2B5EF4-FFF2-40B4-BE49-F238E27FC236}">
                <a16:creationId xmlns:a16="http://schemas.microsoft.com/office/drawing/2014/main" id="{B8CAA2D1-2AC6-2442-BC4A-46F0231D7132}"/>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1CBAE457-3609-0B44-B608-FE9C045E5797}"/>
              </a:ext>
            </a:extLst>
          </p:cNvPr>
          <p:cNvCxnSpPr>
            <a:cxnSpLocks/>
          </p:cNvCxnSpPr>
          <p:nvPr userDrawn="1"/>
        </p:nvCxnSpPr>
        <p:spPr>
          <a:xfrm>
            <a:off x="517418" y="5734878"/>
            <a:ext cx="11190502"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A2F37AC5-9C1D-8246-9742-37DE5ED7CE76}"/>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9" name="Content Placeholder 2">
            <a:extLst>
              <a:ext uri="{FF2B5EF4-FFF2-40B4-BE49-F238E27FC236}">
                <a16:creationId xmlns:a16="http://schemas.microsoft.com/office/drawing/2014/main" id="{6310A32A-114B-3847-A4D8-A82228AA6441}"/>
              </a:ext>
            </a:extLst>
          </p:cNvPr>
          <p:cNvSpPr>
            <a:spLocks noGrp="1"/>
          </p:cNvSpPr>
          <p:nvPr>
            <p:ph sz="quarter" idx="12"/>
          </p:nvPr>
        </p:nvSpPr>
        <p:spPr>
          <a:xfrm>
            <a:off x="566696" y="1118501"/>
            <a:ext cx="11091947" cy="4418696"/>
          </a:xfrm>
          <a:prstGeom prst="rect">
            <a:avLst/>
          </a:prstGeom>
        </p:spPr>
        <p:txBody>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116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rey">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74144ADA-FEE9-35D6-6A58-C6C548E83E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6112667"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2F617178-21B5-544C-BFD0-44FD12949A60}"/>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6112668" y="0"/>
            <a:ext cx="6112669" cy="6858000"/>
          </a:xfrm>
          <a:prstGeom prst="rect">
            <a:avLst/>
          </a:prstGeom>
        </p:spPr>
      </p:pic>
      <p:sp>
        <p:nvSpPr>
          <p:cNvPr id="10" name="Rectangle 9">
            <a:extLst>
              <a:ext uri="{FF2B5EF4-FFF2-40B4-BE49-F238E27FC236}">
                <a16:creationId xmlns:a16="http://schemas.microsoft.com/office/drawing/2014/main" id="{B8CAA2D1-2AC6-2442-BC4A-46F0231D7132}"/>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1CBAE457-3609-0B44-B608-FE9C045E5797}"/>
              </a:ext>
            </a:extLst>
          </p:cNvPr>
          <p:cNvCxnSpPr>
            <a:cxnSpLocks/>
          </p:cNvCxnSpPr>
          <p:nvPr userDrawn="1"/>
        </p:nvCxnSpPr>
        <p:spPr>
          <a:xfrm>
            <a:off x="517418" y="5734878"/>
            <a:ext cx="11190502"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A2F37AC5-9C1D-8246-9742-37DE5ED7CE76}"/>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9" name="Content Placeholder 2">
            <a:extLst>
              <a:ext uri="{FF2B5EF4-FFF2-40B4-BE49-F238E27FC236}">
                <a16:creationId xmlns:a16="http://schemas.microsoft.com/office/drawing/2014/main" id="{6310A32A-114B-3847-A4D8-A82228AA6441}"/>
              </a:ext>
            </a:extLst>
          </p:cNvPr>
          <p:cNvSpPr>
            <a:spLocks noGrp="1"/>
          </p:cNvSpPr>
          <p:nvPr>
            <p:ph sz="quarter" idx="12"/>
          </p:nvPr>
        </p:nvSpPr>
        <p:spPr>
          <a:xfrm>
            <a:off x="566696" y="1118501"/>
            <a:ext cx="11091947" cy="4418696"/>
          </a:xfrm>
          <a:prstGeom prst="rect">
            <a:avLst/>
          </a:prstGeom>
        </p:spPr>
        <p:txBody>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07835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range">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id="{44D218B0-72D1-F3BC-8279-8546A948761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6112669" cy="6858000"/>
          </a:xfrm>
          <a:prstGeom prst="rect">
            <a:avLst/>
          </a:prstGeom>
        </p:spPr>
      </p:pic>
      <p:pic>
        <p:nvPicPr>
          <p:cNvPr id="4" name="Picture 3" descr="Shape&#10;&#10;Description automatically generated">
            <a:extLst>
              <a:ext uri="{FF2B5EF4-FFF2-40B4-BE49-F238E27FC236}">
                <a16:creationId xmlns:a16="http://schemas.microsoft.com/office/drawing/2014/main" id="{222F27BB-2218-174D-A20D-F300BC58C980}"/>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6112668" y="0"/>
            <a:ext cx="6112670" cy="6858000"/>
          </a:xfrm>
          <a:prstGeom prst="rect">
            <a:avLst/>
          </a:prstGeom>
        </p:spPr>
      </p:pic>
      <p:cxnSp>
        <p:nvCxnSpPr>
          <p:cNvPr id="5" name="Straight Connector 4">
            <a:extLst>
              <a:ext uri="{FF2B5EF4-FFF2-40B4-BE49-F238E27FC236}">
                <a16:creationId xmlns:a16="http://schemas.microsoft.com/office/drawing/2014/main" id="{3D0E644D-F8BD-E044-8113-3F89F364A49E}"/>
              </a:ext>
            </a:extLst>
          </p:cNvPr>
          <p:cNvCxnSpPr>
            <a:cxnSpLocks/>
          </p:cNvCxnSpPr>
          <p:nvPr userDrawn="1"/>
        </p:nvCxnSpPr>
        <p:spPr>
          <a:xfrm>
            <a:off x="517418" y="5734878"/>
            <a:ext cx="11190502" cy="0"/>
          </a:xfrm>
          <a:prstGeom prst="line">
            <a:avLst/>
          </a:prstGeom>
          <a:ln>
            <a:solidFill>
              <a:schemeClr val="accent4">
                <a:alpha val="17779"/>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0CD12CA-6AC0-534D-8078-2E9FD95D1B28}"/>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7" name="Text Placeholder 5">
            <a:extLst>
              <a:ext uri="{FF2B5EF4-FFF2-40B4-BE49-F238E27FC236}">
                <a16:creationId xmlns:a16="http://schemas.microsoft.com/office/drawing/2014/main" id="{9A153636-6042-934A-93DB-6AF3D24C4DF7}"/>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8" name="Content Placeholder 2">
            <a:extLst>
              <a:ext uri="{FF2B5EF4-FFF2-40B4-BE49-F238E27FC236}">
                <a16:creationId xmlns:a16="http://schemas.microsoft.com/office/drawing/2014/main" id="{F019A28B-5895-2049-B995-FE6AD352048A}"/>
              </a:ext>
            </a:extLst>
          </p:cNvPr>
          <p:cNvSpPr>
            <a:spLocks noGrp="1"/>
          </p:cNvSpPr>
          <p:nvPr>
            <p:ph sz="quarter" idx="12"/>
          </p:nvPr>
        </p:nvSpPr>
        <p:spPr>
          <a:xfrm>
            <a:off x="566696" y="1118501"/>
            <a:ext cx="11091947" cy="4418696"/>
          </a:xfrm>
          <a:prstGeom prst="rect">
            <a:avLst/>
          </a:prstGeom>
        </p:spPr>
        <p:txBody>
          <a:bodyPr/>
          <a:lstStyle>
            <a:lvl1pPr>
              <a:defRPr sz="1800"/>
            </a:lvl1pPr>
            <a:lvl2pPr>
              <a:defRPr sz="1600"/>
            </a:lvl2pPr>
            <a:lvl3pPr>
              <a:defRPr sz="1400"/>
            </a:lvl3pPr>
            <a:lvl4pPr>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23993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4">
    <p:bg>
      <p:bgRef idx="1001">
        <a:schemeClr val="bg2"/>
      </p:bgRef>
    </p:bg>
    <p:spTree>
      <p:nvGrpSpPr>
        <p:cNvPr id="1" name=""/>
        <p:cNvGrpSpPr/>
        <p:nvPr/>
      </p:nvGrpSpPr>
      <p:grpSpPr>
        <a:xfrm>
          <a:off x="0" y="0"/>
          <a:ext cx="0" cy="0"/>
          <a:chOff x="0" y="0"/>
          <a:chExt cx="0" cy="0"/>
        </a:xfrm>
      </p:grpSpPr>
      <p:pic>
        <p:nvPicPr>
          <p:cNvPr id="3" name="Picture 2" descr="A person raising the hand&#10;&#10;Description automatically generated with medium confidence">
            <a:extLst>
              <a:ext uri="{FF2B5EF4-FFF2-40B4-BE49-F238E27FC236}">
                <a16:creationId xmlns:a16="http://schemas.microsoft.com/office/drawing/2014/main" id="{BB6167C6-D445-9E4A-9778-8884F3046A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13" name="Text Placeholder 5">
            <a:extLst>
              <a:ext uri="{FF2B5EF4-FFF2-40B4-BE49-F238E27FC236}">
                <a16:creationId xmlns:a16="http://schemas.microsoft.com/office/drawing/2014/main" id="{B8D049E0-39A7-7A45-A740-6230D30B8C36}"/>
              </a:ext>
            </a:extLst>
          </p:cNvPr>
          <p:cNvSpPr>
            <a:spLocks noGrp="1"/>
          </p:cNvSpPr>
          <p:nvPr>
            <p:ph type="body" sz="quarter" idx="12" hasCustomPrompt="1"/>
          </p:nvPr>
        </p:nvSpPr>
        <p:spPr>
          <a:xfrm>
            <a:off x="578116" y="3629581"/>
            <a:ext cx="5092714" cy="452688"/>
          </a:xfrm>
          <a:prstGeom prst="rect">
            <a:avLst/>
          </a:prstGeom>
        </p:spPr>
        <p:txBody>
          <a:bodyPr anchor="b"/>
          <a:lstStyle>
            <a:lvl1pPr marL="0" indent="0">
              <a:buFont typeface="Arial" panose="020B0604020202020204" pitchFamily="34" charset="0"/>
              <a:buNone/>
              <a:defRPr sz="2000" b="1">
                <a:solidFill>
                  <a:schemeClr val="bg1"/>
                </a:solidFill>
              </a:defRPr>
            </a:lvl1pPr>
            <a:lvl2pPr>
              <a:buNone/>
              <a:defRPr b="1"/>
            </a:lvl2pPr>
            <a:lvl3pPr>
              <a:buNone/>
              <a:defRPr b="1"/>
            </a:lvl3pPr>
            <a:lvl4pPr>
              <a:buNone/>
              <a:defRPr b="1"/>
            </a:lvl4pPr>
            <a:lvl5pPr>
              <a:buNone/>
              <a:defRPr b="1"/>
            </a:lvl5pPr>
          </a:lstStyle>
          <a:p>
            <a:pPr lvl="0"/>
            <a:r>
              <a:rPr lang="en-GB"/>
              <a:t>Presenter Details</a:t>
            </a:r>
            <a:endParaRPr lang="en-US"/>
          </a:p>
        </p:txBody>
      </p:sp>
      <p:sp>
        <p:nvSpPr>
          <p:cNvPr id="14" name="Text Placeholder 5">
            <a:extLst>
              <a:ext uri="{FF2B5EF4-FFF2-40B4-BE49-F238E27FC236}">
                <a16:creationId xmlns:a16="http://schemas.microsoft.com/office/drawing/2014/main" id="{D1862D57-4ADE-8642-88A8-82A59ED6EB62}"/>
              </a:ext>
            </a:extLst>
          </p:cNvPr>
          <p:cNvSpPr>
            <a:spLocks noGrp="1"/>
          </p:cNvSpPr>
          <p:nvPr>
            <p:ph type="body" sz="quarter" idx="13" hasCustomPrompt="1"/>
          </p:nvPr>
        </p:nvSpPr>
        <p:spPr>
          <a:xfrm>
            <a:off x="578116" y="4146416"/>
            <a:ext cx="5092714" cy="452688"/>
          </a:xfrm>
          <a:prstGeom prst="rect">
            <a:avLst/>
          </a:prstGeom>
        </p:spPr>
        <p:txBody>
          <a:bodyPr anchor="t"/>
          <a:lstStyle>
            <a:lvl1pPr marL="0" indent="0">
              <a:buFont typeface="Arial" panose="020B0604020202020204" pitchFamily="34" charset="0"/>
              <a:buNone/>
              <a:defRPr sz="1600" b="0">
                <a:solidFill>
                  <a:schemeClr val="bg1"/>
                </a:solidFill>
              </a:defRPr>
            </a:lvl1pPr>
            <a:lvl2pPr>
              <a:buNone/>
              <a:defRPr b="1"/>
            </a:lvl2pPr>
            <a:lvl3pPr>
              <a:buNone/>
              <a:defRPr b="1"/>
            </a:lvl3pPr>
            <a:lvl4pPr>
              <a:buNone/>
              <a:defRPr b="1"/>
            </a:lvl4pPr>
            <a:lvl5pPr>
              <a:buNone/>
              <a:defRPr b="1"/>
            </a:lvl5pPr>
          </a:lstStyle>
          <a:p>
            <a:pPr lvl="0"/>
            <a:r>
              <a:rPr lang="en-GB"/>
              <a:t>Date</a:t>
            </a:r>
            <a:endParaRPr lang="en-US"/>
          </a:p>
        </p:txBody>
      </p:sp>
      <p:sp>
        <p:nvSpPr>
          <p:cNvPr id="9" name="Text Placeholder 8">
            <a:extLst>
              <a:ext uri="{FF2B5EF4-FFF2-40B4-BE49-F238E27FC236}">
                <a16:creationId xmlns:a16="http://schemas.microsoft.com/office/drawing/2014/main" id="{4990F6D6-40CA-CD42-84AF-7034B155A5CF}"/>
              </a:ext>
            </a:extLst>
          </p:cNvPr>
          <p:cNvSpPr>
            <a:spLocks noGrp="1"/>
          </p:cNvSpPr>
          <p:nvPr>
            <p:ph type="body" sz="quarter" idx="14" hasCustomPrompt="1"/>
          </p:nvPr>
        </p:nvSpPr>
        <p:spPr>
          <a:xfrm>
            <a:off x="508352" y="2419722"/>
            <a:ext cx="4909697" cy="880071"/>
          </a:xfrm>
          <a:prstGeom prst="roundRect">
            <a:avLst>
              <a:gd name="adj" fmla="val 7221"/>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lvl1pPr marL="108000" indent="0" algn="l">
              <a:buFont typeface="Arial" panose="020B0604020202020204" pitchFamily="34" charset="0"/>
              <a:buNone/>
              <a:defRPr sz="4800" b="1">
                <a:solidFill>
                  <a:schemeClr val="tx1"/>
                </a:solidFill>
              </a:defRPr>
            </a:lvl1pPr>
            <a:lvl2pPr algn="l">
              <a:buNone/>
              <a:defRPr/>
            </a:lvl2pPr>
            <a:lvl3pPr algn="l">
              <a:buNone/>
              <a:defRPr/>
            </a:lvl3pPr>
            <a:lvl4pPr algn="l">
              <a:buNone/>
              <a:defRPr/>
            </a:lvl4pPr>
            <a:lvl5pPr algn="l">
              <a:buNone/>
              <a:defRPr/>
            </a:lvl5pPr>
          </a:lstStyle>
          <a:p>
            <a:pPr lvl="0"/>
            <a:r>
              <a:rPr lang="en-GB"/>
              <a:t>MODULE TITLE</a:t>
            </a:r>
          </a:p>
        </p:txBody>
      </p:sp>
      <p:sp>
        <p:nvSpPr>
          <p:cNvPr id="6" name="Rectangle 5">
            <a:extLst>
              <a:ext uri="{FF2B5EF4-FFF2-40B4-BE49-F238E27FC236}">
                <a16:creationId xmlns:a16="http://schemas.microsoft.com/office/drawing/2014/main" id="{D4E1A0D0-E40C-EE4F-8AB6-42EE48DCFC08}"/>
              </a:ext>
            </a:extLst>
          </p:cNvPr>
          <p:cNvSpPr/>
          <p:nvPr userDrawn="1"/>
        </p:nvSpPr>
        <p:spPr>
          <a:xfrm>
            <a:off x="2460370" y="6095718"/>
            <a:ext cx="210631" cy="271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57369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rey">
    <p:bg>
      <p:bgPr>
        <a:solidFill>
          <a:schemeClr val="bg2"/>
        </a:solidFill>
        <a:effectLst/>
      </p:bgPr>
    </p:bg>
    <p:spTree>
      <p:nvGrpSpPr>
        <p:cNvPr id="1" name=""/>
        <p:cNvGrpSpPr/>
        <p:nvPr/>
      </p:nvGrpSpPr>
      <p:grpSpPr>
        <a:xfrm>
          <a:off x="0" y="0"/>
          <a:ext cx="0" cy="0"/>
          <a:chOff x="0" y="0"/>
          <a:chExt cx="0" cy="0"/>
        </a:xfrm>
      </p:grpSpPr>
      <p:pic>
        <p:nvPicPr>
          <p:cNvPr id="27" name="Picture 26" descr="Shape&#10;&#10;Description automatically generated">
            <a:extLst>
              <a:ext uri="{FF2B5EF4-FFF2-40B4-BE49-F238E27FC236}">
                <a16:creationId xmlns:a16="http://schemas.microsoft.com/office/drawing/2014/main" id="{EB663558-6374-0448-BFD1-365FA688FEF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43917" y="1358154"/>
            <a:ext cx="3894905" cy="39999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3345D5CB-284F-7B49-A69E-A0C955570641}"/>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4317285" y="-49420"/>
            <a:ext cx="7921537" cy="4433161"/>
          </a:xfrm>
          <a:prstGeom prst="rect">
            <a:avLst/>
          </a:prstGeom>
        </p:spPr>
      </p:pic>
      <p:sp>
        <p:nvSpPr>
          <p:cNvPr id="11" name="Rectangle 10">
            <a:extLst>
              <a:ext uri="{FF2B5EF4-FFF2-40B4-BE49-F238E27FC236}">
                <a16:creationId xmlns:a16="http://schemas.microsoft.com/office/drawing/2014/main" id="{2C71AB76-12AE-7A46-BC1F-7A0D58BCAD42}"/>
              </a:ext>
            </a:extLst>
          </p:cNvPr>
          <p:cNvSpPr/>
          <p:nvPr userDrawn="1"/>
        </p:nvSpPr>
        <p:spPr>
          <a:xfrm>
            <a:off x="510843" y="2846027"/>
            <a:ext cx="5108446" cy="11234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BE8C3484-9C01-B540-9111-E94D99B1E4A6}"/>
              </a:ext>
            </a:extLst>
          </p:cNvPr>
          <p:cNvSpPr txBox="1"/>
          <p:nvPr userDrawn="1"/>
        </p:nvSpPr>
        <p:spPr>
          <a:xfrm>
            <a:off x="668756" y="2900346"/>
            <a:ext cx="4758700" cy="1015663"/>
          </a:xfrm>
          <a:prstGeom prst="rect">
            <a:avLst/>
          </a:prstGeom>
          <a:noFill/>
        </p:spPr>
        <p:txBody>
          <a:bodyPr wrap="none" rtlCol="0">
            <a:spAutoFit/>
          </a:bodyPr>
          <a:lstStyle/>
          <a:p>
            <a:r>
              <a:rPr lang="en-US" sz="6000" b="1">
                <a:solidFill>
                  <a:schemeClr val="tx2"/>
                </a:solidFill>
              </a:rPr>
              <a:t>THANK YOU</a:t>
            </a:r>
          </a:p>
        </p:txBody>
      </p:sp>
      <p:pic>
        <p:nvPicPr>
          <p:cNvPr id="5" name="Picture 4" descr="Shape&#10;&#10;Description automatically generated with medium confidence">
            <a:extLst>
              <a:ext uri="{FF2B5EF4-FFF2-40B4-BE49-F238E27FC236}">
                <a16:creationId xmlns:a16="http://schemas.microsoft.com/office/drawing/2014/main" id="{26CEF8BD-448C-BD41-A84D-1A48301D92E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2532" y="5213926"/>
            <a:ext cx="11736986" cy="1535731"/>
          </a:xfrm>
          <a:prstGeom prst="rect">
            <a:avLst/>
          </a:prstGeom>
        </p:spPr>
      </p:pic>
      <p:pic>
        <p:nvPicPr>
          <p:cNvPr id="20" name="Picture 19" descr="A black and white logo&#10;&#10;Description automatically generated with low confidence">
            <a:extLst>
              <a:ext uri="{FF2B5EF4-FFF2-40B4-BE49-F238E27FC236}">
                <a16:creationId xmlns:a16="http://schemas.microsoft.com/office/drawing/2014/main" id="{6627B1FE-8092-F84C-9278-D852370F7A05}"/>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10843" y="824519"/>
            <a:ext cx="6783609" cy="1397859"/>
          </a:xfrm>
          <a:prstGeom prst="rect">
            <a:avLst/>
          </a:prstGeom>
        </p:spPr>
      </p:pic>
      <p:sp>
        <p:nvSpPr>
          <p:cNvPr id="8" name="Rectangle 7">
            <a:extLst>
              <a:ext uri="{FF2B5EF4-FFF2-40B4-BE49-F238E27FC236}">
                <a16:creationId xmlns:a16="http://schemas.microsoft.com/office/drawing/2014/main" id="{103249A3-3442-874E-BD16-F78667FA5FEF}"/>
              </a:ext>
            </a:extLst>
          </p:cNvPr>
          <p:cNvSpPr/>
          <p:nvPr userDrawn="1"/>
        </p:nvSpPr>
        <p:spPr>
          <a:xfrm>
            <a:off x="2826200" y="5897646"/>
            <a:ext cx="210631" cy="27167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95750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 Grey">
    <p:bg>
      <p:bgPr>
        <a:solidFill>
          <a:schemeClr val="bg2"/>
        </a:solidFill>
        <a:effectLst/>
      </p:bgPr>
    </p:bg>
    <p:spTree>
      <p:nvGrpSpPr>
        <p:cNvPr id="1" name=""/>
        <p:cNvGrpSpPr/>
        <p:nvPr/>
      </p:nvGrpSpPr>
      <p:grpSpPr>
        <a:xfrm>
          <a:off x="0" y="0"/>
          <a:ext cx="0" cy="0"/>
          <a:chOff x="0" y="0"/>
          <a:chExt cx="0" cy="0"/>
        </a:xfrm>
      </p:grpSpPr>
      <p:pic>
        <p:nvPicPr>
          <p:cNvPr id="13" name="Picture 12" descr="A picture containing shape&#10;&#10;Description automatically generated">
            <a:extLst>
              <a:ext uri="{FF2B5EF4-FFF2-40B4-BE49-F238E27FC236}">
                <a16:creationId xmlns:a16="http://schemas.microsoft.com/office/drawing/2014/main" id="{2257E2D4-3DBC-5C4E-97EF-AC3F9B2D1C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10" name="Rectangle 9">
            <a:extLst>
              <a:ext uri="{FF2B5EF4-FFF2-40B4-BE49-F238E27FC236}">
                <a16:creationId xmlns:a16="http://schemas.microsoft.com/office/drawing/2014/main" id="{B8CAA2D1-2AC6-2442-BC4A-46F0231D7132}"/>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ext Placeholder 5">
            <a:extLst>
              <a:ext uri="{FF2B5EF4-FFF2-40B4-BE49-F238E27FC236}">
                <a16:creationId xmlns:a16="http://schemas.microsoft.com/office/drawing/2014/main" id="{A2F37AC5-9C1D-8246-9742-37DE5ED7CE76}"/>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cxnSp>
        <p:nvCxnSpPr>
          <p:cNvPr id="14" name="Straight Connector 13">
            <a:extLst>
              <a:ext uri="{FF2B5EF4-FFF2-40B4-BE49-F238E27FC236}">
                <a16:creationId xmlns:a16="http://schemas.microsoft.com/office/drawing/2014/main" id="{9C6097BD-4DEF-1E40-91D1-05B29DA82894}"/>
              </a:ext>
            </a:extLst>
          </p:cNvPr>
          <p:cNvCxnSpPr>
            <a:cxnSpLocks/>
          </p:cNvCxnSpPr>
          <p:nvPr userDrawn="1"/>
        </p:nvCxnSpPr>
        <p:spPr>
          <a:xfrm>
            <a:off x="517418" y="5734878"/>
            <a:ext cx="11190502"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2">
            <a:extLst>
              <a:ext uri="{FF2B5EF4-FFF2-40B4-BE49-F238E27FC236}">
                <a16:creationId xmlns:a16="http://schemas.microsoft.com/office/drawing/2014/main" id="{FDB7C233-2015-8C40-89A5-BC82EC4A25B4}"/>
              </a:ext>
            </a:extLst>
          </p:cNvPr>
          <p:cNvSpPr>
            <a:spLocks noGrp="1"/>
          </p:cNvSpPr>
          <p:nvPr>
            <p:ph type="pic" sz="quarter" idx="12"/>
          </p:nvPr>
        </p:nvSpPr>
        <p:spPr>
          <a:xfrm>
            <a:off x="1060575" y="1269208"/>
            <a:ext cx="3129705" cy="4170894"/>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9" name="Picture Placeholder 2">
            <a:extLst>
              <a:ext uri="{FF2B5EF4-FFF2-40B4-BE49-F238E27FC236}">
                <a16:creationId xmlns:a16="http://schemas.microsoft.com/office/drawing/2014/main" id="{32A04D20-1F62-9E4B-9F09-61D0597FE7B0}"/>
              </a:ext>
            </a:extLst>
          </p:cNvPr>
          <p:cNvSpPr>
            <a:spLocks noGrp="1"/>
          </p:cNvSpPr>
          <p:nvPr>
            <p:ph type="pic" sz="quarter" idx="13"/>
          </p:nvPr>
        </p:nvSpPr>
        <p:spPr>
          <a:xfrm>
            <a:off x="4511685" y="1269208"/>
            <a:ext cx="3129705" cy="4170894"/>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11" name="Picture Placeholder 2">
            <a:extLst>
              <a:ext uri="{FF2B5EF4-FFF2-40B4-BE49-F238E27FC236}">
                <a16:creationId xmlns:a16="http://schemas.microsoft.com/office/drawing/2014/main" id="{BDEA4C61-F1B1-884E-9962-2627E9E776F0}"/>
              </a:ext>
            </a:extLst>
          </p:cNvPr>
          <p:cNvSpPr>
            <a:spLocks noGrp="1"/>
          </p:cNvSpPr>
          <p:nvPr>
            <p:ph type="pic" sz="quarter" idx="14"/>
          </p:nvPr>
        </p:nvSpPr>
        <p:spPr>
          <a:xfrm>
            <a:off x="7962796" y="1269208"/>
            <a:ext cx="3129705" cy="4170894"/>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Tree>
    <p:extLst>
      <p:ext uri="{BB962C8B-B14F-4D97-AF65-F5344CB8AC3E}">
        <p14:creationId xmlns:p14="http://schemas.microsoft.com/office/powerpoint/2010/main" val="146269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 Grey">
    <p:bg>
      <p:bgPr>
        <a:solidFill>
          <a:schemeClr val="bg2"/>
        </a:solidFill>
        <a:effectLst/>
      </p:bgPr>
    </p:bg>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A51C14D0-8072-8D42-8BFE-7ABAB4972B0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10" name="Rectangle 9">
            <a:extLst>
              <a:ext uri="{FF2B5EF4-FFF2-40B4-BE49-F238E27FC236}">
                <a16:creationId xmlns:a16="http://schemas.microsoft.com/office/drawing/2014/main" id="{B8CAA2D1-2AC6-2442-BC4A-46F0231D7132}"/>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ext Placeholder 5">
            <a:extLst>
              <a:ext uri="{FF2B5EF4-FFF2-40B4-BE49-F238E27FC236}">
                <a16:creationId xmlns:a16="http://schemas.microsoft.com/office/drawing/2014/main" id="{A2F37AC5-9C1D-8246-9742-37DE5ED7CE76}"/>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cxnSp>
        <p:nvCxnSpPr>
          <p:cNvPr id="14" name="Straight Connector 13">
            <a:extLst>
              <a:ext uri="{FF2B5EF4-FFF2-40B4-BE49-F238E27FC236}">
                <a16:creationId xmlns:a16="http://schemas.microsoft.com/office/drawing/2014/main" id="{9C6097BD-4DEF-1E40-91D1-05B29DA82894}"/>
              </a:ext>
            </a:extLst>
          </p:cNvPr>
          <p:cNvCxnSpPr>
            <a:cxnSpLocks/>
          </p:cNvCxnSpPr>
          <p:nvPr userDrawn="1"/>
        </p:nvCxnSpPr>
        <p:spPr>
          <a:xfrm>
            <a:off x="517418" y="5734878"/>
            <a:ext cx="11190502"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2">
            <a:extLst>
              <a:ext uri="{FF2B5EF4-FFF2-40B4-BE49-F238E27FC236}">
                <a16:creationId xmlns:a16="http://schemas.microsoft.com/office/drawing/2014/main" id="{1080AB01-ED67-5E43-86BE-D5DA2E2AF049}"/>
              </a:ext>
            </a:extLst>
          </p:cNvPr>
          <p:cNvSpPr>
            <a:spLocks noGrp="1"/>
          </p:cNvSpPr>
          <p:nvPr>
            <p:ph type="pic" sz="quarter" idx="12"/>
          </p:nvPr>
        </p:nvSpPr>
        <p:spPr>
          <a:xfrm>
            <a:off x="819191" y="1174604"/>
            <a:ext cx="2465535" cy="4265498"/>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13" name="Picture Placeholder 2">
            <a:extLst>
              <a:ext uri="{FF2B5EF4-FFF2-40B4-BE49-F238E27FC236}">
                <a16:creationId xmlns:a16="http://schemas.microsoft.com/office/drawing/2014/main" id="{0D44E21F-5D83-3042-8B24-5ED2E4886745}"/>
              </a:ext>
            </a:extLst>
          </p:cNvPr>
          <p:cNvSpPr>
            <a:spLocks noGrp="1"/>
          </p:cNvSpPr>
          <p:nvPr>
            <p:ph type="pic" sz="quarter" idx="13"/>
          </p:nvPr>
        </p:nvSpPr>
        <p:spPr>
          <a:xfrm>
            <a:off x="3537503" y="1174604"/>
            <a:ext cx="2465535" cy="4265498"/>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15" name="Picture Placeholder 2">
            <a:extLst>
              <a:ext uri="{FF2B5EF4-FFF2-40B4-BE49-F238E27FC236}">
                <a16:creationId xmlns:a16="http://schemas.microsoft.com/office/drawing/2014/main" id="{361297D2-3989-054C-BC4E-70B2E9D52E20}"/>
              </a:ext>
            </a:extLst>
          </p:cNvPr>
          <p:cNvSpPr>
            <a:spLocks noGrp="1"/>
          </p:cNvSpPr>
          <p:nvPr>
            <p:ph type="pic" sz="quarter" idx="14"/>
          </p:nvPr>
        </p:nvSpPr>
        <p:spPr>
          <a:xfrm>
            <a:off x="6255815" y="1174604"/>
            <a:ext cx="2465535" cy="4265498"/>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16" name="Picture Placeholder 2">
            <a:extLst>
              <a:ext uri="{FF2B5EF4-FFF2-40B4-BE49-F238E27FC236}">
                <a16:creationId xmlns:a16="http://schemas.microsoft.com/office/drawing/2014/main" id="{E9D1993A-3CB0-3A4D-9B5B-CC79D543A843}"/>
              </a:ext>
            </a:extLst>
          </p:cNvPr>
          <p:cNvSpPr>
            <a:spLocks noGrp="1"/>
          </p:cNvSpPr>
          <p:nvPr>
            <p:ph type="pic" sz="quarter" idx="15"/>
          </p:nvPr>
        </p:nvSpPr>
        <p:spPr>
          <a:xfrm>
            <a:off x="8974127" y="1174604"/>
            <a:ext cx="2465535" cy="4265498"/>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Tree>
    <p:extLst>
      <p:ext uri="{BB962C8B-B14F-4D97-AF65-F5344CB8AC3E}">
        <p14:creationId xmlns:p14="http://schemas.microsoft.com/office/powerpoint/2010/main" val="314415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3DF23E6-DF7D-B642-BBE2-D0C3008810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6" name="Text Placeholder 5">
            <a:extLst>
              <a:ext uri="{FF2B5EF4-FFF2-40B4-BE49-F238E27FC236}">
                <a16:creationId xmlns:a16="http://schemas.microsoft.com/office/drawing/2014/main" id="{7C649070-39EB-B541-9802-56713DC5900C}"/>
              </a:ext>
            </a:extLst>
          </p:cNvPr>
          <p:cNvSpPr>
            <a:spLocks noGrp="1"/>
          </p:cNvSpPr>
          <p:nvPr>
            <p:ph type="body" sz="quarter" idx="12" hasCustomPrompt="1"/>
          </p:nvPr>
        </p:nvSpPr>
        <p:spPr>
          <a:xfrm>
            <a:off x="578116" y="3629581"/>
            <a:ext cx="4423158" cy="452688"/>
          </a:xfrm>
          <a:prstGeom prst="rect">
            <a:avLst/>
          </a:prstGeom>
        </p:spPr>
        <p:txBody>
          <a:bodyPr anchor="b"/>
          <a:lstStyle>
            <a:lvl1pPr marL="0" indent="0">
              <a:buFont typeface="Arial" panose="020B0604020202020204" pitchFamily="34" charset="0"/>
              <a:buNone/>
              <a:defRPr sz="2000" b="1"/>
            </a:lvl1pPr>
            <a:lvl2pPr>
              <a:buNone/>
              <a:defRPr b="1"/>
            </a:lvl2pPr>
            <a:lvl3pPr>
              <a:buNone/>
              <a:defRPr b="1"/>
            </a:lvl3pPr>
            <a:lvl4pPr>
              <a:buNone/>
              <a:defRPr b="1"/>
            </a:lvl4pPr>
            <a:lvl5pPr>
              <a:buNone/>
              <a:defRPr b="1"/>
            </a:lvl5pPr>
          </a:lstStyle>
          <a:p>
            <a:pPr lvl="0"/>
            <a:r>
              <a:rPr lang="en-GB"/>
              <a:t>Presenter Details</a:t>
            </a:r>
            <a:endParaRPr lang="en-US"/>
          </a:p>
        </p:txBody>
      </p:sp>
      <p:sp>
        <p:nvSpPr>
          <p:cNvPr id="10" name="Text Placeholder 5">
            <a:extLst>
              <a:ext uri="{FF2B5EF4-FFF2-40B4-BE49-F238E27FC236}">
                <a16:creationId xmlns:a16="http://schemas.microsoft.com/office/drawing/2014/main" id="{DFB1E26A-CCEE-0548-8E9E-43AFFC79B785}"/>
              </a:ext>
            </a:extLst>
          </p:cNvPr>
          <p:cNvSpPr>
            <a:spLocks noGrp="1"/>
          </p:cNvSpPr>
          <p:nvPr>
            <p:ph type="body" sz="quarter" idx="13" hasCustomPrompt="1"/>
          </p:nvPr>
        </p:nvSpPr>
        <p:spPr>
          <a:xfrm>
            <a:off x="578116" y="4146416"/>
            <a:ext cx="4423158" cy="452688"/>
          </a:xfrm>
          <a:prstGeom prst="rect">
            <a:avLst/>
          </a:prstGeom>
        </p:spPr>
        <p:txBody>
          <a:bodyPr anchor="t"/>
          <a:lstStyle>
            <a:lvl1pPr marL="0" indent="0">
              <a:buFont typeface="Arial" panose="020B0604020202020204" pitchFamily="34" charset="0"/>
              <a:buNone/>
              <a:defRPr sz="1600" b="0"/>
            </a:lvl1pPr>
            <a:lvl2pPr>
              <a:buNone/>
              <a:defRPr b="1"/>
            </a:lvl2pPr>
            <a:lvl3pPr>
              <a:buNone/>
              <a:defRPr b="1"/>
            </a:lvl3pPr>
            <a:lvl4pPr>
              <a:buNone/>
              <a:defRPr b="1"/>
            </a:lvl4pPr>
            <a:lvl5pPr>
              <a:buNone/>
              <a:defRPr b="1"/>
            </a:lvl5pPr>
          </a:lstStyle>
          <a:p>
            <a:pPr lvl="0"/>
            <a:r>
              <a:rPr lang="en-GB"/>
              <a:t>Date</a:t>
            </a:r>
            <a:endParaRPr lang="en-US"/>
          </a:p>
        </p:txBody>
      </p:sp>
      <p:sp>
        <p:nvSpPr>
          <p:cNvPr id="12" name="Text Placeholder 8">
            <a:extLst>
              <a:ext uri="{FF2B5EF4-FFF2-40B4-BE49-F238E27FC236}">
                <a16:creationId xmlns:a16="http://schemas.microsoft.com/office/drawing/2014/main" id="{BCEFF54D-1CE7-5F4F-9A85-C84519BFDE44}"/>
              </a:ext>
            </a:extLst>
          </p:cNvPr>
          <p:cNvSpPr>
            <a:spLocks noGrp="1"/>
          </p:cNvSpPr>
          <p:nvPr>
            <p:ph type="body" sz="quarter" idx="14" hasCustomPrompt="1"/>
          </p:nvPr>
        </p:nvSpPr>
        <p:spPr>
          <a:xfrm>
            <a:off x="508352" y="2419722"/>
            <a:ext cx="4909697" cy="880071"/>
          </a:xfrm>
          <a:prstGeom prst="roundRect">
            <a:avLst>
              <a:gd name="adj" fmla="val 7221"/>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anchor="ctr"/>
          <a:lstStyle>
            <a:lvl1pPr marL="108000" indent="0" algn="l">
              <a:buFont typeface="Arial" panose="020B0604020202020204" pitchFamily="34" charset="0"/>
              <a:buNone/>
              <a:defRPr sz="4800" b="1">
                <a:solidFill>
                  <a:schemeClr val="tx2"/>
                </a:solidFill>
              </a:defRPr>
            </a:lvl1pPr>
            <a:lvl2pPr algn="l">
              <a:buNone/>
              <a:defRPr/>
            </a:lvl2pPr>
            <a:lvl3pPr algn="l">
              <a:buNone/>
              <a:defRPr/>
            </a:lvl3pPr>
            <a:lvl4pPr algn="l">
              <a:buNone/>
              <a:defRPr/>
            </a:lvl4pPr>
            <a:lvl5pPr algn="l">
              <a:buNone/>
              <a:defRPr/>
            </a:lvl5pPr>
          </a:lstStyle>
          <a:p>
            <a:pPr lvl="0"/>
            <a:r>
              <a:rPr lang="en-GB"/>
              <a:t>MODULE TITLE</a:t>
            </a:r>
          </a:p>
        </p:txBody>
      </p:sp>
      <p:sp>
        <p:nvSpPr>
          <p:cNvPr id="7" name="Rectangle 6">
            <a:extLst>
              <a:ext uri="{FF2B5EF4-FFF2-40B4-BE49-F238E27FC236}">
                <a16:creationId xmlns:a16="http://schemas.microsoft.com/office/drawing/2014/main" id="{E68F0D93-69B8-7245-ADD8-633760D5E28B}"/>
              </a:ext>
            </a:extLst>
          </p:cNvPr>
          <p:cNvSpPr/>
          <p:nvPr userDrawn="1"/>
        </p:nvSpPr>
        <p:spPr>
          <a:xfrm>
            <a:off x="2460370" y="6095718"/>
            <a:ext cx="210631" cy="27167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91008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Image Grey">
    <p:bg>
      <p:bgPr>
        <a:solidFill>
          <a:schemeClr val="bg2"/>
        </a:solidFill>
        <a:effectLst/>
      </p:bgPr>
    </p:bg>
    <p:spTree>
      <p:nvGrpSpPr>
        <p:cNvPr id="1" name=""/>
        <p:cNvGrpSpPr/>
        <p:nvPr/>
      </p:nvGrpSpPr>
      <p:grpSpPr>
        <a:xfrm>
          <a:off x="0" y="0"/>
          <a:ext cx="0" cy="0"/>
          <a:chOff x="0" y="0"/>
          <a:chExt cx="0" cy="0"/>
        </a:xfrm>
      </p:grpSpPr>
      <p:pic>
        <p:nvPicPr>
          <p:cNvPr id="14" name="Picture 13" descr="A picture containing shape&#10;&#10;Description automatically generated">
            <a:extLst>
              <a:ext uri="{FF2B5EF4-FFF2-40B4-BE49-F238E27FC236}">
                <a16:creationId xmlns:a16="http://schemas.microsoft.com/office/drawing/2014/main" id="{539A51F9-F431-214C-AE9A-3122C800E97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10" name="Rectangle 9">
            <a:extLst>
              <a:ext uri="{FF2B5EF4-FFF2-40B4-BE49-F238E27FC236}">
                <a16:creationId xmlns:a16="http://schemas.microsoft.com/office/drawing/2014/main" id="{B8CAA2D1-2AC6-2442-BC4A-46F0231D7132}"/>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Text Placeholder 5">
            <a:extLst>
              <a:ext uri="{FF2B5EF4-FFF2-40B4-BE49-F238E27FC236}">
                <a16:creationId xmlns:a16="http://schemas.microsoft.com/office/drawing/2014/main" id="{A2F37AC5-9C1D-8246-9742-37DE5ED7CE76}"/>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cxnSp>
        <p:nvCxnSpPr>
          <p:cNvPr id="24" name="Straight Connector 23">
            <a:extLst>
              <a:ext uri="{FF2B5EF4-FFF2-40B4-BE49-F238E27FC236}">
                <a16:creationId xmlns:a16="http://schemas.microsoft.com/office/drawing/2014/main" id="{4127675F-4C76-E44F-AFEC-7E8689A62489}"/>
              </a:ext>
            </a:extLst>
          </p:cNvPr>
          <p:cNvCxnSpPr>
            <a:cxnSpLocks/>
          </p:cNvCxnSpPr>
          <p:nvPr userDrawn="1"/>
        </p:nvCxnSpPr>
        <p:spPr>
          <a:xfrm>
            <a:off x="517418" y="5734878"/>
            <a:ext cx="11190502" cy="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Picture Placeholder 2">
            <a:extLst>
              <a:ext uri="{FF2B5EF4-FFF2-40B4-BE49-F238E27FC236}">
                <a16:creationId xmlns:a16="http://schemas.microsoft.com/office/drawing/2014/main" id="{1242DC12-A2C6-D14B-91A5-40E1A3DEE894}"/>
              </a:ext>
            </a:extLst>
          </p:cNvPr>
          <p:cNvSpPr>
            <a:spLocks noGrp="1"/>
          </p:cNvSpPr>
          <p:nvPr>
            <p:ph type="pic" sz="quarter" idx="12"/>
          </p:nvPr>
        </p:nvSpPr>
        <p:spPr>
          <a:xfrm>
            <a:off x="1478404" y="1203319"/>
            <a:ext cx="2233226" cy="2054323"/>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38" name="Picture Placeholder 2">
            <a:extLst>
              <a:ext uri="{FF2B5EF4-FFF2-40B4-BE49-F238E27FC236}">
                <a16:creationId xmlns:a16="http://schemas.microsoft.com/office/drawing/2014/main" id="{23D398E2-117D-4345-A8B8-39154D511246}"/>
              </a:ext>
            </a:extLst>
          </p:cNvPr>
          <p:cNvSpPr>
            <a:spLocks noGrp="1"/>
          </p:cNvSpPr>
          <p:nvPr>
            <p:ph type="pic" sz="quarter" idx="13"/>
          </p:nvPr>
        </p:nvSpPr>
        <p:spPr>
          <a:xfrm>
            <a:off x="3838769" y="1203319"/>
            <a:ext cx="2233226" cy="2054323"/>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39" name="Picture Placeholder 2">
            <a:extLst>
              <a:ext uri="{FF2B5EF4-FFF2-40B4-BE49-F238E27FC236}">
                <a16:creationId xmlns:a16="http://schemas.microsoft.com/office/drawing/2014/main" id="{8B6F8402-71EA-C445-B5D9-42C8A0192099}"/>
              </a:ext>
            </a:extLst>
          </p:cNvPr>
          <p:cNvSpPr>
            <a:spLocks noGrp="1"/>
          </p:cNvSpPr>
          <p:nvPr>
            <p:ph type="pic" sz="quarter" idx="14"/>
          </p:nvPr>
        </p:nvSpPr>
        <p:spPr>
          <a:xfrm>
            <a:off x="6199135" y="1203319"/>
            <a:ext cx="2233226" cy="2054323"/>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40" name="Picture Placeholder 2">
            <a:extLst>
              <a:ext uri="{FF2B5EF4-FFF2-40B4-BE49-F238E27FC236}">
                <a16:creationId xmlns:a16="http://schemas.microsoft.com/office/drawing/2014/main" id="{DC420C8D-3DDE-104A-81B2-7805EA8345B3}"/>
              </a:ext>
            </a:extLst>
          </p:cNvPr>
          <p:cNvSpPr>
            <a:spLocks noGrp="1"/>
          </p:cNvSpPr>
          <p:nvPr>
            <p:ph type="pic" sz="quarter" idx="15"/>
          </p:nvPr>
        </p:nvSpPr>
        <p:spPr>
          <a:xfrm>
            <a:off x="8559500" y="1203319"/>
            <a:ext cx="2233226" cy="2054323"/>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41" name="Picture Placeholder 2">
            <a:extLst>
              <a:ext uri="{FF2B5EF4-FFF2-40B4-BE49-F238E27FC236}">
                <a16:creationId xmlns:a16="http://schemas.microsoft.com/office/drawing/2014/main" id="{1EE2FAB3-309E-8941-A133-198F5E4AA6E9}"/>
              </a:ext>
            </a:extLst>
          </p:cNvPr>
          <p:cNvSpPr>
            <a:spLocks noGrp="1"/>
          </p:cNvSpPr>
          <p:nvPr>
            <p:ph type="pic" sz="quarter" idx="16"/>
          </p:nvPr>
        </p:nvSpPr>
        <p:spPr>
          <a:xfrm>
            <a:off x="1478404" y="3383309"/>
            <a:ext cx="2233226" cy="2054323"/>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42" name="Picture Placeholder 2">
            <a:extLst>
              <a:ext uri="{FF2B5EF4-FFF2-40B4-BE49-F238E27FC236}">
                <a16:creationId xmlns:a16="http://schemas.microsoft.com/office/drawing/2014/main" id="{765BF4E4-D633-2B4E-85FA-BAA34B488157}"/>
              </a:ext>
            </a:extLst>
          </p:cNvPr>
          <p:cNvSpPr>
            <a:spLocks noGrp="1"/>
          </p:cNvSpPr>
          <p:nvPr>
            <p:ph type="pic" sz="quarter" idx="17"/>
          </p:nvPr>
        </p:nvSpPr>
        <p:spPr>
          <a:xfrm>
            <a:off x="3838769" y="3383309"/>
            <a:ext cx="2233226" cy="2054323"/>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43" name="Picture Placeholder 2">
            <a:extLst>
              <a:ext uri="{FF2B5EF4-FFF2-40B4-BE49-F238E27FC236}">
                <a16:creationId xmlns:a16="http://schemas.microsoft.com/office/drawing/2014/main" id="{9870F6E5-4DA2-D540-AC27-DC9C3FB35FEE}"/>
              </a:ext>
            </a:extLst>
          </p:cNvPr>
          <p:cNvSpPr>
            <a:spLocks noGrp="1"/>
          </p:cNvSpPr>
          <p:nvPr>
            <p:ph type="pic" sz="quarter" idx="18"/>
          </p:nvPr>
        </p:nvSpPr>
        <p:spPr>
          <a:xfrm>
            <a:off x="6199135" y="3383309"/>
            <a:ext cx="2233226" cy="2054323"/>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
        <p:nvSpPr>
          <p:cNvPr id="44" name="Picture Placeholder 2">
            <a:extLst>
              <a:ext uri="{FF2B5EF4-FFF2-40B4-BE49-F238E27FC236}">
                <a16:creationId xmlns:a16="http://schemas.microsoft.com/office/drawing/2014/main" id="{D7206C6B-25FB-ED4C-8A5F-ED6FD8D1C624}"/>
              </a:ext>
            </a:extLst>
          </p:cNvPr>
          <p:cNvSpPr>
            <a:spLocks noGrp="1"/>
          </p:cNvSpPr>
          <p:nvPr>
            <p:ph type="pic" sz="quarter" idx="19"/>
          </p:nvPr>
        </p:nvSpPr>
        <p:spPr>
          <a:xfrm>
            <a:off x="8559500" y="3383309"/>
            <a:ext cx="2233226" cy="2054323"/>
          </a:xfrm>
          <a:prstGeom prst="roundRect">
            <a:avLst>
              <a:gd name="adj" fmla="val 5861"/>
            </a:avLst>
          </a:prstGeom>
          <a:solidFill>
            <a:schemeClr val="bg1">
              <a:lumMod val="85000"/>
            </a:schemeClr>
          </a:solidFill>
        </p:spPr>
        <p:txBody>
          <a:bodyPr anchor="ctr"/>
          <a:lstStyle>
            <a:lvl1pPr algn="ctr">
              <a:buNone/>
              <a:defRPr sz="1800"/>
            </a:lvl1pPr>
          </a:lstStyle>
          <a:p>
            <a:endParaRPr lang="en-US"/>
          </a:p>
        </p:txBody>
      </p:sp>
    </p:spTree>
    <p:extLst>
      <p:ext uri="{BB962C8B-B14F-4D97-AF65-F5344CB8AC3E}">
        <p14:creationId xmlns:p14="http://schemas.microsoft.com/office/powerpoint/2010/main" val="10277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 Purple">
    <p:bg>
      <p:bgPr>
        <a:solidFill>
          <a:schemeClr val="tx2"/>
        </a:solidFill>
        <a:effectLst/>
      </p:bgPr>
    </p:bg>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40431376-B716-6A48-AF7C-5DF9D9683B8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cxnSp>
        <p:nvCxnSpPr>
          <p:cNvPr id="5" name="Straight Connector 4">
            <a:extLst>
              <a:ext uri="{FF2B5EF4-FFF2-40B4-BE49-F238E27FC236}">
                <a16:creationId xmlns:a16="http://schemas.microsoft.com/office/drawing/2014/main" id="{3D0E644D-F8BD-E044-8113-3F89F364A49E}"/>
              </a:ext>
            </a:extLst>
          </p:cNvPr>
          <p:cNvCxnSpPr>
            <a:cxnSpLocks/>
          </p:cNvCxnSpPr>
          <p:nvPr userDrawn="1"/>
        </p:nvCxnSpPr>
        <p:spPr>
          <a:xfrm>
            <a:off x="517418" y="5734878"/>
            <a:ext cx="11190502" cy="0"/>
          </a:xfrm>
          <a:prstGeom prst="line">
            <a:avLst/>
          </a:prstGeom>
          <a:ln>
            <a:solidFill>
              <a:schemeClr val="accent4">
                <a:alpha val="17779"/>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0CD12CA-6AC0-534D-8078-2E9FD95D1B28}"/>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7" name="Text Placeholder 5">
            <a:extLst>
              <a:ext uri="{FF2B5EF4-FFF2-40B4-BE49-F238E27FC236}">
                <a16:creationId xmlns:a16="http://schemas.microsoft.com/office/drawing/2014/main" id="{9A153636-6042-934A-93DB-6AF3D24C4DF7}"/>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8" name="Picture Placeholder 2">
            <a:extLst>
              <a:ext uri="{FF2B5EF4-FFF2-40B4-BE49-F238E27FC236}">
                <a16:creationId xmlns:a16="http://schemas.microsoft.com/office/drawing/2014/main" id="{2EDE803E-EA1D-5A43-8A1C-CE7147563099}"/>
              </a:ext>
            </a:extLst>
          </p:cNvPr>
          <p:cNvSpPr>
            <a:spLocks noGrp="1"/>
          </p:cNvSpPr>
          <p:nvPr>
            <p:ph type="pic" sz="quarter" idx="12"/>
          </p:nvPr>
        </p:nvSpPr>
        <p:spPr>
          <a:xfrm>
            <a:off x="1060575" y="1269208"/>
            <a:ext cx="3129705" cy="4170894"/>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9" name="Picture Placeholder 2">
            <a:extLst>
              <a:ext uri="{FF2B5EF4-FFF2-40B4-BE49-F238E27FC236}">
                <a16:creationId xmlns:a16="http://schemas.microsoft.com/office/drawing/2014/main" id="{D42AA459-FD16-7C49-A411-B6D603C2D226}"/>
              </a:ext>
            </a:extLst>
          </p:cNvPr>
          <p:cNvSpPr>
            <a:spLocks noGrp="1"/>
          </p:cNvSpPr>
          <p:nvPr>
            <p:ph type="pic" sz="quarter" idx="13"/>
          </p:nvPr>
        </p:nvSpPr>
        <p:spPr>
          <a:xfrm>
            <a:off x="4511685" y="1269208"/>
            <a:ext cx="3129705" cy="4170894"/>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10" name="Picture Placeholder 2">
            <a:extLst>
              <a:ext uri="{FF2B5EF4-FFF2-40B4-BE49-F238E27FC236}">
                <a16:creationId xmlns:a16="http://schemas.microsoft.com/office/drawing/2014/main" id="{4B6DF4E5-9754-9D4B-9779-5601343EBDDA}"/>
              </a:ext>
            </a:extLst>
          </p:cNvPr>
          <p:cNvSpPr>
            <a:spLocks noGrp="1"/>
          </p:cNvSpPr>
          <p:nvPr>
            <p:ph type="pic" sz="quarter" idx="14"/>
          </p:nvPr>
        </p:nvSpPr>
        <p:spPr>
          <a:xfrm>
            <a:off x="7962796" y="1269208"/>
            <a:ext cx="3129705" cy="4170894"/>
          </a:xfrm>
          <a:prstGeom prst="roundRect">
            <a:avLst>
              <a:gd name="adj" fmla="val 5861"/>
            </a:avLst>
          </a:prstGeom>
          <a:solidFill>
            <a:schemeClr val="accent4"/>
          </a:solidFill>
        </p:spPr>
        <p:txBody>
          <a:bodyPr anchor="ctr"/>
          <a:lstStyle>
            <a:lvl1pPr algn="ctr">
              <a:buNone/>
              <a:defRPr sz="1800"/>
            </a:lvl1pPr>
          </a:lstStyle>
          <a:p>
            <a:endParaRPr lang="en-US"/>
          </a:p>
        </p:txBody>
      </p:sp>
    </p:spTree>
    <p:extLst>
      <p:ext uri="{BB962C8B-B14F-4D97-AF65-F5344CB8AC3E}">
        <p14:creationId xmlns:p14="http://schemas.microsoft.com/office/powerpoint/2010/main" val="172754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Image Purple">
    <p:bg>
      <p:bgPr>
        <a:solidFill>
          <a:schemeClr val="tx2"/>
        </a:solidFill>
        <a:effectLst/>
      </p:bgPr>
    </p:bg>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9F4B3040-CEBF-5A44-BB6D-D94A3CF082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cxnSp>
        <p:nvCxnSpPr>
          <p:cNvPr id="5" name="Straight Connector 4">
            <a:extLst>
              <a:ext uri="{FF2B5EF4-FFF2-40B4-BE49-F238E27FC236}">
                <a16:creationId xmlns:a16="http://schemas.microsoft.com/office/drawing/2014/main" id="{3D0E644D-F8BD-E044-8113-3F89F364A49E}"/>
              </a:ext>
            </a:extLst>
          </p:cNvPr>
          <p:cNvCxnSpPr>
            <a:cxnSpLocks/>
          </p:cNvCxnSpPr>
          <p:nvPr userDrawn="1"/>
        </p:nvCxnSpPr>
        <p:spPr>
          <a:xfrm>
            <a:off x="517418" y="5734878"/>
            <a:ext cx="11190502" cy="0"/>
          </a:xfrm>
          <a:prstGeom prst="line">
            <a:avLst/>
          </a:prstGeom>
          <a:ln>
            <a:solidFill>
              <a:schemeClr val="accent4">
                <a:alpha val="17779"/>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0CD12CA-6AC0-534D-8078-2E9FD95D1B28}"/>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7" name="Text Placeholder 5">
            <a:extLst>
              <a:ext uri="{FF2B5EF4-FFF2-40B4-BE49-F238E27FC236}">
                <a16:creationId xmlns:a16="http://schemas.microsoft.com/office/drawing/2014/main" id="{9A153636-6042-934A-93DB-6AF3D24C4DF7}"/>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11" name="Picture Placeholder 2">
            <a:extLst>
              <a:ext uri="{FF2B5EF4-FFF2-40B4-BE49-F238E27FC236}">
                <a16:creationId xmlns:a16="http://schemas.microsoft.com/office/drawing/2014/main" id="{0392D4FA-0CF5-6E4E-9145-262A61FFDEA4}"/>
              </a:ext>
            </a:extLst>
          </p:cNvPr>
          <p:cNvSpPr>
            <a:spLocks noGrp="1"/>
          </p:cNvSpPr>
          <p:nvPr>
            <p:ph type="pic" sz="quarter" idx="12"/>
          </p:nvPr>
        </p:nvSpPr>
        <p:spPr>
          <a:xfrm>
            <a:off x="819191" y="1174604"/>
            <a:ext cx="2465535" cy="4265498"/>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12" name="Picture Placeholder 2">
            <a:extLst>
              <a:ext uri="{FF2B5EF4-FFF2-40B4-BE49-F238E27FC236}">
                <a16:creationId xmlns:a16="http://schemas.microsoft.com/office/drawing/2014/main" id="{33175BE5-C1C6-3245-8974-28C42D3FD092}"/>
              </a:ext>
            </a:extLst>
          </p:cNvPr>
          <p:cNvSpPr>
            <a:spLocks noGrp="1"/>
          </p:cNvSpPr>
          <p:nvPr>
            <p:ph type="pic" sz="quarter" idx="13"/>
          </p:nvPr>
        </p:nvSpPr>
        <p:spPr>
          <a:xfrm>
            <a:off x="3537503" y="1174604"/>
            <a:ext cx="2465535" cy="4265498"/>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13" name="Picture Placeholder 2">
            <a:extLst>
              <a:ext uri="{FF2B5EF4-FFF2-40B4-BE49-F238E27FC236}">
                <a16:creationId xmlns:a16="http://schemas.microsoft.com/office/drawing/2014/main" id="{29C340F6-E979-3D4E-8CA5-68E0554D9288}"/>
              </a:ext>
            </a:extLst>
          </p:cNvPr>
          <p:cNvSpPr>
            <a:spLocks noGrp="1"/>
          </p:cNvSpPr>
          <p:nvPr>
            <p:ph type="pic" sz="quarter" idx="14"/>
          </p:nvPr>
        </p:nvSpPr>
        <p:spPr>
          <a:xfrm>
            <a:off x="6255815" y="1174604"/>
            <a:ext cx="2465535" cy="4265498"/>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14" name="Picture Placeholder 2">
            <a:extLst>
              <a:ext uri="{FF2B5EF4-FFF2-40B4-BE49-F238E27FC236}">
                <a16:creationId xmlns:a16="http://schemas.microsoft.com/office/drawing/2014/main" id="{B2BC7B43-62C1-8144-A822-01AAA7C0A935}"/>
              </a:ext>
            </a:extLst>
          </p:cNvPr>
          <p:cNvSpPr>
            <a:spLocks noGrp="1"/>
          </p:cNvSpPr>
          <p:nvPr>
            <p:ph type="pic" sz="quarter" idx="15"/>
          </p:nvPr>
        </p:nvSpPr>
        <p:spPr>
          <a:xfrm>
            <a:off x="8974127" y="1174604"/>
            <a:ext cx="2465535" cy="4265498"/>
          </a:xfrm>
          <a:prstGeom prst="roundRect">
            <a:avLst>
              <a:gd name="adj" fmla="val 5861"/>
            </a:avLst>
          </a:prstGeom>
          <a:solidFill>
            <a:schemeClr val="accent4"/>
          </a:solidFill>
        </p:spPr>
        <p:txBody>
          <a:bodyPr anchor="ctr"/>
          <a:lstStyle>
            <a:lvl1pPr algn="ctr">
              <a:buNone/>
              <a:defRPr sz="1800"/>
            </a:lvl1pPr>
          </a:lstStyle>
          <a:p>
            <a:endParaRPr lang="en-US"/>
          </a:p>
        </p:txBody>
      </p:sp>
    </p:spTree>
    <p:extLst>
      <p:ext uri="{BB962C8B-B14F-4D97-AF65-F5344CB8AC3E}">
        <p14:creationId xmlns:p14="http://schemas.microsoft.com/office/powerpoint/2010/main" val="2069888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 Image Purple">
    <p:bg>
      <p:bgPr>
        <a:solidFill>
          <a:schemeClr val="tx2"/>
        </a:solid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2178773F-32D5-4546-8763-EDE1D4A3A7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cxnSp>
        <p:nvCxnSpPr>
          <p:cNvPr id="5" name="Straight Connector 4">
            <a:extLst>
              <a:ext uri="{FF2B5EF4-FFF2-40B4-BE49-F238E27FC236}">
                <a16:creationId xmlns:a16="http://schemas.microsoft.com/office/drawing/2014/main" id="{3D0E644D-F8BD-E044-8113-3F89F364A49E}"/>
              </a:ext>
            </a:extLst>
          </p:cNvPr>
          <p:cNvCxnSpPr>
            <a:cxnSpLocks/>
          </p:cNvCxnSpPr>
          <p:nvPr userDrawn="1"/>
        </p:nvCxnSpPr>
        <p:spPr>
          <a:xfrm>
            <a:off x="517418" y="5734878"/>
            <a:ext cx="11190502" cy="0"/>
          </a:xfrm>
          <a:prstGeom prst="line">
            <a:avLst/>
          </a:prstGeom>
          <a:ln>
            <a:solidFill>
              <a:schemeClr val="accent4">
                <a:alpha val="17779"/>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0CD12CA-6AC0-534D-8078-2E9FD95D1B28}"/>
              </a:ext>
            </a:extLst>
          </p:cNvPr>
          <p:cNvSpPr/>
          <p:nvPr userDrawn="1"/>
        </p:nvSpPr>
        <p:spPr>
          <a:xfrm>
            <a:off x="1" y="0"/>
            <a:ext cx="12225337" cy="90607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7" name="Text Placeholder 5">
            <a:extLst>
              <a:ext uri="{FF2B5EF4-FFF2-40B4-BE49-F238E27FC236}">
                <a16:creationId xmlns:a16="http://schemas.microsoft.com/office/drawing/2014/main" id="{9A153636-6042-934A-93DB-6AF3D24C4DF7}"/>
              </a:ext>
            </a:extLst>
          </p:cNvPr>
          <p:cNvSpPr>
            <a:spLocks noGrp="1"/>
          </p:cNvSpPr>
          <p:nvPr>
            <p:ph type="body" sz="quarter" idx="11" hasCustomPrompt="1"/>
          </p:nvPr>
        </p:nvSpPr>
        <p:spPr>
          <a:xfrm>
            <a:off x="566419" y="197682"/>
            <a:ext cx="11092501" cy="510708"/>
          </a:xfrm>
          <a:prstGeom prst="rect">
            <a:avLst/>
          </a:prstGeom>
        </p:spPr>
        <p:txBody>
          <a:bodyPr anchor="ctr"/>
          <a:lstStyle>
            <a:lvl1pPr>
              <a:buNone/>
              <a:defRPr sz="2400" b="1">
                <a:solidFill>
                  <a:schemeClr val="accent1"/>
                </a:solidFill>
              </a:defRPr>
            </a:lvl1pPr>
            <a:lvl2pPr>
              <a:buNone/>
              <a:defRPr b="1"/>
            </a:lvl2pPr>
            <a:lvl3pPr>
              <a:buNone/>
              <a:defRPr b="1"/>
            </a:lvl3pPr>
            <a:lvl4pPr>
              <a:buNone/>
              <a:defRPr b="1"/>
            </a:lvl4pPr>
            <a:lvl5pPr>
              <a:buNone/>
              <a:defRPr b="1"/>
            </a:lvl5pPr>
          </a:lstStyle>
          <a:p>
            <a:pPr lvl="0"/>
            <a:r>
              <a:rPr lang="en-GB"/>
              <a:t>Page title</a:t>
            </a:r>
            <a:endParaRPr lang="en-US"/>
          </a:p>
        </p:txBody>
      </p:sp>
      <p:sp>
        <p:nvSpPr>
          <p:cNvPr id="10" name="Picture Placeholder 2">
            <a:extLst>
              <a:ext uri="{FF2B5EF4-FFF2-40B4-BE49-F238E27FC236}">
                <a16:creationId xmlns:a16="http://schemas.microsoft.com/office/drawing/2014/main" id="{17149158-B599-1A46-9357-F3D01C985E1D}"/>
              </a:ext>
            </a:extLst>
          </p:cNvPr>
          <p:cNvSpPr>
            <a:spLocks noGrp="1"/>
          </p:cNvSpPr>
          <p:nvPr>
            <p:ph type="pic" sz="quarter" idx="12"/>
          </p:nvPr>
        </p:nvSpPr>
        <p:spPr>
          <a:xfrm>
            <a:off x="1478404" y="1203319"/>
            <a:ext cx="2233226" cy="2054323"/>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15" name="Picture Placeholder 2">
            <a:extLst>
              <a:ext uri="{FF2B5EF4-FFF2-40B4-BE49-F238E27FC236}">
                <a16:creationId xmlns:a16="http://schemas.microsoft.com/office/drawing/2014/main" id="{D2FA3711-4360-2946-B0D0-01837E5B3627}"/>
              </a:ext>
            </a:extLst>
          </p:cNvPr>
          <p:cNvSpPr>
            <a:spLocks noGrp="1"/>
          </p:cNvSpPr>
          <p:nvPr>
            <p:ph type="pic" sz="quarter" idx="13"/>
          </p:nvPr>
        </p:nvSpPr>
        <p:spPr>
          <a:xfrm>
            <a:off x="3838769" y="1203319"/>
            <a:ext cx="2233226" cy="2054323"/>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16" name="Picture Placeholder 2">
            <a:extLst>
              <a:ext uri="{FF2B5EF4-FFF2-40B4-BE49-F238E27FC236}">
                <a16:creationId xmlns:a16="http://schemas.microsoft.com/office/drawing/2014/main" id="{44C13F4B-50B3-134D-8B49-5E6A55E08E0B}"/>
              </a:ext>
            </a:extLst>
          </p:cNvPr>
          <p:cNvSpPr>
            <a:spLocks noGrp="1"/>
          </p:cNvSpPr>
          <p:nvPr>
            <p:ph type="pic" sz="quarter" idx="14"/>
          </p:nvPr>
        </p:nvSpPr>
        <p:spPr>
          <a:xfrm>
            <a:off x="6199135" y="1203319"/>
            <a:ext cx="2233226" cy="2054323"/>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17" name="Picture Placeholder 2">
            <a:extLst>
              <a:ext uri="{FF2B5EF4-FFF2-40B4-BE49-F238E27FC236}">
                <a16:creationId xmlns:a16="http://schemas.microsoft.com/office/drawing/2014/main" id="{015FE9E2-1A7A-774E-9B02-0B44CD9049A0}"/>
              </a:ext>
            </a:extLst>
          </p:cNvPr>
          <p:cNvSpPr>
            <a:spLocks noGrp="1"/>
          </p:cNvSpPr>
          <p:nvPr>
            <p:ph type="pic" sz="quarter" idx="15"/>
          </p:nvPr>
        </p:nvSpPr>
        <p:spPr>
          <a:xfrm>
            <a:off x="8559500" y="1203319"/>
            <a:ext cx="2233226" cy="2054323"/>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18" name="Picture Placeholder 2">
            <a:extLst>
              <a:ext uri="{FF2B5EF4-FFF2-40B4-BE49-F238E27FC236}">
                <a16:creationId xmlns:a16="http://schemas.microsoft.com/office/drawing/2014/main" id="{F0EE5B68-CA3E-D949-A4AB-3C4FBE95964A}"/>
              </a:ext>
            </a:extLst>
          </p:cNvPr>
          <p:cNvSpPr>
            <a:spLocks noGrp="1"/>
          </p:cNvSpPr>
          <p:nvPr>
            <p:ph type="pic" sz="quarter" idx="16"/>
          </p:nvPr>
        </p:nvSpPr>
        <p:spPr>
          <a:xfrm>
            <a:off x="1478404" y="3383309"/>
            <a:ext cx="2233226" cy="2054323"/>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19" name="Picture Placeholder 2">
            <a:extLst>
              <a:ext uri="{FF2B5EF4-FFF2-40B4-BE49-F238E27FC236}">
                <a16:creationId xmlns:a16="http://schemas.microsoft.com/office/drawing/2014/main" id="{A1AEC0A2-7109-C24D-B947-9A3ED486FFD7}"/>
              </a:ext>
            </a:extLst>
          </p:cNvPr>
          <p:cNvSpPr>
            <a:spLocks noGrp="1"/>
          </p:cNvSpPr>
          <p:nvPr>
            <p:ph type="pic" sz="quarter" idx="17"/>
          </p:nvPr>
        </p:nvSpPr>
        <p:spPr>
          <a:xfrm>
            <a:off x="3838769" y="3383309"/>
            <a:ext cx="2233226" cy="2054323"/>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20" name="Picture Placeholder 2">
            <a:extLst>
              <a:ext uri="{FF2B5EF4-FFF2-40B4-BE49-F238E27FC236}">
                <a16:creationId xmlns:a16="http://schemas.microsoft.com/office/drawing/2014/main" id="{A30DD844-F318-B542-AE9C-4850DF96E411}"/>
              </a:ext>
            </a:extLst>
          </p:cNvPr>
          <p:cNvSpPr>
            <a:spLocks noGrp="1"/>
          </p:cNvSpPr>
          <p:nvPr>
            <p:ph type="pic" sz="quarter" idx="18"/>
          </p:nvPr>
        </p:nvSpPr>
        <p:spPr>
          <a:xfrm>
            <a:off x="6199135" y="3383309"/>
            <a:ext cx="2233226" cy="2054323"/>
          </a:xfrm>
          <a:prstGeom prst="roundRect">
            <a:avLst>
              <a:gd name="adj" fmla="val 5861"/>
            </a:avLst>
          </a:prstGeom>
          <a:solidFill>
            <a:schemeClr val="accent4"/>
          </a:solidFill>
        </p:spPr>
        <p:txBody>
          <a:bodyPr anchor="ctr"/>
          <a:lstStyle>
            <a:lvl1pPr algn="ctr">
              <a:buNone/>
              <a:defRPr sz="1800"/>
            </a:lvl1pPr>
          </a:lstStyle>
          <a:p>
            <a:endParaRPr lang="en-US"/>
          </a:p>
        </p:txBody>
      </p:sp>
      <p:sp>
        <p:nvSpPr>
          <p:cNvPr id="21" name="Picture Placeholder 2">
            <a:extLst>
              <a:ext uri="{FF2B5EF4-FFF2-40B4-BE49-F238E27FC236}">
                <a16:creationId xmlns:a16="http://schemas.microsoft.com/office/drawing/2014/main" id="{C286F81C-C0DD-074C-9296-D400C74D62AA}"/>
              </a:ext>
            </a:extLst>
          </p:cNvPr>
          <p:cNvSpPr>
            <a:spLocks noGrp="1"/>
          </p:cNvSpPr>
          <p:nvPr>
            <p:ph type="pic" sz="quarter" idx="19"/>
          </p:nvPr>
        </p:nvSpPr>
        <p:spPr>
          <a:xfrm>
            <a:off x="8559500" y="3383309"/>
            <a:ext cx="2233226" cy="2054323"/>
          </a:xfrm>
          <a:prstGeom prst="roundRect">
            <a:avLst>
              <a:gd name="adj" fmla="val 5861"/>
            </a:avLst>
          </a:prstGeom>
          <a:solidFill>
            <a:schemeClr val="accent4"/>
          </a:solidFill>
        </p:spPr>
        <p:txBody>
          <a:bodyPr anchor="ctr"/>
          <a:lstStyle>
            <a:lvl1pPr algn="ctr">
              <a:buNone/>
              <a:defRPr sz="1800"/>
            </a:lvl1pPr>
          </a:lstStyle>
          <a:p>
            <a:endParaRPr lang="en-US"/>
          </a:p>
        </p:txBody>
      </p:sp>
    </p:spTree>
    <p:extLst>
      <p:ext uri="{BB962C8B-B14F-4D97-AF65-F5344CB8AC3E}">
        <p14:creationId xmlns:p14="http://schemas.microsoft.com/office/powerpoint/2010/main" val="392896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pic>
        <p:nvPicPr>
          <p:cNvPr id="4" name="Picture 3" descr="A picture containing text, person, yellow&#10;&#10;Description automatically generated">
            <a:extLst>
              <a:ext uri="{FF2B5EF4-FFF2-40B4-BE49-F238E27FC236}">
                <a16:creationId xmlns:a16="http://schemas.microsoft.com/office/drawing/2014/main" id="{F2768257-0049-C546-8DCF-1D534D6226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0779"/>
            <a:ext cx="12225338" cy="6858000"/>
          </a:xfrm>
          <a:prstGeom prst="rect">
            <a:avLst/>
          </a:prstGeom>
        </p:spPr>
      </p:pic>
      <p:sp>
        <p:nvSpPr>
          <p:cNvPr id="10" name="Text Placeholder 5">
            <a:extLst>
              <a:ext uri="{FF2B5EF4-FFF2-40B4-BE49-F238E27FC236}">
                <a16:creationId xmlns:a16="http://schemas.microsoft.com/office/drawing/2014/main" id="{3A731CB6-431E-CB4E-9477-78D6E5F8591B}"/>
              </a:ext>
            </a:extLst>
          </p:cNvPr>
          <p:cNvSpPr>
            <a:spLocks noGrp="1"/>
          </p:cNvSpPr>
          <p:nvPr>
            <p:ph type="body" sz="quarter" idx="12" hasCustomPrompt="1"/>
          </p:nvPr>
        </p:nvSpPr>
        <p:spPr>
          <a:xfrm>
            <a:off x="578116" y="3650360"/>
            <a:ext cx="4494605" cy="452688"/>
          </a:xfrm>
          <a:prstGeom prst="rect">
            <a:avLst/>
          </a:prstGeom>
        </p:spPr>
        <p:txBody>
          <a:bodyPr anchor="b"/>
          <a:lstStyle>
            <a:lvl1pPr marL="0" indent="0">
              <a:buFont typeface="Arial" panose="020B0604020202020204" pitchFamily="34" charset="0"/>
              <a:buNone/>
              <a:defRPr sz="2000" b="1">
                <a:solidFill>
                  <a:schemeClr val="bg1"/>
                </a:solidFill>
              </a:defRPr>
            </a:lvl1pPr>
            <a:lvl2pPr>
              <a:buNone/>
              <a:defRPr b="1"/>
            </a:lvl2pPr>
            <a:lvl3pPr>
              <a:buNone/>
              <a:defRPr b="1"/>
            </a:lvl3pPr>
            <a:lvl4pPr>
              <a:buNone/>
              <a:defRPr b="1"/>
            </a:lvl4pPr>
            <a:lvl5pPr>
              <a:buNone/>
              <a:defRPr b="1"/>
            </a:lvl5pPr>
          </a:lstStyle>
          <a:p>
            <a:pPr lvl="0"/>
            <a:r>
              <a:rPr lang="en-GB"/>
              <a:t>Presenter Details</a:t>
            </a:r>
            <a:endParaRPr lang="en-US"/>
          </a:p>
        </p:txBody>
      </p:sp>
      <p:sp>
        <p:nvSpPr>
          <p:cNvPr id="11" name="Text Placeholder 5">
            <a:extLst>
              <a:ext uri="{FF2B5EF4-FFF2-40B4-BE49-F238E27FC236}">
                <a16:creationId xmlns:a16="http://schemas.microsoft.com/office/drawing/2014/main" id="{C0E02321-9AD2-7349-A128-3E4158FD40EE}"/>
              </a:ext>
            </a:extLst>
          </p:cNvPr>
          <p:cNvSpPr>
            <a:spLocks noGrp="1"/>
          </p:cNvSpPr>
          <p:nvPr>
            <p:ph type="body" sz="quarter" idx="13" hasCustomPrompt="1"/>
          </p:nvPr>
        </p:nvSpPr>
        <p:spPr>
          <a:xfrm>
            <a:off x="578116" y="4146416"/>
            <a:ext cx="4494605" cy="452688"/>
          </a:xfrm>
          <a:prstGeom prst="rect">
            <a:avLst/>
          </a:prstGeom>
        </p:spPr>
        <p:txBody>
          <a:bodyPr anchor="t"/>
          <a:lstStyle>
            <a:lvl1pPr marL="0" indent="0">
              <a:buFont typeface="Arial" panose="020B0604020202020204" pitchFamily="34" charset="0"/>
              <a:buNone/>
              <a:defRPr sz="1600" b="0">
                <a:solidFill>
                  <a:schemeClr val="bg1"/>
                </a:solidFill>
              </a:defRPr>
            </a:lvl1pPr>
            <a:lvl2pPr>
              <a:buNone/>
              <a:defRPr b="1"/>
            </a:lvl2pPr>
            <a:lvl3pPr>
              <a:buNone/>
              <a:defRPr b="1"/>
            </a:lvl3pPr>
            <a:lvl4pPr>
              <a:buNone/>
              <a:defRPr b="1"/>
            </a:lvl4pPr>
            <a:lvl5pPr>
              <a:buNone/>
              <a:defRPr b="1"/>
            </a:lvl5pPr>
          </a:lstStyle>
          <a:p>
            <a:pPr lvl="0"/>
            <a:r>
              <a:rPr lang="en-GB"/>
              <a:t>Date</a:t>
            </a:r>
            <a:endParaRPr lang="en-US"/>
          </a:p>
        </p:txBody>
      </p:sp>
      <p:sp>
        <p:nvSpPr>
          <p:cNvPr id="6" name="Rectangle 5">
            <a:extLst>
              <a:ext uri="{FF2B5EF4-FFF2-40B4-BE49-F238E27FC236}">
                <a16:creationId xmlns:a16="http://schemas.microsoft.com/office/drawing/2014/main" id="{B1B76809-B351-8E47-8388-7279C4FB06E7}"/>
              </a:ext>
            </a:extLst>
          </p:cNvPr>
          <p:cNvSpPr/>
          <p:nvPr userDrawn="1"/>
        </p:nvSpPr>
        <p:spPr>
          <a:xfrm>
            <a:off x="470206" y="4783016"/>
            <a:ext cx="3800826" cy="1625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10;&#10;Description automatically generated with medium confidence">
            <a:extLst>
              <a:ext uri="{FF2B5EF4-FFF2-40B4-BE49-F238E27FC236}">
                <a16:creationId xmlns:a16="http://schemas.microsoft.com/office/drawing/2014/main" id="{5C560398-0EFD-F14C-B15F-7C1D82E0E7B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8353" y="5842416"/>
            <a:ext cx="2125904" cy="566200"/>
          </a:xfrm>
          <a:prstGeom prst="rect">
            <a:avLst/>
          </a:prstGeom>
        </p:spPr>
      </p:pic>
      <p:sp>
        <p:nvSpPr>
          <p:cNvPr id="13" name="Text Placeholder 8">
            <a:extLst>
              <a:ext uri="{FF2B5EF4-FFF2-40B4-BE49-F238E27FC236}">
                <a16:creationId xmlns:a16="http://schemas.microsoft.com/office/drawing/2014/main" id="{6FB2CD3B-02D4-164F-B4B8-B7C5CDE8E6CE}"/>
              </a:ext>
            </a:extLst>
          </p:cNvPr>
          <p:cNvSpPr>
            <a:spLocks noGrp="1"/>
          </p:cNvSpPr>
          <p:nvPr>
            <p:ph type="body" sz="quarter" idx="14" hasCustomPrompt="1"/>
          </p:nvPr>
        </p:nvSpPr>
        <p:spPr>
          <a:xfrm>
            <a:off x="508352" y="2419722"/>
            <a:ext cx="4909697" cy="880071"/>
          </a:xfrm>
          <a:prstGeom prst="roundRect">
            <a:avLst>
              <a:gd name="adj" fmla="val 7221"/>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lvl1pPr marL="108000" indent="0" algn="l">
              <a:buFont typeface="Arial" panose="020B0604020202020204" pitchFamily="34" charset="0"/>
              <a:buNone/>
              <a:defRPr sz="4800" b="1">
                <a:solidFill>
                  <a:schemeClr val="tx1"/>
                </a:solidFill>
              </a:defRPr>
            </a:lvl1pPr>
            <a:lvl2pPr algn="l">
              <a:buNone/>
              <a:defRPr/>
            </a:lvl2pPr>
            <a:lvl3pPr algn="l">
              <a:buNone/>
              <a:defRPr/>
            </a:lvl3pPr>
            <a:lvl4pPr algn="l">
              <a:buNone/>
              <a:defRPr/>
            </a:lvl4pPr>
            <a:lvl5pPr algn="l">
              <a:buNone/>
              <a:defRPr/>
            </a:lvl5pPr>
          </a:lstStyle>
          <a:p>
            <a:pPr lvl="0"/>
            <a:r>
              <a:rPr lang="en-GB"/>
              <a:t>MODULE TITLE</a:t>
            </a:r>
          </a:p>
        </p:txBody>
      </p:sp>
    </p:spTree>
    <p:extLst>
      <p:ext uri="{BB962C8B-B14F-4D97-AF65-F5344CB8AC3E}">
        <p14:creationId xmlns:p14="http://schemas.microsoft.com/office/powerpoint/2010/main" val="8146151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pic>
        <p:nvPicPr>
          <p:cNvPr id="3" name="Picture 2" descr="A person sitting in a chair&#10;&#10;Description automatically generated with medium confidence">
            <a:extLst>
              <a:ext uri="{FF2B5EF4-FFF2-40B4-BE49-F238E27FC236}">
                <a16:creationId xmlns:a16="http://schemas.microsoft.com/office/drawing/2014/main" id="{C90F42A6-709B-7F48-AF28-C913079F07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7" name="Text Placeholder 8">
            <a:extLst>
              <a:ext uri="{FF2B5EF4-FFF2-40B4-BE49-F238E27FC236}">
                <a16:creationId xmlns:a16="http://schemas.microsoft.com/office/drawing/2014/main" id="{593D8534-0998-6748-8DBA-A6D491BB0E11}"/>
              </a:ext>
            </a:extLst>
          </p:cNvPr>
          <p:cNvSpPr>
            <a:spLocks noGrp="1"/>
          </p:cNvSpPr>
          <p:nvPr>
            <p:ph type="body" sz="quarter" idx="11" hasCustomPrompt="1"/>
          </p:nvPr>
        </p:nvSpPr>
        <p:spPr>
          <a:xfrm>
            <a:off x="508352" y="2419722"/>
            <a:ext cx="4993051" cy="880071"/>
          </a:xfrm>
          <a:prstGeom prst="roundRect">
            <a:avLst>
              <a:gd name="adj" fmla="val 7221"/>
            </a:avLst>
          </a:prstGeom>
          <a:solidFill>
            <a:schemeClr val="tx2"/>
          </a:solidFill>
        </p:spPr>
        <p:style>
          <a:lnRef idx="2">
            <a:schemeClr val="accent1"/>
          </a:lnRef>
          <a:fillRef idx="1">
            <a:schemeClr val="lt1"/>
          </a:fillRef>
          <a:effectRef idx="0">
            <a:schemeClr val="accent1"/>
          </a:effectRef>
          <a:fontRef idx="minor">
            <a:schemeClr val="dk1"/>
          </a:fontRef>
        </p:style>
        <p:txBody>
          <a:bodyPr anchor="ctr"/>
          <a:lstStyle>
            <a:lvl1pPr marL="108000" indent="0" algn="l">
              <a:buFont typeface="Arial" panose="020B0604020202020204" pitchFamily="34" charset="0"/>
              <a:buNone/>
              <a:defRPr sz="4800" b="1">
                <a:solidFill>
                  <a:schemeClr val="tx1"/>
                </a:solidFill>
              </a:defRPr>
            </a:lvl1pPr>
            <a:lvl2pPr algn="l">
              <a:buNone/>
              <a:defRPr/>
            </a:lvl2pPr>
            <a:lvl3pPr algn="l">
              <a:buNone/>
              <a:defRPr/>
            </a:lvl3pPr>
            <a:lvl4pPr algn="l">
              <a:buNone/>
              <a:defRPr/>
            </a:lvl4pPr>
            <a:lvl5pPr algn="l">
              <a:buNone/>
              <a:defRPr/>
            </a:lvl5pPr>
          </a:lstStyle>
          <a:p>
            <a:pPr lvl="0"/>
            <a:r>
              <a:rPr lang="en-GB"/>
              <a:t>MODULE TITLE</a:t>
            </a:r>
          </a:p>
        </p:txBody>
      </p:sp>
      <p:sp>
        <p:nvSpPr>
          <p:cNvPr id="8" name="Text Placeholder 5">
            <a:extLst>
              <a:ext uri="{FF2B5EF4-FFF2-40B4-BE49-F238E27FC236}">
                <a16:creationId xmlns:a16="http://schemas.microsoft.com/office/drawing/2014/main" id="{1C4F392B-E158-ED4D-B563-149B988C8AA5}"/>
              </a:ext>
            </a:extLst>
          </p:cNvPr>
          <p:cNvSpPr>
            <a:spLocks noGrp="1"/>
          </p:cNvSpPr>
          <p:nvPr>
            <p:ph type="body" sz="quarter" idx="12" hasCustomPrompt="1"/>
          </p:nvPr>
        </p:nvSpPr>
        <p:spPr>
          <a:xfrm>
            <a:off x="578117" y="3629581"/>
            <a:ext cx="4554144" cy="452688"/>
          </a:xfrm>
          <a:prstGeom prst="rect">
            <a:avLst/>
          </a:prstGeom>
        </p:spPr>
        <p:txBody>
          <a:bodyPr anchor="b"/>
          <a:lstStyle>
            <a:lvl1pPr marL="0" indent="0">
              <a:buFont typeface="Arial" panose="020B0604020202020204" pitchFamily="34" charset="0"/>
              <a:buNone/>
              <a:defRPr sz="2000" b="1"/>
            </a:lvl1pPr>
            <a:lvl2pPr>
              <a:buNone/>
              <a:defRPr b="1"/>
            </a:lvl2pPr>
            <a:lvl3pPr>
              <a:buNone/>
              <a:defRPr b="1"/>
            </a:lvl3pPr>
            <a:lvl4pPr>
              <a:buNone/>
              <a:defRPr b="1"/>
            </a:lvl4pPr>
            <a:lvl5pPr>
              <a:buNone/>
              <a:defRPr b="1"/>
            </a:lvl5pPr>
          </a:lstStyle>
          <a:p>
            <a:pPr lvl="0"/>
            <a:r>
              <a:rPr lang="en-GB"/>
              <a:t>Presenter Details</a:t>
            </a:r>
            <a:endParaRPr lang="en-US"/>
          </a:p>
        </p:txBody>
      </p:sp>
      <p:sp>
        <p:nvSpPr>
          <p:cNvPr id="9" name="Text Placeholder 5">
            <a:extLst>
              <a:ext uri="{FF2B5EF4-FFF2-40B4-BE49-F238E27FC236}">
                <a16:creationId xmlns:a16="http://schemas.microsoft.com/office/drawing/2014/main" id="{F5FD1AEB-74E0-B641-A67A-982BA8083A34}"/>
              </a:ext>
            </a:extLst>
          </p:cNvPr>
          <p:cNvSpPr>
            <a:spLocks noGrp="1"/>
          </p:cNvSpPr>
          <p:nvPr>
            <p:ph type="body" sz="quarter" idx="13" hasCustomPrompt="1"/>
          </p:nvPr>
        </p:nvSpPr>
        <p:spPr>
          <a:xfrm>
            <a:off x="578117" y="4146416"/>
            <a:ext cx="4554144" cy="452688"/>
          </a:xfrm>
          <a:prstGeom prst="rect">
            <a:avLst/>
          </a:prstGeom>
        </p:spPr>
        <p:txBody>
          <a:bodyPr anchor="t"/>
          <a:lstStyle>
            <a:lvl1pPr marL="0" indent="0">
              <a:buFont typeface="Arial" panose="020B0604020202020204" pitchFamily="34" charset="0"/>
              <a:buNone/>
              <a:defRPr sz="1600" b="0"/>
            </a:lvl1pPr>
            <a:lvl2pPr>
              <a:buNone/>
              <a:defRPr b="1"/>
            </a:lvl2pPr>
            <a:lvl3pPr>
              <a:buNone/>
              <a:defRPr b="1"/>
            </a:lvl3pPr>
            <a:lvl4pPr>
              <a:buNone/>
              <a:defRPr b="1"/>
            </a:lvl4pPr>
            <a:lvl5pPr>
              <a:buNone/>
              <a:defRPr b="1"/>
            </a:lvl5pPr>
          </a:lstStyle>
          <a:p>
            <a:pPr lvl="0"/>
            <a:r>
              <a:rPr lang="en-GB"/>
              <a:t>Date</a:t>
            </a:r>
            <a:endParaRPr lang="en-US"/>
          </a:p>
        </p:txBody>
      </p:sp>
      <p:sp>
        <p:nvSpPr>
          <p:cNvPr id="10" name="Rectangle 9">
            <a:extLst>
              <a:ext uri="{FF2B5EF4-FFF2-40B4-BE49-F238E27FC236}">
                <a16:creationId xmlns:a16="http://schemas.microsoft.com/office/drawing/2014/main" id="{E3C980E3-51C9-664C-9572-79F35B157AA8}"/>
              </a:ext>
            </a:extLst>
          </p:cNvPr>
          <p:cNvSpPr/>
          <p:nvPr userDrawn="1"/>
        </p:nvSpPr>
        <p:spPr>
          <a:xfrm>
            <a:off x="470206" y="4783016"/>
            <a:ext cx="3800826" cy="1625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10;&#10;Description automatically generated with medium confidence">
            <a:extLst>
              <a:ext uri="{FF2B5EF4-FFF2-40B4-BE49-F238E27FC236}">
                <a16:creationId xmlns:a16="http://schemas.microsoft.com/office/drawing/2014/main" id="{1F3020D3-F997-4C4F-9E30-7F9C2FB725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8353" y="5842416"/>
            <a:ext cx="2125904" cy="566200"/>
          </a:xfrm>
          <a:prstGeom prst="rect">
            <a:avLst/>
          </a:prstGeom>
        </p:spPr>
      </p:pic>
    </p:spTree>
    <p:extLst>
      <p:ext uri="{BB962C8B-B14F-4D97-AF65-F5344CB8AC3E}">
        <p14:creationId xmlns:p14="http://schemas.microsoft.com/office/powerpoint/2010/main" val="219518390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bg>
      <p:bgRef idx="1001">
        <a:schemeClr val="bg2"/>
      </p:bgRef>
    </p:bg>
    <p:spTree>
      <p:nvGrpSpPr>
        <p:cNvPr id="1" name=""/>
        <p:cNvGrpSpPr/>
        <p:nvPr/>
      </p:nvGrpSpPr>
      <p:grpSpPr>
        <a:xfrm>
          <a:off x="0" y="0"/>
          <a:ext cx="0" cy="0"/>
          <a:chOff x="0" y="0"/>
          <a:chExt cx="0" cy="0"/>
        </a:xfrm>
      </p:grpSpPr>
      <p:pic>
        <p:nvPicPr>
          <p:cNvPr id="3" name="Picture 2" descr="A person raising the hand&#10;&#10;Description automatically generated with medium confidence">
            <a:extLst>
              <a:ext uri="{FF2B5EF4-FFF2-40B4-BE49-F238E27FC236}">
                <a16:creationId xmlns:a16="http://schemas.microsoft.com/office/drawing/2014/main" id="{BB6167C6-D445-9E4A-9778-8884F3046A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13" name="Text Placeholder 5">
            <a:extLst>
              <a:ext uri="{FF2B5EF4-FFF2-40B4-BE49-F238E27FC236}">
                <a16:creationId xmlns:a16="http://schemas.microsoft.com/office/drawing/2014/main" id="{B8D049E0-39A7-7A45-A740-6230D30B8C36}"/>
              </a:ext>
            </a:extLst>
          </p:cNvPr>
          <p:cNvSpPr>
            <a:spLocks noGrp="1"/>
          </p:cNvSpPr>
          <p:nvPr>
            <p:ph type="body" sz="quarter" idx="12" hasCustomPrompt="1"/>
          </p:nvPr>
        </p:nvSpPr>
        <p:spPr>
          <a:xfrm>
            <a:off x="578116" y="3629581"/>
            <a:ext cx="5092714" cy="452688"/>
          </a:xfrm>
          <a:prstGeom prst="rect">
            <a:avLst/>
          </a:prstGeom>
        </p:spPr>
        <p:txBody>
          <a:bodyPr anchor="b"/>
          <a:lstStyle>
            <a:lvl1pPr marL="0" indent="0">
              <a:buFont typeface="Arial" panose="020B0604020202020204" pitchFamily="34" charset="0"/>
              <a:buNone/>
              <a:defRPr sz="2000" b="1">
                <a:solidFill>
                  <a:schemeClr val="bg1"/>
                </a:solidFill>
              </a:defRPr>
            </a:lvl1pPr>
            <a:lvl2pPr>
              <a:buNone/>
              <a:defRPr b="1"/>
            </a:lvl2pPr>
            <a:lvl3pPr>
              <a:buNone/>
              <a:defRPr b="1"/>
            </a:lvl3pPr>
            <a:lvl4pPr>
              <a:buNone/>
              <a:defRPr b="1"/>
            </a:lvl4pPr>
            <a:lvl5pPr>
              <a:buNone/>
              <a:defRPr b="1"/>
            </a:lvl5pPr>
          </a:lstStyle>
          <a:p>
            <a:pPr lvl="0"/>
            <a:r>
              <a:rPr lang="en-GB"/>
              <a:t>Presenter Details</a:t>
            </a:r>
            <a:endParaRPr lang="en-US"/>
          </a:p>
        </p:txBody>
      </p:sp>
      <p:sp>
        <p:nvSpPr>
          <p:cNvPr id="14" name="Text Placeholder 5">
            <a:extLst>
              <a:ext uri="{FF2B5EF4-FFF2-40B4-BE49-F238E27FC236}">
                <a16:creationId xmlns:a16="http://schemas.microsoft.com/office/drawing/2014/main" id="{D1862D57-4ADE-8642-88A8-82A59ED6EB62}"/>
              </a:ext>
            </a:extLst>
          </p:cNvPr>
          <p:cNvSpPr>
            <a:spLocks noGrp="1"/>
          </p:cNvSpPr>
          <p:nvPr>
            <p:ph type="body" sz="quarter" idx="13" hasCustomPrompt="1"/>
          </p:nvPr>
        </p:nvSpPr>
        <p:spPr>
          <a:xfrm>
            <a:off x="578116" y="4146416"/>
            <a:ext cx="5092714" cy="452688"/>
          </a:xfrm>
          <a:prstGeom prst="rect">
            <a:avLst/>
          </a:prstGeom>
        </p:spPr>
        <p:txBody>
          <a:bodyPr anchor="t"/>
          <a:lstStyle>
            <a:lvl1pPr marL="0" indent="0">
              <a:buFont typeface="Arial" panose="020B0604020202020204" pitchFamily="34" charset="0"/>
              <a:buNone/>
              <a:defRPr sz="1600" b="0">
                <a:solidFill>
                  <a:schemeClr val="bg1"/>
                </a:solidFill>
              </a:defRPr>
            </a:lvl1pPr>
            <a:lvl2pPr>
              <a:buNone/>
              <a:defRPr b="1"/>
            </a:lvl2pPr>
            <a:lvl3pPr>
              <a:buNone/>
              <a:defRPr b="1"/>
            </a:lvl3pPr>
            <a:lvl4pPr>
              <a:buNone/>
              <a:defRPr b="1"/>
            </a:lvl4pPr>
            <a:lvl5pPr>
              <a:buNone/>
              <a:defRPr b="1"/>
            </a:lvl5pPr>
          </a:lstStyle>
          <a:p>
            <a:pPr lvl="0"/>
            <a:r>
              <a:rPr lang="en-GB"/>
              <a:t>Date</a:t>
            </a:r>
            <a:endParaRPr lang="en-US"/>
          </a:p>
        </p:txBody>
      </p:sp>
      <p:sp>
        <p:nvSpPr>
          <p:cNvPr id="9" name="Text Placeholder 8">
            <a:extLst>
              <a:ext uri="{FF2B5EF4-FFF2-40B4-BE49-F238E27FC236}">
                <a16:creationId xmlns:a16="http://schemas.microsoft.com/office/drawing/2014/main" id="{4990F6D6-40CA-CD42-84AF-7034B155A5CF}"/>
              </a:ext>
            </a:extLst>
          </p:cNvPr>
          <p:cNvSpPr>
            <a:spLocks noGrp="1"/>
          </p:cNvSpPr>
          <p:nvPr>
            <p:ph type="body" sz="quarter" idx="14" hasCustomPrompt="1"/>
          </p:nvPr>
        </p:nvSpPr>
        <p:spPr>
          <a:xfrm>
            <a:off x="508352" y="2419722"/>
            <a:ext cx="4909697" cy="880071"/>
          </a:xfrm>
          <a:prstGeom prst="roundRect">
            <a:avLst>
              <a:gd name="adj" fmla="val 7221"/>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lvl1pPr marL="108000" indent="0" algn="l">
              <a:buFont typeface="Arial" panose="020B0604020202020204" pitchFamily="34" charset="0"/>
              <a:buNone/>
              <a:defRPr sz="4800" b="1">
                <a:solidFill>
                  <a:schemeClr val="tx1"/>
                </a:solidFill>
              </a:defRPr>
            </a:lvl1pPr>
            <a:lvl2pPr algn="l">
              <a:buNone/>
              <a:defRPr/>
            </a:lvl2pPr>
            <a:lvl3pPr algn="l">
              <a:buNone/>
              <a:defRPr/>
            </a:lvl3pPr>
            <a:lvl4pPr algn="l">
              <a:buNone/>
              <a:defRPr/>
            </a:lvl4pPr>
            <a:lvl5pPr algn="l">
              <a:buNone/>
              <a:defRPr/>
            </a:lvl5pPr>
          </a:lstStyle>
          <a:p>
            <a:pPr lvl="0"/>
            <a:r>
              <a:rPr lang="en-GB"/>
              <a:t>MODULE TITLE</a:t>
            </a:r>
          </a:p>
        </p:txBody>
      </p:sp>
      <p:sp>
        <p:nvSpPr>
          <p:cNvPr id="6" name="Rectangle 5">
            <a:extLst>
              <a:ext uri="{FF2B5EF4-FFF2-40B4-BE49-F238E27FC236}">
                <a16:creationId xmlns:a16="http://schemas.microsoft.com/office/drawing/2014/main" id="{D4E1A0D0-E40C-EE4F-8AB6-42EE48DCFC08}"/>
              </a:ext>
            </a:extLst>
          </p:cNvPr>
          <p:cNvSpPr/>
          <p:nvPr userDrawn="1"/>
        </p:nvSpPr>
        <p:spPr>
          <a:xfrm>
            <a:off x="2460370" y="6095718"/>
            <a:ext cx="210631" cy="271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86495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6F42F15-BCFF-E747-824B-B619547083F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 name="Text Placeholder 8">
            <a:extLst>
              <a:ext uri="{FF2B5EF4-FFF2-40B4-BE49-F238E27FC236}">
                <a16:creationId xmlns:a16="http://schemas.microsoft.com/office/drawing/2014/main" id="{22EBB34B-A03F-7743-AEE4-63102433C88C}"/>
              </a:ext>
            </a:extLst>
          </p:cNvPr>
          <p:cNvSpPr>
            <a:spLocks noGrp="1"/>
          </p:cNvSpPr>
          <p:nvPr>
            <p:ph type="body" sz="quarter" idx="11" hasCustomPrompt="1"/>
          </p:nvPr>
        </p:nvSpPr>
        <p:spPr>
          <a:xfrm>
            <a:off x="608016" y="2305878"/>
            <a:ext cx="4504701"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5" name="Rectangle 4">
            <a:extLst>
              <a:ext uri="{FF2B5EF4-FFF2-40B4-BE49-F238E27FC236}">
                <a16:creationId xmlns:a16="http://schemas.microsoft.com/office/drawing/2014/main" id="{01B2BABD-B52E-3947-8F08-35677FDA00DB}"/>
              </a:ext>
            </a:extLst>
          </p:cNvPr>
          <p:cNvSpPr/>
          <p:nvPr userDrawn="1"/>
        </p:nvSpPr>
        <p:spPr>
          <a:xfrm>
            <a:off x="2460370" y="6095718"/>
            <a:ext cx="210631" cy="27167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86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bg>
      <p:bgPr>
        <a:solidFill>
          <a:schemeClr val="tx2"/>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66845FD3-2DDE-1D49-B560-D578F78DEB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5" name="Text Placeholder 8">
            <a:extLst>
              <a:ext uri="{FF2B5EF4-FFF2-40B4-BE49-F238E27FC236}">
                <a16:creationId xmlns:a16="http://schemas.microsoft.com/office/drawing/2014/main" id="{BDB2184E-0867-3744-8B91-163B9A572128}"/>
              </a:ext>
            </a:extLst>
          </p:cNvPr>
          <p:cNvSpPr>
            <a:spLocks noGrp="1"/>
          </p:cNvSpPr>
          <p:nvPr>
            <p:ph type="body" sz="quarter" idx="11" hasCustomPrompt="1"/>
          </p:nvPr>
        </p:nvSpPr>
        <p:spPr>
          <a:xfrm>
            <a:off x="608016" y="2305878"/>
            <a:ext cx="4504701"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4" name="Rectangle 3">
            <a:extLst>
              <a:ext uri="{FF2B5EF4-FFF2-40B4-BE49-F238E27FC236}">
                <a16:creationId xmlns:a16="http://schemas.microsoft.com/office/drawing/2014/main" id="{EA711A9A-8116-E640-835D-61B97B23CA26}"/>
              </a:ext>
            </a:extLst>
          </p:cNvPr>
          <p:cNvSpPr/>
          <p:nvPr userDrawn="1"/>
        </p:nvSpPr>
        <p:spPr>
          <a:xfrm>
            <a:off x="2460370" y="6095718"/>
            <a:ext cx="210631" cy="271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49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96D429BD-0457-9549-82E8-801D506031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 name="Text Placeholder 8">
            <a:extLst>
              <a:ext uri="{FF2B5EF4-FFF2-40B4-BE49-F238E27FC236}">
                <a16:creationId xmlns:a16="http://schemas.microsoft.com/office/drawing/2014/main" id="{83660999-86BF-1641-A6E9-1F7E91BF15A3}"/>
              </a:ext>
            </a:extLst>
          </p:cNvPr>
          <p:cNvSpPr>
            <a:spLocks noGrp="1"/>
          </p:cNvSpPr>
          <p:nvPr>
            <p:ph type="body" sz="quarter" idx="11" hasCustomPrompt="1"/>
          </p:nvPr>
        </p:nvSpPr>
        <p:spPr>
          <a:xfrm>
            <a:off x="608016" y="2305878"/>
            <a:ext cx="4504701"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5" name="Rectangle 4">
            <a:extLst>
              <a:ext uri="{FF2B5EF4-FFF2-40B4-BE49-F238E27FC236}">
                <a16:creationId xmlns:a16="http://schemas.microsoft.com/office/drawing/2014/main" id="{944D4242-4123-6546-9C1C-D5126A3AB410}"/>
              </a:ext>
            </a:extLst>
          </p:cNvPr>
          <p:cNvSpPr/>
          <p:nvPr userDrawn="1"/>
        </p:nvSpPr>
        <p:spPr>
          <a:xfrm>
            <a:off x="2460370" y="6095718"/>
            <a:ext cx="210631" cy="271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54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59E7461-7E7B-1345-A6D2-9B1437D5F60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 name="Text Placeholder 8">
            <a:extLst>
              <a:ext uri="{FF2B5EF4-FFF2-40B4-BE49-F238E27FC236}">
                <a16:creationId xmlns:a16="http://schemas.microsoft.com/office/drawing/2014/main" id="{9D3FFA62-4C39-744A-9EC8-C6859AC18408}"/>
              </a:ext>
            </a:extLst>
          </p:cNvPr>
          <p:cNvSpPr>
            <a:spLocks noGrp="1"/>
          </p:cNvSpPr>
          <p:nvPr>
            <p:ph type="body" sz="quarter" idx="11" hasCustomPrompt="1"/>
          </p:nvPr>
        </p:nvSpPr>
        <p:spPr>
          <a:xfrm>
            <a:off x="608016" y="2305878"/>
            <a:ext cx="4504701" cy="2246244"/>
          </a:xfrm>
          <a:prstGeom prst="rect">
            <a:avLst/>
          </a:prstGeom>
          <a:noFill/>
        </p:spPr>
        <p:txBody>
          <a:bodyPr anchor="ctr"/>
          <a:lstStyle>
            <a:lvl1pPr marL="108000" indent="0" algn="l">
              <a:buFont typeface="Arial" panose="020B0604020202020204" pitchFamily="34" charset="0"/>
              <a:buNone/>
              <a:defRPr sz="3600" b="1">
                <a:solidFill>
                  <a:schemeClr val="tx1"/>
                </a:solidFill>
              </a:defRPr>
            </a:lvl1pPr>
            <a:lvl2pPr algn="l">
              <a:buNone/>
              <a:defRPr/>
            </a:lvl2pPr>
            <a:lvl3pPr algn="l">
              <a:buNone/>
              <a:defRPr/>
            </a:lvl3pPr>
            <a:lvl4pPr algn="l">
              <a:buNone/>
              <a:defRPr/>
            </a:lvl4pPr>
            <a:lvl5pPr algn="l">
              <a:buNone/>
              <a:defRPr/>
            </a:lvl5pPr>
          </a:lstStyle>
          <a:p>
            <a:pPr lvl="0"/>
            <a:r>
              <a:rPr lang="en-GB"/>
              <a:t>The title of the chapter goes here</a:t>
            </a:r>
          </a:p>
        </p:txBody>
      </p:sp>
      <p:sp>
        <p:nvSpPr>
          <p:cNvPr id="5" name="Rectangle 4">
            <a:extLst>
              <a:ext uri="{FF2B5EF4-FFF2-40B4-BE49-F238E27FC236}">
                <a16:creationId xmlns:a16="http://schemas.microsoft.com/office/drawing/2014/main" id="{D7225600-73A6-1F42-B960-50D96B084FF3}"/>
              </a:ext>
            </a:extLst>
          </p:cNvPr>
          <p:cNvSpPr/>
          <p:nvPr userDrawn="1"/>
        </p:nvSpPr>
        <p:spPr>
          <a:xfrm>
            <a:off x="2460370" y="6095718"/>
            <a:ext cx="210631" cy="271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984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403579"/>
      </p:ext>
    </p:extLst>
  </p:cSld>
  <p:clrMap bg1="lt1" tx1="dk1" bg2="lt2" tx2="dk2" accent1="accent1" accent2="accent2" accent3="accent3" accent4="accent4" accent5="accent5" accent6="accent6" hlink="hlink" folHlink="folHlink"/>
  <p:sldLayoutIdLst>
    <p:sldLayoutId id="2147483788" r:id="rId1"/>
    <p:sldLayoutId id="2147483705" r:id="rId2"/>
    <p:sldLayoutId id="2147483706" r:id="rId3"/>
    <p:sldLayoutId id="2147483707" r:id="rId4"/>
    <p:sldLayoutId id="214748370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73693"/>
      </p:ext>
    </p:extLst>
  </p:cSld>
  <p:clrMap bg1="lt1" tx1="dk1" bg2="lt2" tx2="dk2" accent1="accent1" accent2="accent2" accent3="accent3" accent4="accent4" accent5="accent5" accent6="accent6" hlink="hlink" folHlink="folHlink"/>
  <p:sldLayoutIdLst>
    <p:sldLayoutId id="2147483655" r:id="rId1"/>
    <p:sldLayoutId id="2147483664" r:id="rId2"/>
    <p:sldLayoutId id="2147483665" r:id="rId3"/>
    <p:sldLayoutId id="2147483656" r:id="rId4"/>
    <p:sldLayoutId id="2147483666" r:id="rId5"/>
    <p:sldLayoutId id="2147483667" r:id="rId6"/>
    <p:sldLayoutId id="2147483778" r:id="rId7"/>
    <p:sldLayoutId id="2147483779" r:id="rId8"/>
    <p:sldLayoutId id="2147483790" r:id="rId9"/>
    <p:sldLayoutId id="2147483791" r:id="rId10"/>
    <p:sldLayoutId id="2147483792" r:id="rId11"/>
    <p:sldLayoutId id="21474837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00785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2.xml"/><Relationship Id="rId1" Type="http://schemas.openxmlformats.org/officeDocument/2006/relationships/video" Target="https://www.youtube.com/embed/K1q0m0PRagE?feature=oembed" TargetMode="External"/><Relationship Id="rId5" Type="http://schemas.openxmlformats.org/officeDocument/2006/relationships/image" Target="../media/image41.jpe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39_7D3437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7.sv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FC176-3813-BD4D-A545-7672FED3C7FA}"/>
              </a:ext>
            </a:extLst>
          </p:cNvPr>
          <p:cNvSpPr>
            <a:spLocks noGrp="1"/>
          </p:cNvSpPr>
          <p:nvPr>
            <p:ph type="body" sz="quarter" idx="12"/>
          </p:nvPr>
        </p:nvSpPr>
        <p:spPr>
          <a:xfrm>
            <a:off x="578117" y="3906027"/>
            <a:ext cx="4554144" cy="452688"/>
          </a:xfrm>
        </p:spPr>
        <p:txBody>
          <a:bodyPr/>
          <a:lstStyle/>
          <a:p>
            <a:r>
              <a:rPr lang="en-GB"/>
              <a:t>UEA Outreach</a:t>
            </a:r>
          </a:p>
        </p:txBody>
      </p:sp>
      <p:sp>
        <p:nvSpPr>
          <p:cNvPr id="4" name="Text Placeholder 3">
            <a:extLst>
              <a:ext uri="{FF2B5EF4-FFF2-40B4-BE49-F238E27FC236}">
                <a16:creationId xmlns:a16="http://schemas.microsoft.com/office/drawing/2014/main" id="{9D757396-CC3D-7895-099D-5B7D6EC1E3C4}"/>
              </a:ext>
            </a:extLst>
          </p:cNvPr>
          <p:cNvSpPr>
            <a:spLocks noGrp="1"/>
          </p:cNvSpPr>
          <p:nvPr>
            <p:ph type="body" sz="quarter" idx="13"/>
          </p:nvPr>
        </p:nvSpPr>
        <p:spPr>
          <a:xfrm>
            <a:off x="578117" y="4422862"/>
            <a:ext cx="4554144" cy="452688"/>
          </a:xfrm>
        </p:spPr>
        <p:txBody>
          <a:bodyPr/>
          <a:lstStyle/>
          <a:p>
            <a:fld id="{B8248263-6267-440D-93D8-96AF9D42951F}" type="datetime4">
              <a:rPr lang="en-GB" smtClean="0"/>
              <a:t>16 February 2026</a:t>
            </a:fld>
            <a:endParaRPr lang="en-GB"/>
          </a:p>
        </p:txBody>
      </p:sp>
      <p:grpSp>
        <p:nvGrpSpPr>
          <p:cNvPr id="7" name="Group 6">
            <a:extLst>
              <a:ext uri="{FF2B5EF4-FFF2-40B4-BE49-F238E27FC236}">
                <a16:creationId xmlns:a16="http://schemas.microsoft.com/office/drawing/2014/main" id="{B8A64BA7-72C7-37CB-F11F-6ED5C8333A05}"/>
              </a:ext>
            </a:extLst>
          </p:cNvPr>
          <p:cNvGrpSpPr/>
          <p:nvPr/>
        </p:nvGrpSpPr>
        <p:grpSpPr>
          <a:xfrm>
            <a:off x="606357" y="2372387"/>
            <a:ext cx="4433475" cy="1333059"/>
            <a:chOff x="606357" y="2865037"/>
            <a:chExt cx="4433475" cy="1333059"/>
          </a:xfrm>
          <a:solidFill>
            <a:schemeClr val="accent1"/>
          </a:solidFill>
        </p:grpSpPr>
        <p:sp>
          <p:nvSpPr>
            <p:cNvPr id="8" name="Rectangle 9">
              <a:extLst>
                <a:ext uri="{FF2B5EF4-FFF2-40B4-BE49-F238E27FC236}">
                  <a16:creationId xmlns:a16="http://schemas.microsoft.com/office/drawing/2014/main" id="{00CF968E-8E92-EDD4-965C-BDF731F98D54}"/>
                </a:ext>
              </a:extLst>
            </p:cNvPr>
            <p:cNvSpPr/>
            <p:nvPr/>
          </p:nvSpPr>
          <p:spPr>
            <a:xfrm>
              <a:off x="606357" y="2865037"/>
              <a:ext cx="4433475" cy="59137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tx1"/>
                  </a:solidFill>
                </a:rPr>
                <a:t>Accessing Support</a:t>
              </a:r>
            </a:p>
          </p:txBody>
        </p:sp>
        <p:sp>
          <p:nvSpPr>
            <p:cNvPr id="9" name="Rectangle 9">
              <a:extLst>
                <a:ext uri="{FF2B5EF4-FFF2-40B4-BE49-F238E27FC236}">
                  <a16:creationId xmlns:a16="http://schemas.microsoft.com/office/drawing/2014/main" id="{FD43D210-905B-E14A-7165-A5C2AF78E690}"/>
                </a:ext>
              </a:extLst>
            </p:cNvPr>
            <p:cNvSpPr/>
            <p:nvPr/>
          </p:nvSpPr>
          <p:spPr>
            <a:xfrm>
              <a:off x="606358" y="3606717"/>
              <a:ext cx="2987447" cy="59137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tx1"/>
                  </a:solidFill>
                </a:rPr>
                <a:t>at University</a:t>
              </a:r>
            </a:p>
          </p:txBody>
        </p:sp>
      </p:grpSp>
    </p:spTree>
    <p:extLst>
      <p:ext uri="{BB962C8B-B14F-4D97-AF65-F5344CB8AC3E}">
        <p14:creationId xmlns:p14="http://schemas.microsoft.com/office/powerpoint/2010/main" val="132007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89B93-2DE2-2015-9612-2F90DE93262D}"/>
            </a:ext>
          </a:extLst>
        </p:cNvPr>
        <p:cNvGrpSpPr/>
        <p:nvPr/>
      </p:nvGrpSpPr>
      <p:grpSpPr>
        <a:xfrm>
          <a:off x="0" y="0"/>
          <a:ext cx="0" cy="0"/>
          <a:chOff x="0" y="0"/>
          <a:chExt cx="0" cy="0"/>
        </a:xfrm>
      </p:grpSpPr>
      <p:sp>
        <p:nvSpPr>
          <p:cNvPr id="6" name="Rectangle 9">
            <a:extLst>
              <a:ext uri="{FF2B5EF4-FFF2-40B4-BE49-F238E27FC236}">
                <a16:creationId xmlns:a16="http://schemas.microsoft.com/office/drawing/2014/main" id="{5E01E969-E7B9-346E-EC49-ABCCCBC4EA9F}"/>
              </a:ext>
            </a:extLst>
          </p:cNvPr>
          <p:cNvSpPr/>
          <p:nvPr/>
        </p:nvSpPr>
        <p:spPr>
          <a:xfrm>
            <a:off x="606359" y="2635552"/>
            <a:ext cx="38894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Support at university.</a:t>
            </a:r>
          </a:p>
        </p:txBody>
      </p:sp>
      <p:sp>
        <p:nvSpPr>
          <p:cNvPr id="2" name="Rectangle 9">
            <a:extLst>
              <a:ext uri="{FF2B5EF4-FFF2-40B4-BE49-F238E27FC236}">
                <a16:creationId xmlns:a16="http://schemas.microsoft.com/office/drawing/2014/main" id="{DB601DF6-132D-10A4-E7EA-4CD0D86FEA02}"/>
              </a:ext>
            </a:extLst>
          </p:cNvPr>
          <p:cNvSpPr/>
          <p:nvPr/>
        </p:nvSpPr>
        <p:spPr>
          <a:xfrm>
            <a:off x="606358"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A</a:t>
            </a:r>
          </a:p>
        </p:txBody>
      </p:sp>
      <p:sp>
        <p:nvSpPr>
          <p:cNvPr id="3" name="Rectangle 9">
            <a:extLst>
              <a:ext uri="{FF2B5EF4-FFF2-40B4-BE49-F238E27FC236}">
                <a16:creationId xmlns:a16="http://schemas.microsoft.com/office/drawing/2014/main" id="{1F746C1C-DA56-BC23-40D6-1174911A3492}"/>
              </a:ext>
            </a:extLst>
          </p:cNvPr>
          <p:cNvSpPr/>
          <p:nvPr/>
        </p:nvSpPr>
        <p:spPr>
          <a:xfrm>
            <a:off x="1387408" y="3426127"/>
            <a:ext cx="10414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8DC63F"/>
                </a:solidFill>
              </a:rPr>
              <a:t>True</a:t>
            </a:r>
          </a:p>
        </p:txBody>
      </p:sp>
      <p:sp>
        <p:nvSpPr>
          <p:cNvPr id="4" name="Rectangle 9">
            <a:extLst>
              <a:ext uri="{FF2B5EF4-FFF2-40B4-BE49-F238E27FC236}">
                <a16:creationId xmlns:a16="http://schemas.microsoft.com/office/drawing/2014/main" id="{764E6AE9-9A47-9AF5-17E6-30AEDC4E9B6A}"/>
              </a:ext>
            </a:extLst>
          </p:cNvPr>
          <p:cNvSpPr/>
          <p:nvPr/>
        </p:nvSpPr>
        <p:spPr>
          <a:xfrm>
            <a:off x="3359083"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B</a:t>
            </a:r>
          </a:p>
        </p:txBody>
      </p:sp>
      <p:sp>
        <p:nvSpPr>
          <p:cNvPr id="5" name="Rectangle 9">
            <a:extLst>
              <a:ext uri="{FF2B5EF4-FFF2-40B4-BE49-F238E27FC236}">
                <a16:creationId xmlns:a16="http://schemas.microsoft.com/office/drawing/2014/main" id="{AD62ECF2-08C4-724C-1A29-70EEC4432A50}"/>
              </a:ext>
            </a:extLst>
          </p:cNvPr>
          <p:cNvSpPr/>
          <p:nvPr/>
        </p:nvSpPr>
        <p:spPr>
          <a:xfrm>
            <a:off x="4140133" y="3426127"/>
            <a:ext cx="11557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EC008C"/>
                </a:solidFill>
              </a:rPr>
              <a:t>False</a:t>
            </a:r>
          </a:p>
        </p:txBody>
      </p:sp>
      <p:sp>
        <p:nvSpPr>
          <p:cNvPr id="8" name="Rectangle 9">
            <a:extLst>
              <a:ext uri="{FF2B5EF4-FFF2-40B4-BE49-F238E27FC236}">
                <a16:creationId xmlns:a16="http://schemas.microsoft.com/office/drawing/2014/main" id="{BABE0780-696A-C9D5-EF82-6E52408A84DD}"/>
              </a:ext>
            </a:extLst>
          </p:cNvPr>
          <p:cNvSpPr/>
          <p:nvPr/>
        </p:nvSpPr>
        <p:spPr>
          <a:xfrm>
            <a:off x="606358" y="1918304"/>
            <a:ext cx="600399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You will need to pay for additional</a:t>
            </a:r>
          </a:p>
        </p:txBody>
      </p:sp>
      <p:sp>
        <p:nvSpPr>
          <p:cNvPr id="9" name="Rectangle: Rounded Corners 8">
            <a:extLst>
              <a:ext uri="{FF2B5EF4-FFF2-40B4-BE49-F238E27FC236}">
                <a16:creationId xmlns:a16="http://schemas.microsoft.com/office/drawing/2014/main" id="{B64DE9BF-5ADE-4AB0-62B7-66FD45748C24}"/>
              </a:ext>
            </a:extLst>
          </p:cNvPr>
          <p:cNvSpPr/>
          <p:nvPr/>
        </p:nvSpPr>
        <p:spPr>
          <a:xfrm>
            <a:off x="523875" y="3324225"/>
            <a:ext cx="2019300" cy="847725"/>
          </a:xfrm>
          <a:prstGeom prst="roundRect">
            <a:avLst/>
          </a:prstGeom>
          <a:solidFill>
            <a:schemeClr val="bg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478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7F94365-1635-2E37-6A46-E765026F6AD7}"/>
              </a:ext>
            </a:extLst>
          </p:cNvPr>
          <p:cNvSpPr txBox="1"/>
          <p:nvPr/>
        </p:nvSpPr>
        <p:spPr>
          <a:xfrm>
            <a:off x="606357" y="1918304"/>
            <a:ext cx="6832668" cy="3046988"/>
          </a:xfrm>
          <a:prstGeom prst="rect">
            <a:avLst/>
          </a:prstGeom>
          <a:solidFill>
            <a:schemeClr val="bg2"/>
          </a:solidFill>
          <a:ln>
            <a:noFill/>
          </a:ln>
        </p:spPr>
        <p:txBody>
          <a:bodyPr wrap="square" rtlCol="0">
            <a:spAutoFit/>
          </a:bodyPr>
          <a:lstStyle/>
          <a:p>
            <a:r>
              <a:rPr lang="en-GB"/>
              <a:t>Student support services are part of what is covered by your </a:t>
            </a:r>
            <a:r>
              <a:rPr lang="en-GB" b="1">
                <a:solidFill>
                  <a:schemeClr val="accent1"/>
                </a:solidFill>
              </a:rPr>
              <a:t>tuition fees</a:t>
            </a:r>
            <a:r>
              <a:rPr lang="en-GB"/>
              <a:t>.</a:t>
            </a:r>
            <a:br>
              <a:rPr lang="en-GB"/>
            </a:br>
            <a:endParaRPr lang="en-GB"/>
          </a:p>
          <a:p>
            <a:r>
              <a:rPr lang="en-GB"/>
              <a:t>If you have a disability or long-term health condition, you may also want to apply for </a:t>
            </a:r>
            <a:r>
              <a:rPr lang="en-GB" b="1"/>
              <a:t>DSA </a:t>
            </a:r>
            <a:r>
              <a:rPr lang="en-GB"/>
              <a:t>(Disabled Students’ Allowance) for financial support or equipment to assist you in your studies.</a:t>
            </a:r>
          </a:p>
        </p:txBody>
      </p:sp>
    </p:spTree>
    <p:extLst>
      <p:ext uri="{BB962C8B-B14F-4D97-AF65-F5344CB8AC3E}">
        <p14:creationId xmlns:p14="http://schemas.microsoft.com/office/powerpoint/2010/main" val="418054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2EBD7C-8778-2E4E-A58D-05BA82E347EA}"/>
              </a:ext>
            </a:extLst>
          </p:cNvPr>
          <p:cNvSpPr>
            <a:spLocks noGrp="1"/>
          </p:cNvSpPr>
          <p:nvPr>
            <p:ph type="body" sz="quarter" idx="11"/>
          </p:nvPr>
        </p:nvSpPr>
        <p:spPr/>
        <p:txBody>
          <a:bodyPr/>
          <a:lstStyle/>
          <a:p>
            <a:endParaRPr lang="en-GB"/>
          </a:p>
        </p:txBody>
      </p:sp>
      <p:sp>
        <p:nvSpPr>
          <p:cNvPr id="4" name="Rectangle 3">
            <a:extLst>
              <a:ext uri="{FF2B5EF4-FFF2-40B4-BE49-F238E27FC236}">
                <a16:creationId xmlns:a16="http://schemas.microsoft.com/office/drawing/2014/main" id="{2112C8F4-6A69-F014-1008-43BD724F3B6E}"/>
              </a:ext>
            </a:extLst>
          </p:cNvPr>
          <p:cNvSpPr/>
          <p:nvPr/>
        </p:nvSpPr>
        <p:spPr>
          <a:xfrm>
            <a:off x="0" y="0"/>
            <a:ext cx="12225338"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5" descr="A black and white logo&#10;&#10;Description automatically generated">
            <a:extLst>
              <a:ext uri="{FF2B5EF4-FFF2-40B4-BE49-F238E27FC236}">
                <a16:creationId xmlns:a16="http://schemas.microsoft.com/office/drawing/2014/main" id="{048A6858-C29C-7802-FAF9-F04C34F30C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69999" y="6058254"/>
            <a:ext cx="1760400" cy="351729"/>
          </a:xfrm>
          <a:prstGeom prst="rect">
            <a:avLst/>
          </a:prstGeom>
        </p:spPr>
      </p:pic>
      <p:pic>
        <p:nvPicPr>
          <p:cNvPr id="6" name="Picture 5" descr="A white letter on a black background&#10;&#10;Description automatically generated">
            <a:extLst>
              <a:ext uri="{FF2B5EF4-FFF2-40B4-BE49-F238E27FC236}">
                <a16:creationId xmlns:a16="http://schemas.microsoft.com/office/drawing/2014/main" id="{8DD0F32F-7FB0-DAFE-A642-CE888CABE3C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4096" y="5970924"/>
            <a:ext cx="1594800" cy="499470"/>
          </a:xfrm>
          <a:prstGeom prst="rect">
            <a:avLst/>
          </a:prstGeom>
        </p:spPr>
      </p:pic>
      <p:sp>
        <p:nvSpPr>
          <p:cNvPr id="8" name="Rectangle 7">
            <a:extLst>
              <a:ext uri="{FF2B5EF4-FFF2-40B4-BE49-F238E27FC236}">
                <a16:creationId xmlns:a16="http://schemas.microsoft.com/office/drawing/2014/main" id="{85F8C5E4-20B9-6BE0-4061-CE872E8CDCE5}"/>
              </a:ext>
            </a:extLst>
          </p:cNvPr>
          <p:cNvSpPr/>
          <p:nvPr/>
        </p:nvSpPr>
        <p:spPr>
          <a:xfrm>
            <a:off x="606358" y="2517437"/>
            <a:ext cx="2953706"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chemeClr val="tx1"/>
                </a:solidFill>
              </a:rPr>
              <a:t>Disabled Students’</a:t>
            </a:r>
          </a:p>
        </p:txBody>
      </p:sp>
      <p:sp>
        <p:nvSpPr>
          <p:cNvPr id="9" name="Rectangle 8">
            <a:extLst>
              <a:ext uri="{FF2B5EF4-FFF2-40B4-BE49-F238E27FC236}">
                <a16:creationId xmlns:a16="http://schemas.microsoft.com/office/drawing/2014/main" id="{C1954889-8A09-4FA2-6F50-0BBB48A283D1}"/>
              </a:ext>
            </a:extLst>
          </p:cNvPr>
          <p:cNvSpPr/>
          <p:nvPr/>
        </p:nvSpPr>
        <p:spPr>
          <a:xfrm>
            <a:off x="606359" y="3117581"/>
            <a:ext cx="1697930" cy="47769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Allowance</a:t>
            </a:r>
            <a:endParaRPr lang="en-GB" sz="2400" b="1">
              <a:solidFill>
                <a:schemeClr val="tx1"/>
              </a:solidFill>
            </a:endParaRPr>
          </a:p>
        </p:txBody>
      </p:sp>
      <p:pic>
        <p:nvPicPr>
          <p:cNvPr id="3" name="Online Media 2" title="What is Disabled Students' Allowance (DSA) and who is eligible? | UEA">
            <a:hlinkClick r:id="" action="ppaction://media"/>
            <a:extLst>
              <a:ext uri="{FF2B5EF4-FFF2-40B4-BE49-F238E27FC236}">
                <a16:creationId xmlns:a16="http://schemas.microsoft.com/office/drawing/2014/main" id="{D990DBA4-4EBE-379E-3FA4-AFB78B86E4D5}"/>
              </a:ext>
            </a:extLst>
          </p:cNvPr>
          <p:cNvPicPr>
            <a:picLocks noRot="1" noChangeAspect="1"/>
          </p:cNvPicPr>
          <p:nvPr>
            <a:videoFile r:link="rId1"/>
          </p:nvPr>
        </p:nvPicPr>
        <p:blipFill>
          <a:blip r:embed="rId5"/>
          <a:stretch>
            <a:fillRect/>
          </a:stretch>
        </p:blipFill>
        <p:spPr>
          <a:xfrm>
            <a:off x="3739135" y="904061"/>
            <a:ext cx="7883832" cy="4429557"/>
          </a:xfrm>
          <a:prstGeom prst="rect">
            <a:avLst/>
          </a:prstGeom>
        </p:spPr>
      </p:pic>
    </p:spTree>
    <p:extLst>
      <p:ext uri="{BB962C8B-B14F-4D97-AF65-F5344CB8AC3E}">
        <p14:creationId xmlns:p14="http://schemas.microsoft.com/office/powerpoint/2010/main" val="2728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62DD2-9A9C-712A-A9B4-9D5B86FC1889}"/>
            </a:ext>
          </a:extLst>
        </p:cNvPr>
        <p:cNvGrpSpPr/>
        <p:nvPr/>
      </p:nvGrpSpPr>
      <p:grpSpPr>
        <a:xfrm>
          <a:off x="0" y="0"/>
          <a:ext cx="0" cy="0"/>
          <a:chOff x="0" y="0"/>
          <a:chExt cx="0" cy="0"/>
        </a:xfrm>
      </p:grpSpPr>
      <p:sp>
        <p:nvSpPr>
          <p:cNvPr id="6" name="Rectangle 9">
            <a:extLst>
              <a:ext uri="{FF2B5EF4-FFF2-40B4-BE49-F238E27FC236}">
                <a16:creationId xmlns:a16="http://schemas.microsoft.com/office/drawing/2014/main" id="{698EC5E0-CD30-5226-D2E4-76E5753F5175}"/>
              </a:ext>
            </a:extLst>
          </p:cNvPr>
          <p:cNvSpPr/>
          <p:nvPr/>
        </p:nvSpPr>
        <p:spPr>
          <a:xfrm>
            <a:off x="606358" y="2635552"/>
            <a:ext cx="62516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automatically carry on at university</a:t>
            </a:r>
          </a:p>
        </p:txBody>
      </p:sp>
      <p:sp>
        <p:nvSpPr>
          <p:cNvPr id="2" name="Rectangle 9">
            <a:extLst>
              <a:ext uri="{FF2B5EF4-FFF2-40B4-BE49-F238E27FC236}">
                <a16:creationId xmlns:a16="http://schemas.microsoft.com/office/drawing/2014/main" id="{E5EBA16A-45A3-EF3F-E7EF-FC4BC75E51C1}"/>
              </a:ext>
            </a:extLst>
          </p:cNvPr>
          <p:cNvSpPr/>
          <p:nvPr/>
        </p:nvSpPr>
        <p:spPr>
          <a:xfrm>
            <a:off x="606358"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A</a:t>
            </a:r>
          </a:p>
        </p:txBody>
      </p:sp>
      <p:sp>
        <p:nvSpPr>
          <p:cNvPr id="3" name="Rectangle 9">
            <a:extLst>
              <a:ext uri="{FF2B5EF4-FFF2-40B4-BE49-F238E27FC236}">
                <a16:creationId xmlns:a16="http://schemas.microsoft.com/office/drawing/2014/main" id="{2743CC50-EBC5-C129-A061-B1BC09B6C2C8}"/>
              </a:ext>
            </a:extLst>
          </p:cNvPr>
          <p:cNvSpPr/>
          <p:nvPr/>
        </p:nvSpPr>
        <p:spPr>
          <a:xfrm>
            <a:off x="1387408" y="3426127"/>
            <a:ext cx="10414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8DC63F"/>
                </a:solidFill>
              </a:rPr>
              <a:t>True</a:t>
            </a:r>
          </a:p>
        </p:txBody>
      </p:sp>
      <p:sp>
        <p:nvSpPr>
          <p:cNvPr id="4" name="Rectangle 9">
            <a:extLst>
              <a:ext uri="{FF2B5EF4-FFF2-40B4-BE49-F238E27FC236}">
                <a16:creationId xmlns:a16="http://schemas.microsoft.com/office/drawing/2014/main" id="{22EB2623-E3C1-A653-6DC7-770DDEC4C67F}"/>
              </a:ext>
            </a:extLst>
          </p:cNvPr>
          <p:cNvSpPr/>
          <p:nvPr/>
        </p:nvSpPr>
        <p:spPr>
          <a:xfrm>
            <a:off x="3359083"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B</a:t>
            </a:r>
          </a:p>
        </p:txBody>
      </p:sp>
      <p:sp>
        <p:nvSpPr>
          <p:cNvPr id="5" name="Rectangle 9">
            <a:extLst>
              <a:ext uri="{FF2B5EF4-FFF2-40B4-BE49-F238E27FC236}">
                <a16:creationId xmlns:a16="http://schemas.microsoft.com/office/drawing/2014/main" id="{57E29F3B-0976-39EF-2748-D85AD171FAEC}"/>
              </a:ext>
            </a:extLst>
          </p:cNvPr>
          <p:cNvSpPr/>
          <p:nvPr/>
        </p:nvSpPr>
        <p:spPr>
          <a:xfrm>
            <a:off x="4140133" y="3426127"/>
            <a:ext cx="11557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EC008C"/>
                </a:solidFill>
              </a:rPr>
              <a:t>False</a:t>
            </a:r>
          </a:p>
        </p:txBody>
      </p:sp>
      <p:sp>
        <p:nvSpPr>
          <p:cNvPr id="8" name="Rectangle 9">
            <a:extLst>
              <a:ext uri="{FF2B5EF4-FFF2-40B4-BE49-F238E27FC236}">
                <a16:creationId xmlns:a16="http://schemas.microsoft.com/office/drawing/2014/main" id="{B08CADE1-890C-AA48-32A7-088F1C571FC4}"/>
              </a:ext>
            </a:extLst>
          </p:cNvPr>
          <p:cNvSpPr/>
          <p:nvPr/>
        </p:nvSpPr>
        <p:spPr>
          <a:xfrm>
            <a:off x="606358" y="1918304"/>
            <a:ext cx="67850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Any adjustments you already have will</a:t>
            </a:r>
          </a:p>
        </p:txBody>
      </p:sp>
      <p:sp>
        <p:nvSpPr>
          <p:cNvPr id="9" name="Rectangle: Rounded Corners 8">
            <a:extLst>
              <a:ext uri="{FF2B5EF4-FFF2-40B4-BE49-F238E27FC236}">
                <a16:creationId xmlns:a16="http://schemas.microsoft.com/office/drawing/2014/main" id="{76DD6D3C-4884-9C29-A5D9-B45DC4AF2069}"/>
              </a:ext>
            </a:extLst>
          </p:cNvPr>
          <p:cNvSpPr/>
          <p:nvPr/>
        </p:nvSpPr>
        <p:spPr>
          <a:xfrm>
            <a:off x="523875" y="3324225"/>
            <a:ext cx="2019300" cy="847725"/>
          </a:xfrm>
          <a:prstGeom prst="roundRect">
            <a:avLst/>
          </a:prstGeom>
          <a:solidFill>
            <a:schemeClr val="bg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844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E47FF-7B56-B11C-8CED-EE98B1FD288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791C5F2-377D-34C4-F1EE-7C22DC2578F4}"/>
              </a:ext>
            </a:extLst>
          </p:cNvPr>
          <p:cNvSpPr txBox="1"/>
          <p:nvPr/>
        </p:nvSpPr>
        <p:spPr>
          <a:xfrm>
            <a:off x="606357" y="1753204"/>
            <a:ext cx="6832668" cy="3046988"/>
          </a:xfrm>
          <a:prstGeom prst="rect">
            <a:avLst/>
          </a:prstGeom>
          <a:solidFill>
            <a:schemeClr val="bg2"/>
          </a:solidFill>
          <a:ln>
            <a:noFill/>
          </a:ln>
        </p:spPr>
        <p:txBody>
          <a:bodyPr wrap="square" lIns="91440" tIns="45720" rIns="91440" bIns="45720" rtlCol="0" anchor="t">
            <a:spAutoFit/>
          </a:bodyPr>
          <a:lstStyle/>
          <a:p>
            <a:r>
              <a:rPr lang="en-GB" dirty="0"/>
              <a:t>Universities / colleges don’t receive any information about you, your support needs, or EHCPs if you or your sixth form / college don’t tell them about it. </a:t>
            </a:r>
            <a:br>
              <a:rPr lang="en-GB" dirty="0"/>
            </a:br>
            <a:endParaRPr lang="en-GB"/>
          </a:p>
          <a:p>
            <a:r>
              <a:rPr lang="en-GB" dirty="0"/>
              <a:t>You'll need to </a:t>
            </a:r>
            <a:r>
              <a:rPr lang="en-GB" b="1" dirty="0"/>
              <a:t>advocate for yourself </a:t>
            </a:r>
            <a:r>
              <a:rPr lang="en-GB" dirty="0"/>
              <a:t>and your needs – the support is available, you just need to ask for it.</a:t>
            </a:r>
            <a:endParaRPr lang="en-GB" dirty="0">
              <a:cs typeface="Arial"/>
            </a:endParaRPr>
          </a:p>
        </p:txBody>
      </p:sp>
    </p:spTree>
    <p:extLst>
      <p:ext uri="{BB962C8B-B14F-4D97-AF65-F5344CB8AC3E}">
        <p14:creationId xmlns:p14="http://schemas.microsoft.com/office/powerpoint/2010/main" val="412955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AAEA9-A587-03AE-0894-BDBED7A0EA91}"/>
            </a:ext>
          </a:extLst>
        </p:cNvPr>
        <p:cNvGrpSpPr/>
        <p:nvPr/>
      </p:nvGrpSpPr>
      <p:grpSpPr>
        <a:xfrm>
          <a:off x="0" y="0"/>
          <a:ext cx="0" cy="0"/>
          <a:chOff x="0" y="0"/>
          <a:chExt cx="0" cy="0"/>
        </a:xfrm>
      </p:grpSpPr>
      <p:sp>
        <p:nvSpPr>
          <p:cNvPr id="6" name="Rectangle 9">
            <a:extLst>
              <a:ext uri="{FF2B5EF4-FFF2-40B4-BE49-F238E27FC236}">
                <a16:creationId xmlns:a16="http://schemas.microsoft.com/office/drawing/2014/main" id="{02E2E7C5-6C29-D346-9772-C8BDC5CF8ACF}"/>
              </a:ext>
            </a:extLst>
          </p:cNvPr>
          <p:cNvSpPr/>
          <p:nvPr/>
        </p:nvSpPr>
        <p:spPr>
          <a:xfrm>
            <a:off x="606358" y="2635552"/>
            <a:ext cx="53372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by DSA, even after graduating</a:t>
            </a:r>
          </a:p>
        </p:txBody>
      </p:sp>
      <p:sp>
        <p:nvSpPr>
          <p:cNvPr id="2" name="Rectangle 9">
            <a:extLst>
              <a:ext uri="{FF2B5EF4-FFF2-40B4-BE49-F238E27FC236}">
                <a16:creationId xmlns:a16="http://schemas.microsoft.com/office/drawing/2014/main" id="{86DAD9BB-A615-CA07-64A0-7058F521E038}"/>
              </a:ext>
            </a:extLst>
          </p:cNvPr>
          <p:cNvSpPr/>
          <p:nvPr/>
        </p:nvSpPr>
        <p:spPr>
          <a:xfrm>
            <a:off x="606358"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A</a:t>
            </a:r>
          </a:p>
        </p:txBody>
      </p:sp>
      <p:sp>
        <p:nvSpPr>
          <p:cNvPr id="3" name="Rectangle 9">
            <a:extLst>
              <a:ext uri="{FF2B5EF4-FFF2-40B4-BE49-F238E27FC236}">
                <a16:creationId xmlns:a16="http://schemas.microsoft.com/office/drawing/2014/main" id="{069EDAF3-7EB9-154D-D2E6-4BA93DA15CFF}"/>
              </a:ext>
            </a:extLst>
          </p:cNvPr>
          <p:cNvSpPr/>
          <p:nvPr/>
        </p:nvSpPr>
        <p:spPr>
          <a:xfrm>
            <a:off x="1387408" y="3426127"/>
            <a:ext cx="10414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8DC63F"/>
                </a:solidFill>
              </a:rPr>
              <a:t>True</a:t>
            </a:r>
          </a:p>
        </p:txBody>
      </p:sp>
      <p:sp>
        <p:nvSpPr>
          <p:cNvPr id="4" name="Rectangle 9">
            <a:extLst>
              <a:ext uri="{FF2B5EF4-FFF2-40B4-BE49-F238E27FC236}">
                <a16:creationId xmlns:a16="http://schemas.microsoft.com/office/drawing/2014/main" id="{2E35F45F-2912-FB17-6DBE-3E6C3F19F554}"/>
              </a:ext>
            </a:extLst>
          </p:cNvPr>
          <p:cNvSpPr/>
          <p:nvPr/>
        </p:nvSpPr>
        <p:spPr>
          <a:xfrm>
            <a:off x="3359083"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B</a:t>
            </a:r>
          </a:p>
        </p:txBody>
      </p:sp>
      <p:sp>
        <p:nvSpPr>
          <p:cNvPr id="5" name="Rectangle 9">
            <a:extLst>
              <a:ext uri="{FF2B5EF4-FFF2-40B4-BE49-F238E27FC236}">
                <a16:creationId xmlns:a16="http://schemas.microsoft.com/office/drawing/2014/main" id="{720B8D47-7F9C-306A-A2CE-A161D058B555}"/>
              </a:ext>
            </a:extLst>
          </p:cNvPr>
          <p:cNvSpPr/>
          <p:nvPr/>
        </p:nvSpPr>
        <p:spPr>
          <a:xfrm>
            <a:off x="4140133" y="3426127"/>
            <a:ext cx="11557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EC008C"/>
                </a:solidFill>
              </a:rPr>
              <a:t>False</a:t>
            </a:r>
          </a:p>
        </p:txBody>
      </p:sp>
      <p:sp>
        <p:nvSpPr>
          <p:cNvPr id="8" name="Rectangle 9">
            <a:extLst>
              <a:ext uri="{FF2B5EF4-FFF2-40B4-BE49-F238E27FC236}">
                <a16:creationId xmlns:a16="http://schemas.microsoft.com/office/drawing/2014/main" id="{202DABE0-8B9E-4C81-E452-3892507916E3}"/>
              </a:ext>
            </a:extLst>
          </p:cNvPr>
          <p:cNvSpPr/>
          <p:nvPr/>
        </p:nvSpPr>
        <p:spPr>
          <a:xfrm>
            <a:off x="606358" y="1918304"/>
            <a:ext cx="71152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You get to keep any equipment provided</a:t>
            </a:r>
          </a:p>
        </p:txBody>
      </p:sp>
      <p:sp>
        <p:nvSpPr>
          <p:cNvPr id="9" name="Rectangle: Rounded Corners 8">
            <a:extLst>
              <a:ext uri="{FF2B5EF4-FFF2-40B4-BE49-F238E27FC236}">
                <a16:creationId xmlns:a16="http://schemas.microsoft.com/office/drawing/2014/main" id="{CE7A7D32-EEC5-06C6-2E1F-474CB2B7C31D}"/>
              </a:ext>
            </a:extLst>
          </p:cNvPr>
          <p:cNvSpPr/>
          <p:nvPr/>
        </p:nvSpPr>
        <p:spPr>
          <a:xfrm>
            <a:off x="3359083" y="3324225"/>
            <a:ext cx="2019300" cy="847725"/>
          </a:xfrm>
          <a:prstGeom prst="roundRect">
            <a:avLst/>
          </a:prstGeom>
          <a:solidFill>
            <a:schemeClr val="bg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939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2A970-ED58-0189-4A4E-6A1475CFD678}"/>
            </a:ext>
          </a:extLst>
        </p:cNvPr>
        <p:cNvGrpSpPr/>
        <p:nvPr/>
      </p:nvGrpSpPr>
      <p:grpSpPr>
        <a:xfrm>
          <a:off x="0" y="0"/>
          <a:ext cx="0" cy="0"/>
          <a:chOff x="0" y="0"/>
          <a:chExt cx="0" cy="0"/>
        </a:xfrm>
      </p:grpSpPr>
      <p:sp>
        <p:nvSpPr>
          <p:cNvPr id="6" name="Rectangle 9">
            <a:extLst>
              <a:ext uri="{FF2B5EF4-FFF2-40B4-BE49-F238E27FC236}">
                <a16:creationId xmlns:a16="http://schemas.microsoft.com/office/drawing/2014/main" id="{B5C70AA5-234A-4BEB-118C-8E8935CC6F30}"/>
              </a:ext>
            </a:extLst>
          </p:cNvPr>
          <p:cNvSpPr/>
          <p:nvPr/>
        </p:nvSpPr>
        <p:spPr>
          <a:xfrm>
            <a:off x="606358" y="2635552"/>
            <a:ext cx="64294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Students to review at their own pace</a:t>
            </a:r>
          </a:p>
        </p:txBody>
      </p:sp>
      <p:sp>
        <p:nvSpPr>
          <p:cNvPr id="2" name="Rectangle 9">
            <a:extLst>
              <a:ext uri="{FF2B5EF4-FFF2-40B4-BE49-F238E27FC236}">
                <a16:creationId xmlns:a16="http://schemas.microsoft.com/office/drawing/2014/main" id="{99BB50ED-0BEF-DE73-C2AB-1FA77E60E09A}"/>
              </a:ext>
            </a:extLst>
          </p:cNvPr>
          <p:cNvSpPr/>
          <p:nvPr/>
        </p:nvSpPr>
        <p:spPr>
          <a:xfrm>
            <a:off x="606358"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A</a:t>
            </a:r>
          </a:p>
        </p:txBody>
      </p:sp>
      <p:sp>
        <p:nvSpPr>
          <p:cNvPr id="3" name="Rectangle 9">
            <a:extLst>
              <a:ext uri="{FF2B5EF4-FFF2-40B4-BE49-F238E27FC236}">
                <a16:creationId xmlns:a16="http://schemas.microsoft.com/office/drawing/2014/main" id="{FF2BCDC7-4FD0-FF93-CF89-CA015275009D}"/>
              </a:ext>
            </a:extLst>
          </p:cNvPr>
          <p:cNvSpPr/>
          <p:nvPr/>
        </p:nvSpPr>
        <p:spPr>
          <a:xfrm>
            <a:off x="1387408" y="3426127"/>
            <a:ext cx="10414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8DC63F"/>
                </a:solidFill>
              </a:rPr>
              <a:t>True</a:t>
            </a:r>
          </a:p>
        </p:txBody>
      </p:sp>
      <p:sp>
        <p:nvSpPr>
          <p:cNvPr id="4" name="Rectangle 9">
            <a:extLst>
              <a:ext uri="{FF2B5EF4-FFF2-40B4-BE49-F238E27FC236}">
                <a16:creationId xmlns:a16="http://schemas.microsoft.com/office/drawing/2014/main" id="{2AC69BDC-F59E-7A74-94FD-0F47E95AEFD6}"/>
              </a:ext>
            </a:extLst>
          </p:cNvPr>
          <p:cNvSpPr/>
          <p:nvPr/>
        </p:nvSpPr>
        <p:spPr>
          <a:xfrm>
            <a:off x="3359083"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B</a:t>
            </a:r>
          </a:p>
        </p:txBody>
      </p:sp>
      <p:sp>
        <p:nvSpPr>
          <p:cNvPr id="5" name="Rectangle 9">
            <a:extLst>
              <a:ext uri="{FF2B5EF4-FFF2-40B4-BE49-F238E27FC236}">
                <a16:creationId xmlns:a16="http://schemas.microsoft.com/office/drawing/2014/main" id="{A136ED44-F898-0372-63C7-CA998C44CFD1}"/>
              </a:ext>
            </a:extLst>
          </p:cNvPr>
          <p:cNvSpPr/>
          <p:nvPr/>
        </p:nvSpPr>
        <p:spPr>
          <a:xfrm>
            <a:off x="4140133" y="3426127"/>
            <a:ext cx="11557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EC008C"/>
                </a:solidFill>
              </a:rPr>
              <a:t>False</a:t>
            </a:r>
          </a:p>
        </p:txBody>
      </p:sp>
      <p:sp>
        <p:nvSpPr>
          <p:cNvPr id="8" name="Rectangle 9">
            <a:extLst>
              <a:ext uri="{FF2B5EF4-FFF2-40B4-BE49-F238E27FC236}">
                <a16:creationId xmlns:a16="http://schemas.microsoft.com/office/drawing/2014/main" id="{F1149237-1DD4-7065-71EC-62036A3F903D}"/>
              </a:ext>
            </a:extLst>
          </p:cNvPr>
          <p:cNvSpPr/>
          <p:nvPr/>
        </p:nvSpPr>
        <p:spPr>
          <a:xfrm>
            <a:off x="606358" y="1918304"/>
            <a:ext cx="64802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Many universities record lectures for</a:t>
            </a:r>
          </a:p>
        </p:txBody>
      </p:sp>
      <p:sp>
        <p:nvSpPr>
          <p:cNvPr id="9" name="Rectangle: Rounded Corners 8">
            <a:extLst>
              <a:ext uri="{FF2B5EF4-FFF2-40B4-BE49-F238E27FC236}">
                <a16:creationId xmlns:a16="http://schemas.microsoft.com/office/drawing/2014/main" id="{AD42AD63-5B24-14D7-49BF-D3CD13A0961B}"/>
              </a:ext>
            </a:extLst>
          </p:cNvPr>
          <p:cNvSpPr/>
          <p:nvPr/>
        </p:nvSpPr>
        <p:spPr>
          <a:xfrm>
            <a:off x="3359083" y="3324225"/>
            <a:ext cx="2019300" cy="847725"/>
          </a:xfrm>
          <a:prstGeom prst="roundRect">
            <a:avLst/>
          </a:prstGeom>
          <a:solidFill>
            <a:schemeClr val="bg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29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E216-BDB9-2026-074D-4ECE0884B2B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2C03CE1-C8FA-0F24-9204-E26995EEE620}"/>
              </a:ext>
            </a:extLst>
          </p:cNvPr>
          <p:cNvSpPr txBox="1"/>
          <p:nvPr/>
        </p:nvSpPr>
        <p:spPr>
          <a:xfrm>
            <a:off x="606356" y="1536174"/>
            <a:ext cx="7064443" cy="3785652"/>
          </a:xfrm>
          <a:prstGeom prst="rect">
            <a:avLst/>
          </a:prstGeom>
          <a:noFill/>
          <a:ln>
            <a:noFill/>
          </a:ln>
        </p:spPr>
        <p:txBody>
          <a:bodyPr wrap="square" rtlCol="0">
            <a:spAutoFit/>
          </a:bodyPr>
          <a:lstStyle/>
          <a:p>
            <a:r>
              <a:rPr lang="en-GB"/>
              <a:t>This is an example of a </a:t>
            </a:r>
            <a:r>
              <a:rPr lang="en-GB" b="1">
                <a:solidFill>
                  <a:schemeClr val="accent1"/>
                </a:solidFill>
              </a:rPr>
              <a:t>reasonable adjustment</a:t>
            </a:r>
            <a:r>
              <a:rPr lang="en-GB">
                <a:solidFill>
                  <a:schemeClr val="accent1"/>
                </a:solidFill>
              </a:rPr>
              <a:t> </a:t>
            </a:r>
            <a:r>
              <a:rPr lang="en-GB"/>
              <a:t>made for students who may have a processing delay, or difficulty writing – but it benefits everyone!</a:t>
            </a:r>
            <a:br>
              <a:rPr lang="en-GB"/>
            </a:br>
            <a:endParaRPr lang="en-GB"/>
          </a:p>
          <a:p>
            <a:r>
              <a:rPr lang="en-GB"/>
              <a:t>UEA, University of Essex, University of Oxford, and many more record lectures for </a:t>
            </a:r>
            <a:r>
              <a:rPr lang="en-GB" b="1">
                <a:solidFill>
                  <a:schemeClr val="accent1"/>
                </a:solidFill>
              </a:rPr>
              <a:t>all students </a:t>
            </a:r>
            <a:r>
              <a:rPr lang="en-GB"/>
              <a:t>to look back at later.</a:t>
            </a:r>
            <a:br>
              <a:rPr lang="en-GB"/>
            </a:br>
            <a:endParaRPr lang="en-GB"/>
          </a:p>
          <a:p>
            <a:r>
              <a:rPr lang="en-GB"/>
              <a:t>If your university does not offer this as standard, you will be able to </a:t>
            </a:r>
            <a:r>
              <a:rPr lang="en-GB" b="1">
                <a:solidFill>
                  <a:schemeClr val="accent1"/>
                </a:solidFill>
              </a:rPr>
              <a:t>request it</a:t>
            </a:r>
            <a:r>
              <a:rPr lang="en-GB"/>
              <a:t>.</a:t>
            </a:r>
          </a:p>
        </p:txBody>
      </p:sp>
    </p:spTree>
    <p:extLst>
      <p:ext uri="{BB962C8B-B14F-4D97-AF65-F5344CB8AC3E}">
        <p14:creationId xmlns:p14="http://schemas.microsoft.com/office/powerpoint/2010/main" val="362960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C185B-F740-C0A1-3AD2-E3D914501FE2}"/>
            </a:ext>
          </a:extLst>
        </p:cNvPr>
        <p:cNvGrpSpPr/>
        <p:nvPr/>
      </p:nvGrpSpPr>
      <p:grpSpPr>
        <a:xfrm>
          <a:off x="0" y="0"/>
          <a:ext cx="0" cy="0"/>
          <a:chOff x="0" y="0"/>
          <a:chExt cx="0" cy="0"/>
        </a:xfrm>
      </p:grpSpPr>
      <p:sp>
        <p:nvSpPr>
          <p:cNvPr id="6" name="Rectangle 9">
            <a:extLst>
              <a:ext uri="{FF2B5EF4-FFF2-40B4-BE49-F238E27FC236}">
                <a16:creationId xmlns:a16="http://schemas.microsoft.com/office/drawing/2014/main" id="{B23D3961-72F5-1449-EF84-F9063F400668}"/>
              </a:ext>
            </a:extLst>
          </p:cNvPr>
          <p:cNvSpPr/>
          <p:nvPr/>
        </p:nvSpPr>
        <p:spPr>
          <a:xfrm>
            <a:off x="606358" y="2635552"/>
            <a:ext cx="57436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for a disability / health condition</a:t>
            </a:r>
          </a:p>
        </p:txBody>
      </p:sp>
      <p:sp>
        <p:nvSpPr>
          <p:cNvPr id="2" name="Rectangle 9">
            <a:extLst>
              <a:ext uri="{FF2B5EF4-FFF2-40B4-BE49-F238E27FC236}">
                <a16:creationId xmlns:a16="http://schemas.microsoft.com/office/drawing/2014/main" id="{56FBDCE8-518E-DB57-F2BD-2382DCBFA237}"/>
              </a:ext>
            </a:extLst>
          </p:cNvPr>
          <p:cNvSpPr/>
          <p:nvPr/>
        </p:nvSpPr>
        <p:spPr>
          <a:xfrm>
            <a:off x="606358"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A</a:t>
            </a:r>
          </a:p>
        </p:txBody>
      </p:sp>
      <p:sp>
        <p:nvSpPr>
          <p:cNvPr id="3" name="Rectangle 9">
            <a:extLst>
              <a:ext uri="{FF2B5EF4-FFF2-40B4-BE49-F238E27FC236}">
                <a16:creationId xmlns:a16="http://schemas.microsoft.com/office/drawing/2014/main" id="{A4A69561-0683-7056-CE34-28BF9A4976F6}"/>
              </a:ext>
            </a:extLst>
          </p:cNvPr>
          <p:cNvSpPr/>
          <p:nvPr/>
        </p:nvSpPr>
        <p:spPr>
          <a:xfrm>
            <a:off x="1387408" y="3426127"/>
            <a:ext cx="10414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8DC63F"/>
                </a:solidFill>
              </a:rPr>
              <a:t>True</a:t>
            </a:r>
          </a:p>
        </p:txBody>
      </p:sp>
      <p:sp>
        <p:nvSpPr>
          <p:cNvPr id="4" name="Rectangle 9">
            <a:extLst>
              <a:ext uri="{FF2B5EF4-FFF2-40B4-BE49-F238E27FC236}">
                <a16:creationId xmlns:a16="http://schemas.microsoft.com/office/drawing/2014/main" id="{DE442283-BC60-AD2C-68EA-90A15A48BE92}"/>
              </a:ext>
            </a:extLst>
          </p:cNvPr>
          <p:cNvSpPr/>
          <p:nvPr/>
        </p:nvSpPr>
        <p:spPr>
          <a:xfrm>
            <a:off x="3359083" y="3426127"/>
            <a:ext cx="590400"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2"/>
                </a:solidFill>
              </a:rPr>
              <a:t>B</a:t>
            </a:r>
          </a:p>
        </p:txBody>
      </p:sp>
      <p:sp>
        <p:nvSpPr>
          <p:cNvPr id="5" name="Rectangle 9">
            <a:extLst>
              <a:ext uri="{FF2B5EF4-FFF2-40B4-BE49-F238E27FC236}">
                <a16:creationId xmlns:a16="http://schemas.microsoft.com/office/drawing/2014/main" id="{82D8D187-6EE0-632D-7A21-A64C9E5291B7}"/>
              </a:ext>
            </a:extLst>
          </p:cNvPr>
          <p:cNvSpPr/>
          <p:nvPr/>
        </p:nvSpPr>
        <p:spPr>
          <a:xfrm>
            <a:off x="4140133" y="3426127"/>
            <a:ext cx="115576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EC008C"/>
                </a:solidFill>
              </a:rPr>
              <a:t>False</a:t>
            </a:r>
          </a:p>
        </p:txBody>
      </p:sp>
      <p:sp>
        <p:nvSpPr>
          <p:cNvPr id="8" name="Rectangle 9">
            <a:extLst>
              <a:ext uri="{FF2B5EF4-FFF2-40B4-BE49-F238E27FC236}">
                <a16:creationId xmlns:a16="http://schemas.microsoft.com/office/drawing/2014/main" id="{EB8C0EEA-BF12-6ACC-594F-6B8E40C65734}"/>
              </a:ext>
            </a:extLst>
          </p:cNvPr>
          <p:cNvSpPr/>
          <p:nvPr/>
        </p:nvSpPr>
        <p:spPr>
          <a:xfrm>
            <a:off x="606358" y="1918304"/>
            <a:ext cx="73184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chemeClr val="tx2"/>
                </a:solidFill>
              </a:rPr>
              <a:t>You must have a diagnosis to get support</a:t>
            </a:r>
          </a:p>
        </p:txBody>
      </p:sp>
      <p:sp>
        <p:nvSpPr>
          <p:cNvPr id="9" name="Rectangle: Rounded Corners 8">
            <a:extLst>
              <a:ext uri="{FF2B5EF4-FFF2-40B4-BE49-F238E27FC236}">
                <a16:creationId xmlns:a16="http://schemas.microsoft.com/office/drawing/2014/main" id="{D5ADC13E-5D30-69B8-6CE8-5C67D8FFA722}"/>
              </a:ext>
            </a:extLst>
          </p:cNvPr>
          <p:cNvSpPr/>
          <p:nvPr/>
        </p:nvSpPr>
        <p:spPr>
          <a:xfrm>
            <a:off x="523875" y="3324225"/>
            <a:ext cx="2019300" cy="847725"/>
          </a:xfrm>
          <a:prstGeom prst="roundRect">
            <a:avLst/>
          </a:prstGeom>
          <a:solidFill>
            <a:schemeClr val="bg2">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643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153FD-5251-8526-E3A4-1B1AFE9C2B0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532C3CB-1178-5275-9361-5E4B197A3529}"/>
              </a:ext>
            </a:extLst>
          </p:cNvPr>
          <p:cNvSpPr txBox="1"/>
          <p:nvPr/>
        </p:nvSpPr>
        <p:spPr>
          <a:xfrm>
            <a:off x="606356" y="1520785"/>
            <a:ext cx="6975543" cy="3816429"/>
          </a:xfrm>
          <a:prstGeom prst="rect">
            <a:avLst/>
          </a:prstGeom>
          <a:noFill/>
          <a:ln>
            <a:noFill/>
          </a:ln>
        </p:spPr>
        <p:txBody>
          <a:bodyPr wrap="square" rtlCol="0">
            <a:spAutoFit/>
          </a:bodyPr>
          <a:lstStyle/>
          <a:p>
            <a:r>
              <a:rPr lang="en-GB" sz="2200"/>
              <a:t>Universities / colleges usually offer support based on </a:t>
            </a:r>
            <a:r>
              <a:rPr lang="en-GB" sz="2200" b="1">
                <a:solidFill>
                  <a:schemeClr val="accent1"/>
                </a:solidFill>
              </a:rPr>
              <a:t>students’ needs</a:t>
            </a:r>
            <a:r>
              <a:rPr lang="en-GB" sz="2200"/>
              <a:t>, not a medical diagnosis.</a:t>
            </a:r>
            <a:br>
              <a:rPr lang="en-GB" sz="2200"/>
            </a:br>
            <a:endParaRPr lang="en-GB" sz="2200"/>
          </a:p>
          <a:p>
            <a:r>
              <a:rPr lang="en-GB" sz="2200"/>
              <a:t>It can be </a:t>
            </a:r>
            <a:r>
              <a:rPr lang="en-GB" sz="2200" b="1">
                <a:solidFill>
                  <a:schemeClr val="accent1"/>
                </a:solidFill>
              </a:rPr>
              <a:t>helpful</a:t>
            </a:r>
            <a:r>
              <a:rPr lang="en-GB" sz="2200"/>
              <a:t> if you are able to provide evidence of ‘need’, such as any previous adjustments or a letter from a medical professional, but this is </a:t>
            </a:r>
            <a:r>
              <a:rPr lang="en-GB" sz="2200" b="1">
                <a:solidFill>
                  <a:schemeClr val="accent1"/>
                </a:solidFill>
              </a:rPr>
              <a:t>not a requirement</a:t>
            </a:r>
            <a:r>
              <a:rPr lang="en-GB" sz="2200"/>
              <a:t>.</a:t>
            </a:r>
            <a:br>
              <a:rPr lang="en-GB" sz="2200"/>
            </a:br>
            <a:endParaRPr lang="en-GB" sz="2200"/>
          </a:p>
          <a:p>
            <a:r>
              <a:rPr lang="en-GB" sz="2200"/>
              <a:t>Many universities also offer </a:t>
            </a:r>
            <a:r>
              <a:rPr lang="en-GB" sz="2200" b="1">
                <a:solidFill>
                  <a:schemeClr val="accent1"/>
                </a:solidFill>
              </a:rPr>
              <a:t>screening services </a:t>
            </a:r>
            <a:r>
              <a:rPr lang="en-GB" sz="2200"/>
              <a:t>for Autism, ADHD, and other Specific Learning Difficulties (</a:t>
            </a:r>
            <a:r>
              <a:rPr lang="en-GB" sz="2200" err="1"/>
              <a:t>SpLDs</a:t>
            </a:r>
            <a:r>
              <a:rPr lang="en-GB" sz="2200"/>
              <a:t>) like dyslexia.</a:t>
            </a:r>
          </a:p>
        </p:txBody>
      </p:sp>
    </p:spTree>
    <p:extLst>
      <p:ext uri="{BB962C8B-B14F-4D97-AF65-F5344CB8AC3E}">
        <p14:creationId xmlns:p14="http://schemas.microsoft.com/office/powerpoint/2010/main" val="114072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840AA0-7DF6-C98D-FCCB-EB46DFD025E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805011" y="1207038"/>
            <a:ext cx="2826000" cy="1880262"/>
          </a:xfrm>
          <a:prstGeom prst="rect">
            <a:avLst/>
          </a:prstGeom>
        </p:spPr>
      </p:pic>
      <p:sp>
        <p:nvSpPr>
          <p:cNvPr id="4" name="Text Placeholder 4">
            <a:extLst>
              <a:ext uri="{FF2B5EF4-FFF2-40B4-BE49-F238E27FC236}">
                <a16:creationId xmlns:a16="http://schemas.microsoft.com/office/drawing/2014/main" id="{2337C053-EE69-CBFC-4FE0-C83E20AB5FB4}"/>
              </a:ext>
            </a:extLst>
          </p:cNvPr>
          <p:cNvSpPr>
            <a:spLocks noGrp="1"/>
          </p:cNvSpPr>
          <p:nvPr>
            <p:ph type="body" sz="quarter" idx="11"/>
          </p:nvPr>
        </p:nvSpPr>
        <p:spPr>
          <a:xfrm>
            <a:off x="564874" y="197682"/>
            <a:ext cx="11062252" cy="510708"/>
          </a:xfrm>
        </p:spPr>
        <p:txBody>
          <a:bodyPr/>
          <a:lstStyle/>
          <a:p>
            <a:r>
              <a:rPr lang="en-GB"/>
              <a:t>What is UEA Outreach?</a:t>
            </a:r>
          </a:p>
        </p:txBody>
      </p:sp>
      <p:sp>
        <p:nvSpPr>
          <p:cNvPr id="5" name="Content Placeholder 5">
            <a:extLst>
              <a:ext uri="{FF2B5EF4-FFF2-40B4-BE49-F238E27FC236}">
                <a16:creationId xmlns:a16="http://schemas.microsoft.com/office/drawing/2014/main" id="{CD77A838-16E6-EB81-DEBB-C42A8D15812E}"/>
              </a:ext>
            </a:extLst>
          </p:cNvPr>
          <p:cNvSpPr>
            <a:spLocks noGrp="1"/>
          </p:cNvSpPr>
          <p:nvPr>
            <p:ph sz="quarter" idx="12"/>
          </p:nvPr>
        </p:nvSpPr>
        <p:spPr>
          <a:xfrm>
            <a:off x="565150" y="1118501"/>
            <a:ext cx="11061700" cy="4418696"/>
          </a:xfrm>
        </p:spPr>
        <p:txBody>
          <a:bodyPr/>
          <a:lstStyle/>
          <a:p>
            <a:pPr>
              <a:lnSpc>
                <a:spcPct val="110000"/>
              </a:lnSpc>
              <a:buBlip>
                <a:blip r:embed="rId4"/>
              </a:buBlip>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 </a:t>
            </a:r>
            <a:r>
              <a:rPr lang="en-GB" sz="2000">
                <a:latin typeface="Arial" panose="020B0604020202020204" pitchFamily="34" charset="0"/>
                <a:cs typeface="Arial" panose="020B0604020202020204" pitchFamily="34" charset="0"/>
              </a:rPr>
              <a:t>Our objective in Outreach is to help students overcome barriers</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to accessing Higher Education</a:t>
            </a:r>
            <a:b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GB" sz="2000" b="0" i="0" u="none" strike="noStrike" kern="1200" cap="none" spc="0" normalizeH="0" baseline="0" noProof="0">
              <a:ln>
                <a:noFill/>
              </a:ln>
              <a:solidFill>
                <a:srgbClr val="000000"/>
              </a:solidFill>
              <a:effectLst/>
              <a:uLnTx/>
              <a:uFillTx/>
              <a:latin typeface="Arial" panose="020B0604020202020204"/>
              <a:ea typeface="+mn-ea"/>
              <a:cs typeface="+mn-cs"/>
            </a:endParaRPr>
          </a:p>
          <a:p>
            <a:pPr>
              <a:lnSpc>
                <a:spcPct val="110000"/>
              </a:lnSpc>
              <a:buBlip>
                <a:blip r:embed="rId4"/>
              </a:buBlip>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 </a:t>
            </a:r>
            <a:r>
              <a:rPr lang="en-GB" sz="2000">
                <a:latin typeface="Arial" panose="020B0604020202020204" pitchFamily="34" charset="0"/>
                <a:cs typeface="Arial" panose="020B0604020202020204" pitchFamily="34" charset="0"/>
              </a:rPr>
              <a:t>We do this by providing you with the information you need to</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support informed decision making about your future</a:t>
            </a:r>
            <a:b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GB" sz="2000" b="0" i="0" u="none" strike="noStrike" kern="1200" cap="none" spc="0" normalizeH="0" baseline="0" noProof="0">
              <a:ln>
                <a:noFill/>
              </a:ln>
              <a:solidFill>
                <a:srgbClr val="000000"/>
              </a:solidFill>
              <a:effectLst/>
              <a:uLnTx/>
              <a:uFillTx/>
              <a:latin typeface="Arial" panose="020B0604020202020204"/>
              <a:ea typeface="+mn-ea"/>
              <a:cs typeface="+mn-cs"/>
            </a:endParaRPr>
          </a:p>
          <a:p>
            <a:pPr>
              <a:lnSpc>
                <a:spcPct val="110000"/>
              </a:lnSpc>
              <a:buBlip>
                <a:blip r:embed="rId4"/>
              </a:buBlip>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 </a:t>
            </a:r>
            <a:r>
              <a:rPr lang="en-GB" sz="2000">
                <a:effectLst/>
                <a:latin typeface="Arial" panose="020B0604020202020204" pitchFamily="34" charset="0"/>
                <a:cs typeface="Arial" panose="020B0604020202020204" pitchFamily="34" charset="0"/>
              </a:rPr>
              <a:t>We're not here to promote UEA above other higher education</a:t>
            </a:r>
            <a:br>
              <a:rPr lang="en-GB" sz="2000">
                <a:effectLst/>
                <a:latin typeface="Arial" panose="020B0604020202020204" pitchFamily="34" charset="0"/>
                <a:cs typeface="Arial" panose="020B0604020202020204" pitchFamily="34" charset="0"/>
              </a:rPr>
            </a:br>
            <a:r>
              <a:rPr lang="en-GB" sz="2000">
                <a:effectLst/>
                <a:latin typeface="Arial" panose="020B0604020202020204" pitchFamily="34" charset="0"/>
                <a:cs typeface="Arial" panose="020B0604020202020204" pitchFamily="34" charset="0"/>
              </a:rPr>
              <a:t> providers</a:t>
            </a:r>
            <a:b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br>
            <a:endParaRPr kumimoji="0" lang="en-GB" sz="2000" b="0" i="0" u="none" strike="noStrike" kern="1200" cap="none" spc="0" normalizeH="0" baseline="0" noProof="0">
              <a:ln>
                <a:noFill/>
              </a:ln>
              <a:solidFill>
                <a:srgbClr val="000000"/>
              </a:solidFill>
              <a:effectLst/>
              <a:uLnTx/>
              <a:uFillTx/>
              <a:latin typeface="Arial" panose="020B0604020202020204"/>
              <a:ea typeface="+mn-ea"/>
              <a:cs typeface="+mn-cs"/>
            </a:endParaRPr>
          </a:p>
          <a:p>
            <a:pPr>
              <a:lnSpc>
                <a:spcPct val="110000"/>
              </a:lnSpc>
              <a:buBlip>
                <a:blip r:embed="rId4"/>
              </a:buBlip>
              <a:defRPr/>
            </a:pPr>
            <a:r>
              <a:rPr lang="en-GB" sz="2000">
                <a:effectLst/>
                <a:latin typeface="Arial" panose="020B0604020202020204" pitchFamily="34" charset="0"/>
                <a:cs typeface="Arial" panose="020B0604020202020204" pitchFamily="34" charset="0"/>
              </a:rPr>
              <a:t> We will continue to support you regardless of your chosen pathway</a:t>
            </a:r>
            <a:br>
              <a:rPr lang="en-GB" sz="2000">
                <a:effectLst/>
                <a:latin typeface="Arial" panose="020B0604020202020204" pitchFamily="34" charset="0"/>
                <a:cs typeface="Arial" panose="020B0604020202020204" pitchFamily="34" charset="0"/>
              </a:rPr>
            </a:br>
            <a:r>
              <a:rPr lang="en-GB" sz="2000">
                <a:effectLst/>
                <a:latin typeface="Arial" panose="020B0604020202020204" pitchFamily="34" charset="0"/>
                <a:cs typeface="Arial" panose="020B0604020202020204" pitchFamily="34" charset="0"/>
              </a:rPr>
              <a:t> or choice of HE provider.</a:t>
            </a:r>
            <a:endParaRPr kumimoji="0" lang="en-GB" sz="20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6" name="Picture 5" descr="A group of people sitting at a computer&#10;&#10;Description automatically generated">
            <a:extLst>
              <a:ext uri="{FF2B5EF4-FFF2-40B4-BE49-F238E27FC236}">
                <a16:creationId xmlns:a16="http://schemas.microsoft.com/office/drawing/2014/main" id="{4708A485-B2E9-2C6D-53E0-7F17822633A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00431" y="3497411"/>
            <a:ext cx="2826419" cy="1886635"/>
          </a:xfrm>
          <a:prstGeom prst="rect">
            <a:avLst/>
          </a:prstGeom>
        </p:spPr>
      </p:pic>
    </p:spTree>
    <p:extLst>
      <p:ext uri="{BB962C8B-B14F-4D97-AF65-F5344CB8AC3E}">
        <p14:creationId xmlns:p14="http://schemas.microsoft.com/office/powerpoint/2010/main" val="3827802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30B03-2AC0-EF59-F56B-15C734375AA6}"/>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331763A6-9CDD-C542-58EA-89267E0123C8}"/>
              </a:ext>
            </a:extLst>
          </p:cNvPr>
          <p:cNvGrpSpPr/>
          <p:nvPr/>
        </p:nvGrpSpPr>
        <p:grpSpPr>
          <a:xfrm>
            <a:off x="606357" y="2762471"/>
            <a:ext cx="4130743" cy="1333059"/>
            <a:chOff x="606357" y="2865037"/>
            <a:chExt cx="4130743" cy="1333059"/>
          </a:xfrm>
        </p:grpSpPr>
        <p:sp>
          <p:nvSpPr>
            <p:cNvPr id="6" name="Rectangle 9">
              <a:extLst>
                <a:ext uri="{FF2B5EF4-FFF2-40B4-BE49-F238E27FC236}">
                  <a16:creationId xmlns:a16="http://schemas.microsoft.com/office/drawing/2014/main" id="{46AAEC16-9AA5-DFB2-06BA-9AEDC3353A1B}"/>
                </a:ext>
              </a:extLst>
            </p:cNvPr>
            <p:cNvSpPr/>
            <p:nvPr/>
          </p:nvSpPr>
          <p:spPr>
            <a:xfrm>
              <a:off x="606357" y="2865037"/>
              <a:ext cx="4130743"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Support Available</a:t>
              </a:r>
            </a:p>
          </p:txBody>
        </p:sp>
        <p:sp>
          <p:nvSpPr>
            <p:cNvPr id="7" name="Rectangle 9">
              <a:extLst>
                <a:ext uri="{FF2B5EF4-FFF2-40B4-BE49-F238E27FC236}">
                  <a16:creationId xmlns:a16="http://schemas.microsoft.com/office/drawing/2014/main" id="{EBBA76F7-4F16-4BDA-9633-25A6BD40E760}"/>
                </a:ext>
              </a:extLst>
            </p:cNvPr>
            <p:cNvSpPr/>
            <p:nvPr/>
          </p:nvSpPr>
          <p:spPr>
            <a:xfrm>
              <a:off x="606357" y="3606717"/>
              <a:ext cx="2987743"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at University</a:t>
              </a:r>
            </a:p>
          </p:txBody>
        </p:sp>
      </p:grpSp>
    </p:spTree>
    <p:extLst>
      <p:ext uri="{BB962C8B-B14F-4D97-AF65-F5344CB8AC3E}">
        <p14:creationId xmlns:p14="http://schemas.microsoft.com/office/powerpoint/2010/main" val="9936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117D-9B05-D6CB-82E2-DF43880FC5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D1F880-329B-25EF-9528-2DA733E4F089}"/>
              </a:ext>
            </a:extLst>
          </p:cNvPr>
          <p:cNvSpPr>
            <a:spLocks noGrp="1"/>
          </p:cNvSpPr>
          <p:nvPr>
            <p:ph type="body" sz="quarter" idx="11"/>
          </p:nvPr>
        </p:nvSpPr>
        <p:spPr/>
        <p:txBody>
          <a:bodyPr/>
          <a:lstStyle/>
          <a:p>
            <a:r>
              <a:rPr lang="en-GB"/>
              <a:t>What Problems Might You Face?</a:t>
            </a:r>
          </a:p>
        </p:txBody>
      </p:sp>
      <p:sp>
        <p:nvSpPr>
          <p:cNvPr id="4" name="Rectangle 9">
            <a:extLst>
              <a:ext uri="{FF2B5EF4-FFF2-40B4-BE49-F238E27FC236}">
                <a16:creationId xmlns:a16="http://schemas.microsoft.com/office/drawing/2014/main" id="{E64FAA67-9DE6-6981-31FC-5D5A495E9C37}"/>
              </a:ext>
            </a:extLst>
          </p:cNvPr>
          <p:cNvSpPr/>
          <p:nvPr/>
        </p:nvSpPr>
        <p:spPr>
          <a:xfrm>
            <a:off x="10297977" y="679472"/>
            <a:ext cx="1360665" cy="43902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Activity 2</a:t>
            </a:r>
          </a:p>
        </p:txBody>
      </p:sp>
      <p:sp>
        <p:nvSpPr>
          <p:cNvPr id="30" name="Rectangle: Rounded Corners 29">
            <a:extLst>
              <a:ext uri="{FF2B5EF4-FFF2-40B4-BE49-F238E27FC236}">
                <a16:creationId xmlns:a16="http://schemas.microsoft.com/office/drawing/2014/main" id="{945F51EB-16C4-9FAD-D662-4E284A2FC8D7}"/>
              </a:ext>
            </a:extLst>
          </p:cNvPr>
          <p:cNvSpPr/>
          <p:nvPr/>
        </p:nvSpPr>
        <p:spPr>
          <a:xfrm>
            <a:off x="557171" y="1389573"/>
            <a:ext cx="900000" cy="900000"/>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effectLst/>
              <a:uLnTx/>
              <a:uFillTx/>
              <a:latin typeface="Arial" panose="020B0604020202020204"/>
              <a:ea typeface="+mn-ea"/>
              <a:cs typeface="Arial"/>
            </a:endParaRPr>
          </a:p>
        </p:txBody>
      </p:sp>
      <p:sp>
        <p:nvSpPr>
          <p:cNvPr id="31" name="Rectangle: Rounded Corners 30">
            <a:extLst>
              <a:ext uri="{FF2B5EF4-FFF2-40B4-BE49-F238E27FC236}">
                <a16:creationId xmlns:a16="http://schemas.microsoft.com/office/drawing/2014/main" id="{674EB61E-5B07-D60E-F952-027E7D554CB7}"/>
              </a:ext>
            </a:extLst>
          </p:cNvPr>
          <p:cNvSpPr/>
          <p:nvPr/>
        </p:nvSpPr>
        <p:spPr>
          <a:xfrm>
            <a:off x="557171" y="2562345"/>
            <a:ext cx="900000" cy="900000"/>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effectLst/>
              <a:uLnTx/>
              <a:uFillTx/>
              <a:latin typeface="Arial" panose="020B0604020202020204"/>
              <a:ea typeface="+mn-ea"/>
              <a:cs typeface="Arial"/>
            </a:endParaRPr>
          </a:p>
        </p:txBody>
      </p:sp>
      <p:sp>
        <p:nvSpPr>
          <p:cNvPr id="32" name="Rectangle: Rounded Corners 31">
            <a:extLst>
              <a:ext uri="{FF2B5EF4-FFF2-40B4-BE49-F238E27FC236}">
                <a16:creationId xmlns:a16="http://schemas.microsoft.com/office/drawing/2014/main" id="{6C31E174-7424-4EAD-9040-63E3912D399F}"/>
              </a:ext>
            </a:extLst>
          </p:cNvPr>
          <p:cNvSpPr/>
          <p:nvPr/>
        </p:nvSpPr>
        <p:spPr>
          <a:xfrm>
            <a:off x="557171" y="3735116"/>
            <a:ext cx="900000" cy="900000"/>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effectLst/>
              <a:uLnTx/>
              <a:uFillTx/>
              <a:latin typeface="Arial" panose="020B0604020202020204"/>
              <a:ea typeface="+mn-ea"/>
              <a:cs typeface="Arial"/>
            </a:endParaRPr>
          </a:p>
        </p:txBody>
      </p:sp>
      <p:pic>
        <p:nvPicPr>
          <p:cNvPr id="34" name="Content Placeholder 10" descr="Brain in head with solid fill">
            <a:extLst>
              <a:ext uri="{FF2B5EF4-FFF2-40B4-BE49-F238E27FC236}">
                <a16:creationId xmlns:a16="http://schemas.microsoft.com/office/drawing/2014/main" id="{5E2C479E-62BC-EDDA-CBA7-C2443C9C15D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2985" y="1551573"/>
            <a:ext cx="576000" cy="576000"/>
          </a:xfrm>
          <a:prstGeom prst="rect">
            <a:avLst/>
          </a:prstGeom>
        </p:spPr>
      </p:pic>
      <p:pic>
        <p:nvPicPr>
          <p:cNvPr id="35" name="Content Placeholder 10" descr="Scribble with solid fill">
            <a:extLst>
              <a:ext uri="{FF2B5EF4-FFF2-40B4-BE49-F238E27FC236}">
                <a16:creationId xmlns:a16="http://schemas.microsoft.com/office/drawing/2014/main" id="{8FC62D83-CE40-013A-F627-94677C75DC0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22985" y="2724345"/>
            <a:ext cx="576000" cy="576000"/>
          </a:xfrm>
          <a:prstGeom prst="rect">
            <a:avLst/>
          </a:prstGeom>
        </p:spPr>
      </p:pic>
      <p:pic>
        <p:nvPicPr>
          <p:cNvPr id="36" name="Content Placeholder 10" descr="Lightbulb with solid fill">
            <a:extLst>
              <a:ext uri="{FF2B5EF4-FFF2-40B4-BE49-F238E27FC236}">
                <a16:creationId xmlns:a16="http://schemas.microsoft.com/office/drawing/2014/main" id="{FB7C5E80-EDA7-0307-F366-7CF8BFDA8DB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22985" y="3897116"/>
            <a:ext cx="576000" cy="576000"/>
          </a:xfrm>
          <a:prstGeom prst="rect">
            <a:avLst/>
          </a:prstGeom>
        </p:spPr>
      </p:pic>
      <p:sp>
        <p:nvSpPr>
          <p:cNvPr id="38" name="Rectangle: Rounded Corners 37">
            <a:extLst>
              <a:ext uri="{FF2B5EF4-FFF2-40B4-BE49-F238E27FC236}">
                <a16:creationId xmlns:a16="http://schemas.microsoft.com/office/drawing/2014/main" id="{7F873F17-E162-E6E3-E71C-A608C575020C}"/>
              </a:ext>
            </a:extLst>
          </p:cNvPr>
          <p:cNvSpPr/>
          <p:nvPr/>
        </p:nvSpPr>
        <p:spPr>
          <a:xfrm>
            <a:off x="1622985" y="1389573"/>
            <a:ext cx="10045182" cy="900000"/>
          </a:xfrm>
          <a:prstGeom prst="roundRect">
            <a:avLst/>
          </a:prstGeom>
          <a:noFill/>
          <a:ln w="12700" cap="flat" cmpd="sng" algn="ctr">
            <a:noFill/>
            <a:prstDash val="solid"/>
            <a:miter lim="800000"/>
          </a:ln>
          <a:effectLst/>
        </p:spPr>
        <p:txBody>
          <a:bodyPr rtlCol="0" anchor="ctr"/>
          <a:lstStyle/>
          <a:p>
            <a:pPr marL="0" indent="0">
              <a:buNone/>
            </a:pPr>
            <a:r>
              <a:rPr lang="en-GB" sz="2000" b="1"/>
              <a:t>Have a think about what kinds of </a:t>
            </a:r>
            <a:r>
              <a:rPr lang="en-GB" sz="2000" b="1">
                <a:solidFill>
                  <a:schemeClr val="tx2"/>
                </a:solidFill>
              </a:rPr>
              <a:t>problems a student might face</a:t>
            </a:r>
            <a:r>
              <a:rPr lang="en-GB" sz="2000" b="1"/>
              <a:t> whilst studying for a degree. You can draw on your own experiences, or think more generally.</a:t>
            </a:r>
          </a:p>
        </p:txBody>
      </p:sp>
      <p:sp>
        <p:nvSpPr>
          <p:cNvPr id="39" name="Rectangle: Rounded Corners 38">
            <a:extLst>
              <a:ext uri="{FF2B5EF4-FFF2-40B4-BE49-F238E27FC236}">
                <a16:creationId xmlns:a16="http://schemas.microsoft.com/office/drawing/2014/main" id="{5D49FBDB-AF69-4267-8268-8468CE88839F}"/>
              </a:ext>
            </a:extLst>
          </p:cNvPr>
          <p:cNvSpPr/>
          <p:nvPr/>
        </p:nvSpPr>
        <p:spPr>
          <a:xfrm>
            <a:off x="1622985" y="2562345"/>
            <a:ext cx="10045182" cy="900000"/>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rial" panose="020B0604020202020204"/>
                <a:ea typeface="+mn-ea"/>
                <a:cs typeface="Arial"/>
              </a:rPr>
              <a:t>Make a list of these and </a:t>
            </a:r>
            <a:r>
              <a:rPr kumimoji="0" lang="en-US" sz="2000" b="1" i="0" u="none" strike="noStrike" kern="0" cap="none" spc="0" normalizeH="0" baseline="0" noProof="0">
                <a:ln>
                  <a:noFill/>
                </a:ln>
                <a:solidFill>
                  <a:schemeClr val="tx2"/>
                </a:solidFill>
                <a:effectLst/>
                <a:uLnTx/>
                <a:uFillTx/>
                <a:latin typeface="Arial" panose="020B0604020202020204"/>
                <a:ea typeface="+mn-ea"/>
                <a:cs typeface="Arial"/>
              </a:rPr>
              <a:t>refer back to them as we discuss </a:t>
            </a:r>
            <a:r>
              <a:rPr kumimoji="0" lang="en-US" sz="2000" b="1" i="0" u="none" strike="noStrike" kern="0" cap="none" spc="0" normalizeH="0" baseline="0" noProof="0">
                <a:ln>
                  <a:noFill/>
                </a:ln>
                <a:effectLst/>
                <a:uLnTx/>
                <a:uFillTx/>
                <a:latin typeface="Arial" panose="020B0604020202020204"/>
                <a:ea typeface="+mn-ea"/>
                <a:cs typeface="Arial"/>
              </a:rPr>
              <a:t>what support is available at universities and colleges.</a:t>
            </a:r>
          </a:p>
        </p:txBody>
      </p:sp>
      <p:sp>
        <p:nvSpPr>
          <p:cNvPr id="40" name="Rectangle: Rounded Corners 39">
            <a:extLst>
              <a:ext uri="{FF2B5EF4-FFF2-40B4-BE49-F238E27FC236}">
                <a16:creationId xmlns:a16="http://schemas.microsoft.com/office/drawing/2014/main" id="{D1B2E326-82A3-55CB-D9A3-5DB89BC63F85}"/>
              </a:ext>
            </a:extLst>
          </p:cNvPr>
          <p:cNvSpPr/>
          <p:nvPr/>
        </p:nvSpPr>
        <p:spPr>
          <a:xfrm>
            <a:off x="1622985" y="3735116"/>
            <a:ext cx="10045182" cy="1560784"/>
          </a:xfrm>
          <a:prstGeom prst="round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rial" panose="020B0604020202020204"/>
                <a:ea typeface="+mn-ea"/>
                <a:cs typeface="Arial"/>
              </a:rPr>
              <a:t>Some examples include:</a:t>
            </a:r>
          </a:p>
          <a:p>
            <a:pPr marL="342900" marR="0" lvl="0" indent="-342900" defTabSz="914400" eaLnBrk="1" fontAlgn="auto" latinLnBrk="0" hangingPunct="1">
              <a:lnSpc>
                <a:spcPct val="100000"/>
              </a:lnSpc>
              <a:spcBef>
                <a:spcPts val="0"/>
              </a:spcBef>
              <a:spcAft>
                <a:spcPts val="0"/>
              </a:spcAft>
              <a:buClrTx/>
              <a:buSzTx/>
              <a:buBlip>
                <a:blip r:embed="rId9"/>
              </a:buBlip>
              <a:tabLst/>
              <a:defRPr/>
            </a:pPr>
            <a:r>
              <a:rPr lang="en-US" sz="1800" kern="0">
                <a:latin typeface="Arial" panose="020B0604020202020204"/>
                <a:cs typeface="Arial"/>
              </a:rPr>
              <a:t>Being </a:t>
            </a:r>
            <a:r>
              <a:rPr lang="en-US" sz="1800" b="1" kern="0">
                <a:solidFill>
                  <a:schemeClr val="tx2"/>
                </a:solidFill>
                <a:latin typeface="Arial" panose="020B0604020202020204"/>
                <a:cs typeface="Arial"/>
              </a:rPr>
              <a:t>worried</a:t>
            </a:r>
            <a:r>
              <a:rPr lang="en-US" sz="1800" kern="0">
                <a:latin typeface="Arial" panose="020B0604020202020204"/>
                <a:cs typeface="Arial"/>
              </a:rPr>
              <a:t> or </a:t>
            </a:r>
            <a:r>
              <a:rPr lang="en-US" sz="1800" b="1" kern="0">
                <a:solidFill>
                  <a:schemeClr val="tx2"/>
                </a:solidFill>
                <a:latin typeface="Arial" panose="020B0604020202020204"/>
                <a:cs typeface="Arial"/>
              </a:rPr>
              <a:t>stressed</a:t>
            </a:r>
            <a:r>
              <a:rPr lang="en-US" sz="1800" kern="0">
                <a:latin typeface="Arial" panose="020B0604020202020204"/>
                <a:cs typeface="Arial"/>
              </a:rPr>
              <a:t> about assessments</a:t>
            </a:r>
          </a:p>
          <a:p>
            <a:pPr marL="342900" marR="0" lvl="0" indent="-342900" defTabSz="914400" eaLnBrk="1" fontAlgn="auto" latinLnBrk="0" hangingPunct="1">
              <a:lnSpc>
                <a:spcPct val="100000"/>
              </a:lnSpc>
              <a:spcBef>
                <a:spcPts val="0"/>
              </a:spcBef>
              <a:spcAft>
                <a:spcPts val="0"/>
              </a:spcAft>
              <a:buClrTx/>
              <a:buSzTx/>
              <a:buBlip>
                <a:blip r:embed="rId9"/>
              </a:buBlip>
              <a:tabLst/>
              <a:defRPr/>
            </a:pPr>
            <a:r>
              <a:rPr kumimoji="0" lang="en-US" sz="1800" i="0" u="none" strike="noStrike" kern="0" cap="none" spc="0" normalizeH="0" baseline="0" noProof="0">
                <a:ln>
                  <a:noFill/>
                </a:ln>
                <a:effectLst/>
                <a:uLnTx/>
                <a:uFillTx/>
                <a:latin typeface="Arial" panose="020B0604020202020204"/>
                <a:ea typeface="+mn-ea"/>
                <a:cs typeface="Arial"/>
              </a:rPr>
              <a:t>Your laptop breaking and not being able to </a:t>
            </a:r>
            <a:r>
              <a:rPr kumimoji="0" lang="en-US" sz="1800" b="1" i="0" u="none" strike="noStrike" kern="0" cap="none" spc="0" normalizeH="0" baseline="0" noProof="0">
                <a:ln>
                  <a:noFill/>
                </a:ln>
                <a:solidFill>
                  <a:schemeClr val="tx2"/>
                </a:solidFill>
                <a:effectLst/>
                <a:uLnTx/>
                <a:uFillTx/>
                <a:latin typeface="Arial" panose="020B0604020202020204"/>
                <a:ea typeface="+mn-ea"/>
                <a:cs typeface="Arial"/>
              </a:rPr>
              <a:t>afford</a:t>
            </a:r>
            <a:r>
              <a:rPr kumimoji="0" lang="en-US" sz="1800" i="0" u="none" strike="noStrike" kern="0" cap="none" spc="0" normalizeH="0" baseline="0" noProof="0">
                <a:ln>
                  <a:noFill/>
                </a:ln>
                <a:effectLst/>
                <a:uLnTx/>
                <a:uFillTx/>
                <a:latin typeface="Arial" panose="020B0604020202020204"/>
                <a:ea typeface="+mn-ea"/>
                <a:cs typeface="Arial"/>
              </a:rPr>
              <a:t> a new one</a:t>
            </a:r>
          </a:p>
          <a:p>
            <a:pPr marL="342900" marR="0" lvl="0" indent="-342900" defTabSz="914400" eaLnBrk="1" fontAlgn="auto" latinLnBrk="0" hangingPunct="1">
              <a:lnSpc>
                <a:spcPct val="100000"/>
              </a:lnSpc>
              <a:spcBef>
                <a:spcPts val="0"/>
              </a:spcBef>
              <a:spcAft>
                <a:spcPts val="0"/>
              </a:spcAft>
              <a:buClrTx/>
              <a:buSzTx/>
              <a:buBlip>
                <a:blip r:embed="rId9"/>
              </a:buBlip>
              <a:tabLst/>
              <a:defRPr/>
            </a:pPr>
            <a:r>
              <a:rPr lang="en-US" sz="1800" kern="0">
                <a:latin typeface="Arial" panose="020B0604020202020204"/>
                <a:cs typeface="Arial"/>
              </a:rPr>
              <a:t>Experiencing a </a:t>
            </a:r>
            <a:r>
              <a:rPr lang="en-US" sz="1800" b="1" kern="0">
                <a:solidFill>
                  <a:schemeClr val="tx2"/>
                </a:solidFill>
                <a:latin typeface="Arial" panose="020B0604020202020204"/>
                <a:cs typeface="Arial"/>
              </a:rPr>
              <a:t>bereavement</a:t>
            </a:r>
          </a:p>
          <a:p>
            <a:pPr marL="342900" marR="0" lvl="0" indent="-342900" defTabSz="914400" eaLnBrk="1" fontAlgn="auto" latinLnBrk="0" hangingPunct="1">
              <a:lnSpc>
                <a:spcPct val="100000"/>
              </a:lnSpc>
              <a:spcBef>
                <a:spcPts val="0"/>
              </a:spcBef>
              <a:spcAft>
                <a:spcPts val="0"/>
              </a:spcAft>
              <a:buClrTx/>
              <a:buSzTx/>
              <a:buBlip>
                <a:blip r:embed="rId9"/>
              </a:buBlip>
              <a:tabLst/>
              <a:defRPr/>
            </a:pPr>
            <a:r>
              <a:rPr kumimoji="0" lang="en-US" sz="1800" i="0" u="none" strike="noStrike" kern="0" cap="none" spc="0" normalizeH="0" baseline="0" noProof="0">
                <a:ln>
                  <a:noFill/>
                </a:ln>
                <a:effectLst/>
                <a:uLnTx/>
                <a:uFillTx/>
                <a:latin typeface="Arial" panose="020B0604020202020204"/>
                <a:ea typeface="+mn-ea"/>
                <a:cs typeface="Arial"/>
              </a:rPr>
              <a:t>Struggling with academic skills, such as </a:t>
            </a:r>
            <a:r>
              <a:rPr kumimoji="0" lang="en-US" sz="1800" b="1" i="0" u="none" strike="noStrike" kern="0" cap="none" spc="0" normalizeH="0" baseline="0" noProof="0">
                <a:ln>
                  <a:noFill/>
                </a:ln>
                <a:solidFill>
                  <a:schemeClr val="tx2"/>
                </a:solidFill>
                <a:effectLst/>
                <a:uLnTx/>
                <a:uFillTx/>
                <a:latin typeface="Arial" panose="020B0604020202020204"/>
                <a:ea typeface="+mn-ea"/>
                <a:cs typeface="Arial"/>
              </a:rPr>
              <a:t>essay writing</a:t>
            </a:r>
            <a:r>
              <a:rPr kumimoji="0" lang="en-US" sz="1800" i="0" u="none" strike="noStrike" kern="0" cap="none" spc="0" normalizeH="0" baseline="0" noProof="0">
                <a:ln>
                  <a:noFill/>
                </a:ln>
                <a:solidFill>
                  <a:schemeClr val="tx2"/>
                </a:solidFill>
                <a:effectLst/>
                <a:uLnTx/>
                <a:uFillTx/>
                <a:latin typeface="Arial" panose="020B0604020202020204"/>
                <a:ea typeface="+mn-ea"/>
                <a:cs typeface="Arial"/>
              </a:rPr>
              <a:t> </a:t>
            </a:r>
            <a:r>
              <a:rPr kumimoji="0" lang="en-US" sz="1800" i="0" u="none" strike="noStrike" kern="0" cap="none" spc="0" normalizeH="0" baseline="0" noProof="0">
                <a:ln>
                  <a:noFill/>
                </a:ln>
                <a:effectLst/>
                <a:uLnTx/>
                <a:uFillTx/>
                <a:latin typeface="Arial" panose="020B0604020202020204"/>
                <a:ea typeface="+mn-ea"/>
                <a:cs typeface="Arial"/>
              </a:rPr>
              <a:t>or </a:t>
            </a:r>
            <a:r>
              <a:rPr kumimoji="0" lang="en-US" sz="1800" b="1" i="0" u="none" strike="noStrike" kern="0" cap="none" spc="0" normalizeH="0" baseline="0" noProof="0">
                <a:ln>
                  <a:noFill/>
                </a:ln>
                <a:solidFill>
                  <a:schemeClr val="tx2"/>
                </a:solidFill>
                <a:effectLst/>
                <a:uLnTx/>
                <a:uFillTx/>
                <a:latin typeface="Arial" panose="020B0604020202020204"/>
                <a:ea typeface="+mn-ea"/>
                <a:cs typeface="Arial"/>
              </a:rPr>
              <a:t>data</a:t>
            </a:r>
            <a:r>
              <a:rPr kumimoji="0" lang="en-US" sz="1800" i="0" u="none" strike="noStrike" kern="0" cap="none" spc="0" normalizeH="0" baseline="0" noProof="0">
                <a:ln>
                  <a:noFill/>
                </a:ln>
                <a:effectLst/>
                <a:uLnTx/>
                <a:uFillTx/>
                <a:latin typeface="Arial" panose="020B0604020202020204"/>
                <a:ea typeface="+mn-ea"/>
                <a:cs typeface="Arial"/>
              </a:rPr>
              <a:t> </a:t>
            </a:r>
            <a:r>
              <a:rPr kumimoji="0" lang="en-US" sz="1800" b="1" i="0" u="none" strike="noStrike" kern="0" cap="none" spc="0" normalizeH="0" baseline="0" noProof="0">
                <a:ln>
                  <a:noFill/>
                </a:ln>
                <a:solidFill>
                  <a:schemeClr val="tx2"/>
                </a:solidFill>
                <a:effectLst/>
                <a:uLnTx/>
                <a:uFillTx/>
                <a:latin typeface="Arial" panose="020B0604020202020204"/>
                <a:ea typeface="+mn-ea"/>
                <a:cs typeface="Arial"/>
              </a:rPr>
              <a:t>analysis</a:t>
            </a:r>
            <a:r>
              <a:rPr kumimoji="0" lang="en-US" sz="1800" i="0" u="none" strike="noStrike" kern="0" cap="none" spc="0" normalizeH="0" baseline="0" noProof="0">
                <a:ln>
                  <a:noFill/>
                </a:ln>
                <a:effectLst/>
                <a:uLnTx/>
                <a:uFillTx/>
                <a:latin typeface="Arial" panose="020B0604020202020204"/>
                <a:ea typeface="+mn-ea"/>
                <a:cs typeface="Arial"/>
              </a:rPr>
              <a:t>.</a:t>
            </a:r>
          </a:p>
        </p:txBody>
      </p:sp>
    </p:spTree>
    <p:extLst>
      <p:ext uri="{BB962C8B-B14F-4D97-AF65-F5344CB8AC3E}">
        <p14:creationId xmlns:p14="http://schemas.microsoft.com/office/powerpoint/2010/main" val="28480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A22DF-9129-A90C-D4A5-BDA8D29CB7C2}"/>
            </a:ext>
          </a:extLst>
        </p:cNvPr>
        <p:cNvGrpSpPr/>
        <p:nvPr/>
      </p:nvGrpSpPr>
      <p:grpSpPr>
        <a:xfrm>
          <a:off x="0" y="0"/>
          <a:ext cx="0" cy="0"/>
          <a:chOff x="0" y="0"/>
          <a:chExt cx="0" cy="0"/>
        </a:xfrm>
      </p:grpSpPr>
      <p:pic>
        <p:nvPicPr>
          <p:cNvPr id="2" name="Picture Placeholder 8" descr="A person in a wheelchair with a person in a room with a desk and a computer&#10;&#10;AI-generated content may be incorrect.">
            <a:extLst>
              <a:ext uri="{FF2B5EF4-FFF2-40B4-BE49-F238E27FC236}">
                <a16:creationId xmlns:a16="http://schemas.microsoft.com/office/drawing/2014/main" id="{9D5CC50C-65B7-945E-5CB1-FB8244745DA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453561" y="1269208"/>
            <a:ext cx="3129705" cy="4170894"/>
          </a:xfrm>
          <a:prstGeom prst="roundRect">
            <a:avLst>
              <a:gd name="adj" fmla="val 5861"/>
            </a:avLst>
          </a:prstGeom>
        </p:spPr>
      </p:pic>
      <p:sp>
        <p:nvSpPr>
          <p:cNvPr id="3" name="Text Placeholder 2">
            <a:extLst>
              <a:ext uri="{FF2B5EF4-FFF2-40B4-BE49-F238E27FC236}">
                <a16:creationId xmlns:a16="http://schemas.microsoft.com/office/drawing/2014/main" id="{BFA54E18-C33D-EA6A-175E-6B3C05FB0737}"/>
              </a:ext>
            </a:extLst>
          </p:cNvPr>
          <p:cNvSpPr>
            <a:spLocks noGrp="1"/>
          </p:cNvSpPr>
          <p:nvPr>
            <p:ph type="body" sz="quarter" idx="11"/>
          </p:nvPr>
        </p:nvSpPr>
        <p:spPr/>
        <p:txBody>
          <a:bodyPr/>
          <a:lstStyle/>
          <a:p>
            <a:r>
              <a:rPr lang="en-GB"/>
              <a:t>Academic Advice</a:t>
            </a:r>
          </a:p>
        </p:txBody>
      </p:sp>
      <p:sp>
        <p:nvSpPr>
          <p:cNvPr id="7" name="Content Placeholder 9">
            <a:extLst>
              <a:ext uri="{FF2B5EF4-FFF2-40B4-BE49-F238E27FC236}">
                <a16:creationId xmlns:a16="http://schemas.microsoft.com/office/drawing/2014/main" id="{F14D8631-A62B-ED10-560C-16C8965D87AD}"/>
              </a:ext>
            </a:extLst>
          </p:cNvPr>
          <p:cNvSpPr txBox="1">
            <a:spLocks/>
          </p:cNvSpPr>
          <p:nvPr/>
        </p:nvSpPr>
        <p:spPr>
          <a:xfrm>
            <a:off x="565151" y="1118501"/>
            <a:ext cx="7454899" cy="4418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a:t>You will usually have a </a:t>
            </a:r>
            <a:r>
              <a:rPr lang="en-GB" sz="2000" b="1">
                <a:solidFill>
                  <a:schemeClr val="tx2"/>
                </a:solidFill>
              </a:rPr>
              <a:t>personal / academic tutor</a:t>
            </a:r>
            <a:r>
              <a:rPr lang="en-GB" sz="2000"/>
              <a:t>. This is an academic in your department who is your first point of contact for any concerns or worries, and they will meet with you to discuss your progress. Things you may speak to them about include:</a:t>
            </a:r>
          </a:p>
          <a:p>
            <a:pPr>
              <a:lnSpc>
                <a:spcPct val="110000"/>
              </a:lnSpc>
              <a:buBlip>
                <a:blip r:embed="rId4"/>
              </a:buBlip>
            </a:pPr>
            <a:r>
              <a:rPr lang="en-GB" sz="2000"/>
              <a:t> Choosing modules</a:t>
            </a:r>
          </a:p>
          <a:p>
            <a:pPr>
              <a:lnSpc>
                <a:spcPct val="110000"/>
              </a:lnSpc>
              <a:buBlip>
                <a:blip r:embed="rId4"/>
              </a:buBlip>
            </a:pPr>
            <a:r>
              <a:rPr lang="en-GB" sz="2000"/>
              <a:t> Acting on assessment feedback</a:t>
            </a:r>
            <a:br>
              <a:rPr lang="en-GB" sz="2000"/>
            </a:br>
            <a:endParaRPr lang="en-GB" sz="2000"/>
          </a:p>
          <a:p>
            <a:pPr marL="0" indent="0">
              <a:lnSpc>
                <a:spcPct val="110000"/>
              </a:lnSpc>
              <a:buNone/>
            </a:pPr>
            <a:r>
              <a:rPr lang="en-GB" sz="2000"/>
              <a:t>They may also signpost you to other support, including:</a:t>
            </a:r>
          </a:p>
          <a:p>
            <a:pPr>
              <a:lnSpc>
                <a:spcPct val="110000"/>
              </a:lnSpc>
              <a:buBlip>
                <a:blip r:embed="rId4"/>
              </a:buBlip>
            </a:pPr>
            <a:r>
              <a:rPr lang="en-GB" sz="2000"/>
              <a:t> Wellbeing support</a:t>
            </a:r>
          </a:p>
          <a:p>
            <a:pPr>
              <a:lnSpc>
                <a:spcPct val="110000"/>
              </a:lnSpc>
              <a:buBlip>
                <a:blip r:embed="rId4"/>
              </a:buBlip>
            </a:pPr>
            <a:r>
              <a:rPr lang="en-GB" sz="2000"/>
              <a:t> Academic support</a:t>
            </a:r>
          </a:p>
        </p:txBody>
      </p:sp>
    </p:spTree>
    <p:extLst>
      <p:ext uri="{BB962C8B-B14F-4D97-AF65-F5344CB8AC3E}">
        <p14:creationId xmlns:p14="http://schemas.microsoft.com/office/powerpoint/2010/main" val="2177258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E0AB-122A-456C-CA54-6844E876ABAE}"/>
            </a:ext>
          </a:extLst>
        </p:cNvPr>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64A7B896-7CF3-C1CE-65B3-ED95702D3E28}"/>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8453561" y="1269208"/>
            <a:ext cx="3129705" cy="4170894"/>
          </a:xfrm>
          <a:prstGeom prst="roundRect">
            <a:avLst>
              <a:gd name="adj" fmla="val 5861"/>
            </a:avLst>
          </a:prstGeom>
        </p:spPr>
      </p:pic>
      <p:sp>
        <p:nvSpPr>
          <p:cNvPr id="3" name="Text Placeholder 2">
            <a:extLst>
              <a:ext uri="{FF2B5EF4-FFF2-40B4-BE49-F238E27FC236}">
                <a16:creationId xmlns:a16="http://schemas.microsoft.com/office/drawing/2014/main" id="{54776689-DF49-268C-74CD-5FA64BD2626C}"/>
              </a:ext>
            </a:extLst>
          </p:cNvPr>
          <p:cNvSpPr>
            <a:spLocks noGrp="1"/>
          </p:cNvSpPr>
          <p:nvPr>
            <p:ph type="body" sz="quarter" idx="11"/>
          </p:nvPr>
        </p:nvSpPr>
        <p:spPr/>
        <p:txBody>
          <a:bodyPr/>
          <a:lstStyle/>
          <a:p>
            <a:r>
              <a:rPr lang="en-GB"/>
              <a:t>Academic Support</a:t>
            </a:r>
          </a:p>
        </p:txBody>
      </p:sp>
      <p:sp>
        <p:nvSpPr>
          <p:cNvPr id="7" name="Content Placeholder 9">
            <a:extLst>
              <a:ext uri="{FF2B5EF4-FFF2-40B4-BE49-F238E27FC236}">
                <a16:creationId xmlns:a16="http://schemas.microsoft.com/office/drawing/2014/main" id="{C7FAC822-C02E-E668-10B8-A9EE58768E39}"/>
              </a:ext>
            </a:extLst>
          </p:cNvPr>
          <p:cNvSpPr txBox="1">
            <a:spLocks/>
          </p:cNvSpPr>
          <p:nvPr/>
        </p:nvSpPr>
        <p:spPr>
          <a:xfrm>
            <a:off x="565151" y="1118501"/>
            <a:ext cx="7454899" cy="44186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dirty="0"/>
              <a:t>Many universities and colleges will have teams to support you in developing academic skills, which take many forms:</a:t>
            </a:r>
          </a:p>
          <a:p>
            <a:pPr>
              <a:lnSpc>
                <a:spcPct val="110000"/>
              </a:lnSpc>
              <a:buBlip>
                <a:blip r:embed="rId3"/>
              </a:buBlip>
            </a:pPr>
            <a:r>
              <a:rPr lang="en-GB" sz="2000" dirty="0"/>
              <a:t> Group sessions on effectively managing your independent</a:t>
            </a:r>
            <a:br>
              <a:rPr lang="en-GB" sz="2000" dirty="0"/>
            </a:br>
            <a:r>
              <a:rPr lang="en-GB" sz="2000" dirty="0"/>
              <a:t> study time</a:t>
            </a:r>
            <a:endParaRPr lang="en-GB" sz="2000" dirty="0">
              <a:cs typeface="Arial"/>
            </a:endParaRPr>
          </a:p>
          <a:p>
            <a:pPr>
              <a:lnSpc>
                <a:spcPct val="110000"/>
              </a:lnSpc>
              <a:buBlip>
                <a:blip r:embed="rId3"/>
              </a:buBlip>
            </a:pPr>
            <a:r>
              <a:rPr lang="en-GB" sz="2000" dirty="0"/>
              <a:t> One</a:t>
            </a:r>
            <a:r>
              <a:rPr lang="en-GB" sz="2000"/>
              <a:t>-to-one sessions to reflect on assessment feedback</a:t>
            </a:r>
            <a:endParaRPr lang="en-GB" sz="2000" dirty="0"/>
          </a:p>
          <a:p>
            <a:pPr>
              <a:lnSpc>
                <a:spcPct val="110000"/>
              </a:lnSpc>
              <a:buBlip>
                <a:blip r:embed="rId3"/>
              </a:buBlip>
            </a:pPr>
            <a:r>
              <a:rPr lang="en-GB" sz="2000" dirty="0"/>
              <a:t> Academic writing or Mathematical skills support classes</a:t>
            </a:r>
            <a:endParaRPr lang="en-GB" sz="2000">
              <a:cs typeface="Arial"/>
            </a:endParaRPr>
          </a:p>
          <a:p>
            <a:pPr>
              <a:lnSpc>
                <a:spcPct val="110000"/>
              </a:lnSpc>
              <a:buBlip>
                <a:blip r:embed="rId3"/>
              </a:buBlip>
            </a:pPr>
            <a:r>
              <a:rPr lang="en-GB" sz="2000" dirty="0"/>
              <a:t> and much more…</a:t>
            </a:r>
            <a:endParaRPr lang="en-GB" sz="2000" dirty="0">
              <a:cs typeface="Arial"/>
            </a:endParaRPr>
          </a:p>
          <a:p>
            <a:pPr marL="0" indent="0">
              <a:lnSpc>
                <a:spcPct val="110000"/>
              </a:lnSpc>
              <a:buNone/>
            </a:pPr>
            <a:r>
              <a:rPr lang="en-GB" sz="2000" dirty="0"/>
              <a:t>These can be </a:t>
            </a:r>
            <a:r>
              <a:rPr lang="en-GB" sz="2000" b="1" dirty="0">
                <a:solidFill>
                  <a:schemeClr val="tx2"/>
                </a:solidFill>
              </a:rPr>
              <a:t>organised group events </a:t>
            </a:r>
            <a:r>
              <a:rPr lang="en-GB" sz="2000" dirty="0"/>
              <a:t>that you go along to, or </a:t>
            </a:r>
            <a:r>
              <a:rPr lang="en-GB" sz="2000" b="1" dirty="0">
                <a:solidFill>
                  <a:schemeClr val="tx2"/>
                </a:solidFill>
              </a:rPr>
              <a:t>individual appointments </a:t>
            </a:r>
            <a:r>
              <a:rPr lang="en-GB" sz="2000" dirty="0"/>
              <a:t>which you book.</a:t>
            </a:r>
            <a:endParaRPr lang="en-GB" sz="2000" dirty="0">
              <a:cs typeface="Arial"/>
            </a:endParaRPr>
          </a:p>
          <a:p>
            <a:pPr marL="0" indent="0">
              <a:lnSpc>
                <a:spcPct val="110000"/>
              </a:lnSpc>
              <a:buNone/>
            </a:pPr>
            <a:endParaRPr lang="en-GB" sz="2000"/>
          </a:p>
        </p:txBody>
      </p:sp>
    </p:spTree>
    <p:extLst>
      <p:ext uri="{BB962C8B-B14F-4D97-AF65-F5344CB8AC3E}">
        <p14:creationId xmlns:p14="http://schemas.microsoft.com/office/powerpoint/2010/main" val="133778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023CC-34FA-1837-0C1C-E86393A2222C}"/>
            </a:ext>
          </a:extLst>
        </p:cNvPr>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4F66FA10-EFD1-9643-AACE-C1D5D452BBE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rot="16200000">
            <a:off x="7932967" y="1789802"/>
            <a:ext cx="4170894" cy="3129705"/>
          </a:xfrm>
          <a:prstGeom prst="roundRect">
            <a:avLst>
              <a:gd name="adj" fmla="val 5861"/>
            </a:avLst>
          </a:prstGeom>
        </p:spPr>
      </p:pic>
      <p:sp>
        <p:nvSpPr>
          <p:cNvPr id="3" name="Text Placeholder 2">
            <a:extLst>
              <a:ext uri="{FF2B5EF4-FFF2-40B4-BE49-F238E27FC236}">
                <a16:creationId xmlns:a16="http://schemas.microsoft.com/office/drawing/2014/main" id="{70A91F61-4F11-078B-89C4-33F8F555BE7F}"/>
              </a:ext>
            </a:extLst>
          </p:cNvPr>
          <p:cNvSpPr>
            <a:spLocks noGrp="1"/>
          </p:cNvSpPr>
          <p:nvPr>
            <p:ph type="body" sz="quarter" idx="11"/>
          </p:nvPr>
        </p:nvSpPr>
        <p:spPr/>
        <p:txBody>
          <a:bodyPr/>
          <a:lstStyle/>
          <a:p>
            <a:r>
              <a:rPr lang="en-GB"/>
              <a:t>Wellbeing Support</a:t>
            </a:r>
          </a:p>
        </p:txBody>
      </p:sp>
      <p:sp>
        <p:nvSpPr>
          <p:cNvPr id="7" name="Content Placeholder 9">
            <a:extLst>
              <a:ext uri="{FF2B5EF4-FFF2-40B4-BE49-F238E27FC236}">
                <a16:creationId xmlns:a16="http://schemas.microsoft.com/office/drawing/2014/main" id="{3CF20A90-7CA1-2F71-740F-E6F9290A0229}"/>
              </a:ext>
            </a:extLst>
          </p:cNvPr>
          <p:cNvSpPr txBox="1">
            <a:spLocks/>
          </p:cNvSpPr>
          <p:nvPr/>
        </p:nvSpPr>
        <p:spPr>
          <a:xfrm>
            <a:off x="565151" y="1118501"/>
            <a:ext cx="7454899" cy="4418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a:t>Wellbeing support is available for </a:t>
            </a:r>
            <a:r>
              <a:rPr lang="en-GB" sz="2000" b="1">
                <a:solidFill>
                  <a:schemeClr val="tx2"/>
                </a:solidFill>
              </a:rPr>
              <a:t>all students</a:t>
            </a:r>
            <a:r>
              <a:rPr lang="en-GB" sz="2000"/>
              <a:t>. Professional advisers run sessions on things like:</a:t>
            </a:r>
          </a:p>
          <a:p>
            <a:pPr>
              <a:lnSpc>
                <a:spcPct val="110000"/>
              </a:lnSpc>
              <a:buBlip>
                <a:blip r:embed="rId4"/>
              </a:buBlip>
            </a:pPr>
            <a:r>
              <a:rPr lang="en-GB" sz="2000"/>
              <a:t> Managing stress</a:t>
            </a:r>
          </a:p>
          <a:p>
            <a:pPr>
              <a:lnSpc>
                <a:spcPct val="110000"/>
              </a:lnSpc>
              <a:buBlip>
                <a:blip r:embed="rId4"/>
              </a:buBlip>
            </a:pPr>
            <a:r>
              <a:rPr lang="en-GB" sz="2000"/>
              <a:t> Maintaining a healthy work / life balance</a:t>
            </a:r>
          </a:p>
          <a:p>
            <a:pPr>
              <a:lnSpc>
                <a:spcPct val="110000"/>
              </a:lnSpc>
              <a:buBlip>
                <a:blip r:embed="rId4"/>
              </a:buBlip>
            </a:pPr>
            <a:r>
              <a:rPr lang="en-GB" sz="2000"/>
              <a:t> Motivation strategies.</a:t>
            </a:r>
          </a:p>
          <a:p>
            <a:pPr marL="0" indent="0">
              <a:lnSpc>
                <a:spcPct val="110000"/>
              </a:lnSpc>
              <a:buNone/>
            </a:pPr>
            <a:r>
              <a:rPr lang="en-GB" sz="2000"/>
              <a:t>Some universities also offer short-term mental health support, including </a:t>
            </a:r>
            <a:r>
              <a:rPr lang="en-GB" sz="2000" b="1">
                <a:solidFill>
                  <a:schemeClr val="tx2"/>
                </a:solidFill>
              </a:rPr>
              <a:t>talking therapies </a:t>
            </a:r>
            <a:r>
              <a:rPr lang="en-GB" sz="2000"/>
              <a:t>and </a:t>
            </a:r>
            <a:r>
              <a:rPr lang="en-GB" sz="2000" b="1">
                <a:solidFill>
                  <a:schemeClr val="tx2"/>
                </a:solidFill>
              </a:rPr>
              <a:t>counselling</a:t>
            </a:r>
            <a:r>
              <a:rPr lang="en-GB" sz="2000"/>
              <a:t>, and they can help refer you to longer-term support if needed.</a:t>
            </a:r>
          </a:p>
          <a:p>
            <a:pPr marL="0" indent="0">
              <a:lnSpc>
                <a:spcPct val="110000"/>
              </a:lnSpc>
              <a:buNone/>
            </a:pPr>
            <a:r>
              <a:rPr lang="en-GB" sz="2000"/>
              <a:t>Universities also have teams to support students with managing disabilities or long-term health conditions, to help them succeed in their studies.</a:t>
            </a:r>
          </a:p>
          <a:p>
            <a:pPr marL="0" indent="0">
              <a:lnSpc>
                <a:spcPct val="110000"/>
              </a:lnSpc>
              <a:buNone/>
            </a:pPr>
            <a:endParaRPr lang="en-GB" sz="2000"/>
          </a:p>
        </p:txBody>
      </p:sp>
    </p:spTree>
    <p:extLst>
      <p:ext uri="{BB962C8B-B14F-4D97-AF65-F5344CB8AC3E}">
        <p14:creationId xmlns:p14="http://schemas.microsoft.com/office/powerpoint/2010/main" val="849312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B55E-000E-5197-7994-85F5DA845E50}"/>
            </a:ext>
          </a:extLst>
        </p:cNvPr>
        <p:cNvGrpSpPr/>
        <p:nvPr/>
      </p:nvGrpSpPr>
      <p:grpSpPr>
        <a:xfrm>
          <a:off x="0" y="0"/>
          <a:ext cx="0" cy="0"/>
          <a:chOff x="0" y="0"/>
          <a:chExt cx="0" cy="0"/>
        </a:xfrm>
      </p:grpSpPr>
      <p:pic>
        <p:nvPicPr>
          <p:cNvPr id="4" name="Picture Placeholder 8">
            <a:extLst>
              <a:ext uri="{FF2B5EF4-FFF2-40B4-BE49-F238E27FC236}">
                <a16:creationId xmlns:a16="http://schemas.microsoft.com/office/drawing/2014/main" id="{96441E3F-5BF5-274C-4657-DD1167B1472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453561" y="1269207"/>
            <a:ext cx="3132188" cy="4170895"/>
          </a:xfrm>
          <a:prstGeom prst="roundRect">
            <a:avLst>
              <a:gd name="adj" fmla="val 5861"/>
            </a:avLst>
          </a:prstGeom>
        </p:spPr>
      </p:pic>
      <p:sp>
        <p:nvSpPr>
          <p:cNvPr id="3" name="Text Placeholder 2">
            <a:extLst>
              <a:ext uri="{FF2B5EF4-FFF2-40B4-BE49-F238E27FC236}">
                <a16:creationId xmlns:a16="http://schemas.microsoft.com/office/drawing/2014/main" id="{F9CD55A6-561B-2E51-147D-A12E61F1FCB7}"/>
              </a:ext>
            </a:extLst>
          </p:cNvPr>
          <p:cNvSpPr>
            <a:spLocks noGrp="1"/>
          </p:cNvSpPr>
          <p:nvPr>
            <p:ph type="body" sz="quarter" idx="11"/>
          </p:nvPr>
        </p:nvSpPr>
        <p:spPr/>
        <p:txBody>
          <a:bodyPr/>
          <a:lstStyle/>
          <a:p>
            <a:r>
              <a:rPr lang="en-GB"/>
              <a:t>Financial Support</a:t>
            </a:r>
          </a:p>
        </p:txBody>
      </p:sp>
      <p:sp>
        <p:nvSpPr>
          <p:cNvPr id="7" name="Content Placeholder 9">
            <a:extLst>
              <a:ext uri="{FF2B5EF4-FFF2-40B4-BE49-F238E27FC236}">
                <a16:creationId xmlns:a16="http://schemas.microsoft.com/office/drawing/2014/main" id="{0E142310-C6FA-98B3-329B-D06A5BF90A62}"/>
              </a:ext>
            </a:extLst>
          </p:cNvPr>
          <p:cNvSpPr txBox="1">
            <a:spLocks/>
          </p:cNvSpPr>
          <p:nvPr/>
        </p:nvSpPr>
        <p:spPr>
          <a:xfrm>
            <a:off x="565151" y="1118501"/>
            <a:ext cx="7677149" cy="44186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dirty="0"/>
              <a:t>The cost of living is a worry for many students. Universities and student unions </a:t>
            </a:r>
            <a:r>
              <a:rPr lang="en-GB" sz="2000" b="1" dirty="0">
                <a:solidFill>
                  <a:schemeClr val="tx2"/>
                </a:solidFill>
              </a:rPr>
              <a:t>understand</a:t>
            </a:r>
            <a:r>
              <a:rPr lang="en-GB" sz="2000" dirty="0"/>
              <a:t> and </a:t>
            </a:r>
            <a:r>
              <a:rPr lang="en-GB" sz="2000" b="1" dirty="0">
                <a:solidFill>
                  <a:schemeClr val="tx2"/>
                </a:solidFill>
              </a:rPr>
              <a:t>provide support </a:t>
            </a:r>
            <a:r>
              <a:rPr lang="en-GB" sz="2000" dirty="0"/>
              <a:t>for this:</a:t>
            </a:r>
          </a:p>
          <a:p>
            <a:pPr>
              <a:lnSpc>
                <a:spcPct val="110000"/>
              </a:lnSpc>
              <a:buBlip>
                <a:blip r:embed="rId4"/>
              </a:buBlip>
            </a:pPr>
            <a:r>
              <a:rPr lang="en-GB" sz="2000" dirty="0"/>
              <a:t> One-to-one financial </a:t>
            </a:r>
            <a:r>
              <a:rPr lang="en-GB" sz="2000" b="1" dirty="0">
                <a:solidFill>
                  <a:schemeClr val="tx2"/>
                </a:solidFill>
              </a:rPr>
              <a:t>advice</a:t>
            </a:r>
            <a:endParaRPr lang="en-GB" sz="2000" b="1" dirty="0">
              <a:solidFill>
                <a:schemeClr val="tx2"/>
              </a:solidFill>
              <a:cs typeface="Arial"/>
            </a:endParaRPr>
          </a:p>
          <a:p>
            <a:pPr>
              <a:lnSpc>
                <a:spcPct val="110000"/>
              </a:lnSpc>
              <a:buBlip>
                <a:blip r:embed="rId4"/>
              </a:buBlip>
            </a:pPr>
            <a:r>
              <a:rPr lang="en-GB" sz="2000" dirty="0"/>
              <a:t> </a:t>
            </a:r>
            <a:r>
              <a:rPr lang="en-GB" sz="2000" b="1" dirty="0">
                <a:solidFill>
                  <a:schemeClr val="tx2"/>
                </a:solidFill>
              </a:rPr>
              <a:t>Support</a:t>
            </a:r>
            <a:r>
              <a:rPr lang="en-GB" sz="2000" dirty="0"/>
              <a:t> with budgeting and managing unexpected costs</a:t>
            </a:r>
            <a:endParaRPr lang="en-GB" sz="2000" dirty="0">
              <a:cs typeface="Arial"/>
            </a:endParaRPr>
          </a:p>
          <a:p>
            <a:pPr>
              <a:lnSpc>
                <a:spcPct val="110000"/>
              </a:lnSpc>
              <a:buBlip>
                <a:blip r:embed="rId4"/>
              </a:buBlip>
            </a:pPr>
            <a:r>
              <a:rPr lang="en-GB" sz="2000" dirty="0"/>
              <a:t> </a:t>
            </a:r>
            <a:r>
              <a:rPr lang="en-GB" sz="2000" b="1" dirty="0">
                <a:solidFill>
                  <a:schemeClr val="tx2"/>
                </a:solidFill>
              </a:rPr>
              <a:t>Free</a:t>
            </a:r>
            <a:r>
              <a:rPr lang="en-GB" sz="2000" dirty="0"/>
              <a:t> items food, clothing, toiletries and sanitary items.</a:t>
            </a:r>
            <a:endParaRPr lang="en-GB" sz="2000" dirty="0">
              <a:cs typeface="Arial"/>
            </a:endParaRPr>
          </a:p>
          <a:p>
            <a:pPr marL="0" indent="0">
              <a:lnSpc>
                <a:spcPct val="110000"/>
              </a:lnSpc>
              <a:buNone/>
            </a:pPr>
            <a:r>
              <a:rPr lang="en-GB" sz="2000" dirty="0"/>
              <a:t>Some universities also provide </a:t>
            </a:r>
            <a:r>
              <a:rPr lang="en-GB" sz="2000" b="1" dirty="0">
                <a:solidFill>
                  <a:schemeClr val="tx2"/>
                </a:solidFill>
              </a:rPr>
              <a:t>short-term / emergency financial support</a:t>
            </a:r>
            <a:r>
              <a:rPr lang="en-GB" sz="2000" dirty="0"/>
              <a:t>. Examples include:</a:t>
            </a:r>
          </a:p>
          <a:p>
            <a:pPr>
              <a:lnSpc>
                <a:spcPct val="110000"/>
              </a:lnSpc>
              <a:buBlip>
                <a:blip r:embed="rId4"/>
              </a:buBlip>
            </a:pPr>
            <a:r>
              <a:rPr lang="en-GB" sz="2000" dirty="0"/>
              <a:t> Technology Support Funds to help buy IT equipment</a:t>
            </a:r>
            <a:endParaRPr lang="en-GB" sz="2000" dirty="0">
              <a:cs typeface="Arial"/>
            </a:endParaRPr>
          </a:p>
          <a:p>
            <a:pPr>
              <a:lnSpc>
                <a:spcPct val="110000"/>
              </a:lnSpc>
              <a:buBlip>
                <a:blip r:embed="rId4"/>
              </a:buBlip>
            </a:pPr>
            <a:r>
              <a:rPr lang="en-GB" sz="2000" dirty="0"/>
              <a:t> Student Hardship Funds for emergency support with things </a:t>
            </a:r>
            <a:br>
              <a:rPr lang="en-GB" sz="2000" dirty="0"/>
            </a:br>
            <a:r>
              <a:rPr lang="en-GB" sz="2000" dirty="0"/>
              <a:t> such as rent, bills, or travel costs.</a:t>
            </a:r>
            <a:endParaRPr lang="en-GB" sz="2000" dirty="0">
              <a:cs typeface="Arial"/>
            </a:endParaRPr>
          </a:p>
          <a:p>
            <a:pPr>
              <a:lnSpc>
                <a:spcPct val="110000"/>
              </a:lnSpc>
              <a:buBlip>
                <a:blip r:embed="rId4"/>
              </a:buBlip>
            </a:pPr>
            <a:endParaRPr lang="en-GB" sz="2000"/>
          </a:p>
        </p:txBody>
      </p:sp>
    </p:spTree>
    <p:extLst>
      <p:ext uri="{BB962C8B-B14F-4D97-AF65-F5344CB8AC3E}">
        <p14:creationId xmlns:p14="http://schemas.microsoft.com/office/powerpoint/2010/main" val="113745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CE88B-614B-6700-0175-562C0AEA23EE}"/>
            </a:ext>
          </a:extLst>
        </p:cNvPr>
        <p:cNvGrpSpPr/>
        <p:nvPr/>
      </p:nvGrpSpPr>
      <p:grpSpPr>
        <a:xfrm>
          <a:off x="0" y="0"/>
          <a:ext cx="0" cy="0"/>
          <a:chOff x="0" y="0"/>
          <a:chExt cx="0" cy="0"/>
        </a:xfrm>
      </p:grpSpPr>
      <p:pic>
        <p:nvPicPr>
          <p:cNvPr id="4" name="Picture Placeholder 8" descr="A group of people sitting around a table&#10;&#10;AI-generated content may be incorrect.">
            <a:extLst>
              <a:ext uri="{FF2B5EF4-FFF2-40B4-BE49-F238E27FC236}">
                <a16:creationId xmlns:a16="http://schemas.microsoft.com/office/drawing/2014/main" id="{B9C47E2F-1E1E-24B3-7421-59F9A5BDC68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453561" y="1269207"/>
            <a:ext cx="3132188" cy="4170895"/>
          </a:xfrm>
          <a:prstGeom prst="roundRect">
            <a:avLst>
              <a:gd name="adj" fmla="val 5861"/>
            </a:avLst>
          </a:prstGeom>
        </p:spPr>
      </p:pic>
      <p:sp>
        <p:nvSpPr>
          <p:cNvPr id="3" name="Text Placeholder 2">
            <a:extLst>
              <a:ext uri="{FF2B5EF4-FFF2-40B4-BE49-F238E27FC236}">
                <a16:creationId xmlns:a16="http://schemas.microsoft.com/office/drawing/2014/main" id="{7B689DBF-E8C2-E98D-66E5-9A640AB85DB5}"/>
              </a:ext>
            </a:extLst>
          </p:cNvPr>
          <p:cNvSpPr>
            <a:spLocks noGrp="1"/>
          </p:cNvSpPr>
          <p:nvPr>
            <p:ph type="body" sz="quarter" idx="11"/>
          </p:nvPr>
        </p:nvSpPr>
        <p:spPr/>
        <p:txBody>
          <a:bodyPr/>
          <a:lstStyle/>
          <a:p>
            <a:r>
              <a:rPr lang="en-GB"/>
              <a:t>Peer-Led Support</a:t>
            </a:r>
          </a:p>
        </p:txBody>
      </p:sp>
      <p:sp>
        <p:nvSpPr>
          <p:cNvPr id="7" name="Content Placeholder 9">
            <a:extLst>
              <a:ext uri="{FF2B5EF4-FFF2-40B4-BE49-F238E27FC236}">
                <a16:creationId xmlns:a16="http://schemas.microsoft.com/office/drawing/2014/main" id="{3A8E632D-D1E8-EB5C-DFF6-EF5C1BB2B56F}"/>
              </a:ext>
            </a:extLst>
          </p:cNvPr>
          <p:cNvSpPr txBox="1">
            <a:spLocks/>
          </p:cNvSpPr>
          <p:nvPr/>
        </p:nvSpPr>
        <p:spPr>
          <a:xfrm>
            <a:off x="565151" y="1118501"/>
            <a:ext cx="7677149" cy="44186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dirty="0"/>
              <a:t>As well as support offered by the university or college, there are also often organised </a:t>
            </a:r>
            <a:r>
              <a:rPr lang="en-GB" sz="2000" b="1" dirty="0">
                <a:solidFill>
                  <a:schemeClr val="tx2"/>
                </a:solidFill>
              </a:rPr>
              <a:t>peer-support networks</a:t>
            </a:r>
            <a:r>
              <a:rPr lang="en-GB" sz="2000" dirty="0"/>
              <a:t>, enabling students to support each other. These can include:</a:t>
            </a:r>
          </a:p>
          <a:p>
            <a:pPr>
              <a:lnSpc>
                <a:spcPct val="110000"/>
              </a:lnSpc>
              <a:buBlip>
                <a:blip r:embed="rId4"/>
              </a:buBlip>
            </a:pPr>
            <a:r>
              <a:rPr lang="en-GB" sz="2000" dirty="0"/>
              <a:t> Academic support through </a:t>
            </a:r>
            <a:r>
              <a:rPr lang="en-GB" sz="2000" b="1" dirty="0">
                <a:solidFill>
                  <a:schemeClr val="tx2"/>
                </a:solidFill>
              </a:rPr>
              <a:t>peer-led mentoring</a:t>
            </a:r>
            <a:endParaRPr lang="en-GB" sz="2000" b="1" dirty="0">
              <a:solidFill>
                <a:schemeClr val="tx2"/>
              </a:solidFill>
              <a:cs typeface="Arial"/>
            </a:endParaRPr>
          </a:p>
          <a:p>
            <a:pPr>
              <a:lnSpc>
                <a:spcPct val="110000"/>
              </a:lnSpc>
              <a:buBlip>
                <a:blip r:embed="rId4"/>
              </a:buBlip>
            </a:pPr>
            <a:r>
              <a:rPr lang="en-GB" sz="2000" dirty="0">
                <a:cs typeface="Arial"/>
              </a:rPr>
              <a:t>Mental Health Support via </a:t>
            </a:r>
            <a:r>
              <a:rPr lang="en-GB" sz="2000" b="1" dirty="0">
                <a:solidFill>
                  <a:schemeClr val="accent1"/>
                </a:solidFill>
                <a:cs typeface="Arial"/>
              </a:rPr>
              <a:t>Nightline</a:t>
            </a:r>
            <a:r>
              <a:rPr lang="en-GB" sz="2000" dirty="0">
                <a:cs typeface="Arial"/>
              </a:rPr>
              <a:t>, a student-led phone line providing information and a listening ear</a:t>
            </a:r>
          </a:p>
          <a:p>
            <a:pPr>
              <a:lnSpc>
                <a:spcPct val="110000"/>
              </a:lnSpc>
              <a:buBlip>
                <a:blip r:embed="rId4"/>
              </a:buBlip>
            </a:pPr>
            <a:r>
              <a:rPr lang="en-GB" sz="2000" dirty="0"/>
              <a:t> Volunteer-led </a:t>
            </a:r>
            <a:r>
              <a:rPr lang="en-GB" sz="2000" b="1" dirty="0">
                <a:solidFill>
                  <a:schemeClr val="tx2"/>
                </a:solidFill>
              </a:rPr>
              <a:t>‘buddy’ programmes</a:t>
            </a:r>
            <a:r>
              <a:rPr lang="en-GB" sz="2000" dirty="0"/>
              <a:t>, where new students are</a:t>
            </a:r>
            <a:br>
              <a:rPr lang="en-GB" sz="2000" dirty="0"/>
            </a:br>
            <a:r>
              <a:rPr lang="en-GB" sz="2000" dirty="0"/>
              <a:t> paired with a current student to support their transition to HE</a:t>
            </a:r>
            <a:endParaRPr lang="en-GB" sz="2000" dirty="0">
              <a:cs typeface="Arial"/>
            </a:endParaRPr>
          </a:p>
          <a:p>
            <a:pPr>
              <a:lnSpc>
                <a:spcPct val="110000"/>
              </a:lnSpc>
              <a:buBlip>
                <a:blip r:embed="rId4"/>
              </a:buBlip>
            </a:pPr>
            <a:r>
              <a:rPr lang="en-GB" sz="2000" dirty="0"/>
              <a:t> Communities and networks for students to meet others in</a:t>
            </a:r>
            <a:br>
              <a:rPr lang="en-GB" sz="2000" dirty="0"/>
            </a:br>
            <a:r>
              <a:rPr lang="en-GB" sz="2000" dirty="0"/>
              <a:t> similar situations to themselves – such as </a:t>
            </a:r>
            <a:r>
              <a:rPr lang="en-GB" sz="2000" b="1" dirty="0">
                <a:solidFill>
                  <a:schemeClr val="tx2"/>
                </a:solidFill>
              </a:rPr>
              <a:t>commuter students</a:t>
            </a:r>
            <a:r>
              <a:rPr lang="en-GB" sz="2000" dirty="0"/>
              <a:t>,</a:t>
            </a:r>
            <a:br>
              <a:rPr lang="en-GB" sz="2000" dirty="0"/>
            </a:br>
            <a:r>
              <a:rPr lang="en-GB" sz="2000" dirty="0"/>
              <a:t> </a:t>
            </a:r>
            <a:r>
              <a:rPr lang="en-GB" sz="2000" b="1" dirty="0">
                <a:solidFill>
                  <a:schemeClr val="tx2"/>
                </a:solidFill>
              </a:rPr>
              <a:t>care leavers</a:t>
            </a:r>
            <a:r>
              <a:rPr lang="en-GB" sz="2000" dirty="0"/>
              <a:t>, </a:t>
            </a:r>
            <a:r>
              <a:rPr lang="en-GB" sz="2000" b="1" dirty="0">
                <a:solidFill>
                  <a:schemeClr val="tx2"/>
                </a:solidFill>
              </a:rPr>
              <a:t>LGBTQ+</a:t>
            </a:r>
            <a:r>
              <a:rPr lang="en-GB" sz="2000" dirty="0"/>
              <a:t>, </a:t>
            </a:r>
            <a:r>
              <a:rPr lang="en-GB" sz="2000" b="1" dirty="0">
                <a:solidFill>
                  <a:schemeClr val="tx2"/>
                </a:solidFill>
              </a:rPr>
              <a:t>disabled students</a:t>
            </a:r>
            <a:r>
              <a:rPr lang="en-GB" sz="2000" dirty="0"/>
              <a:t>, </a:t>
            </a:r>
            <a:r>
              <a:rPr lang="en-GB" sz="2000" b="1" dirty="0">
                <a:solidFill>
                  <a:schemeClr val="tx2"/>
                </a:solidFill>
              </a:rPr>
              <a:t>international</a:t>
            </a:r>
            <a:br>
              <a:rPr lang="en-GB" sz="2000" b="1" dirty="0"/>
            </a:br>
            <a:r>
              <a:rPr lang="en-GB" sz="2000" b="1" dirty="0">
                <a:solidFill>
                  <a:schemeClr val="tx2"/>
                </a:solidFill>
              </a:rPr>
              <a:t> students</a:t>
            </a:r>
            <a:r>
              <a:rPr lang="en-GB" sz="2000" dirty="0"/>
              <a:t>, and many more.</a:t>
            </a:r>
            <a:endParaRPr lang="en-GB" sz="2000" dirty="0">
              <a:cs typeface="Arial"/>
            </a:endParaRPr>
          </a:p>
        </p:txBody>
      </p:sp>
    </p:spTree>
    <p:extLst>
      <p:ext uri="{BB962C8B-B14F-4D97-AF65-F5344CB8AC3E}">
        <p14:creationId xmlns:p14="http://schemas.microsoft.com/office/powerpoint/2010/main" val="3083758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06A7-7DAA-D8E8-4E51-85E9EAE3CD7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3A21EE-D5DA-4B74-B65C-B70370D8FFE8}"/>
              </a:ext>
            </a:extLst>
          </p:cNvPr>
          <p:cNvSpPr>
            <a:spLocks noGrp="1"/>
          </p:cNvSpPr>
          <p:nvPr>
            <p:ph type="body" sz="quarter" idx="11"/>
          </p:nvPr>
        </p:nvSpPr>
        <p:spPr/>
        <p:txBody>
          <a:bodyPr/>
          <a:lstStyle/>
          <a:p>
            <a:r>
              <a:rPr lang="en-GB"/>
              <a:t>Accessing Support</a:t>
            </a:r>
          </a:p>
        </p:txBody>
      </p:sp>
      <p:sp>
        <p:nvSpPr>
          <p:cNvPr id="3" name="Content Placeholder 2">
            <a:extLst>
              <a:ext uri="{FF2B5EF4-FFF2-40B4-BE49-F238E27FC236}">
                <a16:creationId xmlns:a16="http://schemas.microsoft.com/office/drawing/2014/main" id="{81667C9E-13A8-F1F6-1CFE-EE769385EAC2}"/>
              </a:ext>
            </a:extLst>
          </p:cNvPr>
          <p:cNvSpPr>
            <a:spLocks noGrp="1"/>
          </p:cNvSpPr>
          <p:nvPr>
            <p:ph sz="quarter" idx="12"/>
          </p:nvPr>
        </p:nvSpPr>
        <p:spPr/>
        <p:txBody>
          <a:bodyPr/>
          <a:lstStyle/>
          <a:p>
            <a:pPr marL="0" indent="0">
              <a:buNone/>
            </a:pPr>
            <a:r>
              <a:rPr lang="en-GB" sz="2000"/>
              <a:t>Now you’ve learnt a little about the support that’s available, look back at your list of problems from the previous activity, and see if you can </a:t>
            </a:r>
            <a:r>
              <a:rPr lang="en-GB" sz="2000" b="1"/>
              <a:t>match them to a source of support</a:t>
            </a:r>
            <a:r>
              <a:rPr lang="en-GB" sz="2000"/>
              <a:t>:</a:t>
            </a:r>
            <a:br>
              <a:rPr lang="en-GB" sz="2000"/>
            </a:br>
            <a:br>
              <a:rPr lang="en-GB" sz="2000"/>
            </a:br>
            <a:br>
              <a:rPr lang="en-GB" sz="2000"/>
            </a:br>
            <a:br>
              <a:rPr lang="en-GB" sz="2000"/>
            </a:br>
            <a:br>
              <a:rPr lang="en-GB" sz="2000"/>
            </a:br>
            <a:br>
              <a:rPr lang="en-GB" sz="2000"/>
            </a:br>
            <a:br>
              <a:rPr lang="en-GB" sz="2000"/>
            </a:br>
            <a:br>
              <a:rPr lang="en-GB" sz="2000"/>
            </a:br>
            <a:endParaRPr lang="en-GB" sz="2000"/>
          </a:p>
          <a:p>
            <a:pPr marL="0" indent="0">
              <a:buNone/>
            </a:pPr>
            <a:endParaRPr lang="en-GB" sz="2000"/>
          </a:p>
          <a:p>
            <a:pPr marL="0" indent="0">
              <a:buNone/>
            </a:pPr>
            <a:endParaRPr lang="en-GB" sz="2000" b="1"/>
          </a:p>
          <a:p>
            <a:pPr marL="0" indent="0">
              <a:buNone/>
            </a:pPr>
            <a:endParaRPr lang="en-GB" sz="2000" b="1"/>
          </a:p>
          <a:p>
            <a:pPr marL="0" indent="0">
              <a:buNone/>
            </a:pPr>
            <a:r>
              <a:rPr lang="en-GB" sz="2000"/>
              <a:t>There is no right or wrong answer – </a:t>
            </a:r>
            <a:r>
              <a:rPr lang="en-GB" sz="2000" b="1">
                <a:solidFill>
                  <a:schemeClr val="tx2"/>
                </a:solidFill>
              </a:rPr>
              <a:t>you are in charge of the support you receive</a:t>
            </a:r>
            <a:r>
              <a:rPr lang="en-GB" sz="2000"/>
              <a:t>.</a:t>
            </a:r>
          </a:p>
        </p:txBody>
      </p:sp>
      <p:sp>
        <p:nvSpPr>
          <p:cNvPr id="4" name="Rectangle 9">
            <a:extLst>
              <a:ext uri="{FF2B5EF4-FFF2-40B4-BE49-F238E27FC236}">
                <a16:creationId xmlns:a16="http://schemas.microsoft.com/office/drawing/2014/main" id="{A7EEC94B-EC5A-E862-9D9C-B36245AE7CCE}"/>
              </a:ext>
            </a:extLst>
          </p:cNvPr>
          <p:cNvSpPr/>
          <p:nvPr/>
        </p:nvSpPr>
        <p:spPr>
          <a:xfrm>
            <a:off x="10297977" y="679472"/>
            <a:ext cx="1360665" cy="43902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Activity 3</a:t>
            </a:r>
          </a:p>
        </p:txBody>
      </p:sp>
      <p:sp>
        <p:nvSpPr>
          <p:cNvPr id="6" name="Rectangle: Rounded Corners 5">
            <a:extLst>
              <a:ext uri="{FF2B5EF4-FFF2-40B4-BE49-F238E27FC236}">
                <a16:creationId xmlns:a16="http://schemas.microsoft.com/office/drawing/2014/main" id="{89AF85B5-887D-8FA3-DB54-F9BED7C66484}"/>
              </a:ext>
            </a:extLst>
          </p:cNvPr>
          <p:cNvSpPr/>
          <p:nvPr/>
        </p:nvSpPr>
        <p:spPr>
          <a:xfrm>
            <a:off x="566419" y="2040755"/>
            <a:ext cx="1080000" cy="1080000"/>
          </a:xfrm>
          <a:prstGeom prst="round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chemeClr val="bg1"/>
              </a:solidFill>
              <a:effectLst/>
              <a:uLnTx/>
              <a:uFillTx/>
              <a:latin typeface="Arial" panose="020B0604020202020204"/>
              <a:ea typeface="+mn-ea"/>
              <a:cs typeface="Arial"/>
            </a:endParaRPr>
          </a:p>
        </p:txBody>
      </p:sp>
      <p:pic>
        <p:nvPicPr>
          <p:cNvPr id="7" name="Content Placeholder 24" descr="Chat with solid fill">
            <a:extLst>
              <a:ext uri="{FF2B5EF4-FFF2-40B4-BE49-F238E27FC236}">
                <a16:creationId xmlns:a16="http://schemas.microsoft.com/office/drawing/2014/main" id="{774278AE-728D-671D-8577-07457B85815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3874" y="2171203"/>
            <a:ext cx="720000" cy="720000"/>
          </a:xfrm>
          <a:prstGeom prst="rect">
            <a:avLst/>
          </a:prstGeom>
        </p:spPr>
      </p:pic>
      <p:sp>
        <p:nvSpPr>
          <p:cNvPr id="8" name="Rectangle: Rounded Corners 7">
            <a:extLst>
              <a:ext uri="{FF2B5EF4-FFF2-40B4-BE49-F238E27FC236}">
                <a16:creationId xmlns:a16="http://schemas.microsoft.com/office/drawing/2014/main" id="{6C4DCB8E-0432-918F-CFB4-036DE08EF39A}"/>
              </a:ext>
            </a:extLst>
          </p:cNvPr>
          <p:cNvSpPr/>
          <p:nvPr/>
        </p:nvSpPr>
        <p:spPr>
          <a:xfrm>
            <a:off x="756149" y="2915699"/>
            <a:ext cx="2444251" cy="410111"/>
          </a:xfrm>
          <a:prstGeom prst="roundRect">
            <a:avLst/>
          </a:prstGeom>
          <a:solidFill>
            <a:schemeClr val="accent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rial" panose="020B0604020202020204"/>
                <a:ea typeface="+mn-ea"/>
                <a:cs typeface="Arial"/>
              </a:rPr>
              <a:t>Academic Advisor</a:t>
            </a:r>
            <a:endParaRPr kumimoji="0" lang="en-US" sz="2000" b="0" i="0" u="none" strike="noStrike" kern="0" cap="none" spc="0" normalizeH="0" baseline="0" noProof="0">
              <a:ln>
                <a:noFill/>
              </a:ln>
              <a:effectLst/>
              <a:uLnTx/>
              <a:uFillTx/>
              <a:latin typeface="Arial" panose="020B0604020202020204"/>
              <a:ea typeface="+mn-ea"/>
              <a:cs typeface="Arial"/>
            </a:endParaRPr>
          </a:p>
        </p:txBody>
      </p:sp>
      <p:sp>
        <p:nvSpPr>
          <p:cNvPr id="9" name="Rectangle: Rounded Corners 8">
            <a:extLst>
              <a:ext uri="{FF2B5EF4-FFF2-40B4-BE49-F238E27FC236}">
                <a16:creationId xmlns:a16="http://schemas.microsoft.com/office/drawing/2014/main" id="{D2F0A142-0EB9-0901-D52B-5BE4691D6356}"/>
              </a:ext>
            </a:extLst>
          </p:cNvPr>
          <p:cNvSpPr/>
          <p:nvPr/>
        </p:nvSpPr>
        <p:spPr>
          <a:xfrm>
            <a:off x="4616502" y="2040755"/>
            <a:ext cx="1080000" cy="1080000"/>
          </a:xfrm>
          <a:prstGeom prst="round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chemeClr val="bg1"/>
              </a:solidFill>
              <a:effectLst/>
              <a:uLnTx/>
              <a:uFillTx/>
              <a:latin typeface="Arial" panose="020B0604020202020204"/>
              <a:ea typeface="+mn-ea"/>
              <a:cs typeface="Arial"/>
            </a:endParaRPr>
          </a:p>
        </p:txBody>
      </p:sp>
      <p:sp>
        <p:nvSpPr>
          <p:cNvPr id="10" name="Rectangle: Rounded Corners 9">
            <a:extLst>
              <a:ext uri="{FF2B5EF4-FFF2-40B4-BE49-F238E27FC236}">
                <a16:creationId xmlns:a16="http://schemas.microsoft.com/office/drawing/2014/main" id="{AE19A090-6A52-2C31-9A47-3DEF0740DC48}"/>
              </a:ext>
            </a:extLst>
          </p:cNvPr>
          <p:cNvSpPr/>
          <p:nvPr/>
        </p:nvSpPr>
        <p:spPr>
          <a:xfrm>
            <a:off x="8721486" y="2040755"/>
            <a:ext cx="1080000" cy="1080000"/>
          </a:xfrm>
          <a:prstGeom prst="round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chemeClr val="bg1"/>
              </a:solidFill>
              <a:effectLst/>
              <a:uLnTx/>
              <a:uFillTx/>
              <a:latin typeface="Arial" panose="020B0604020202020204"/>
              <a:ea typeface="+mn-ea"/>
              <a:cs typeface="Arial"/>
            </a:endParaRPr>
          </a:p>
        </p:txBody>
      </p:sp>
      <p:pic>
        <p:nvPicPr>
          <p:cNvPr id="12" name="Graphic 11" descr="Professor male with solid fill">
            <a:extLst>
              <a:ext uri="{FF2B5EF4-FFF2-40B4-BE49-F238E27FC236}">
                <a16:creationId xmlns:a16="http://schemas.microsoft.com/office/drawing/2014/main" id="{78822322-D753-511B-BE5E-403A9356C9A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796502" y="2220755"/>
            <a:ext cx="720000" cy="720000"/>
          </a:xfrm>
          <a:prstGeom prst="rect">
            <a:avLst/>
          </a:prstGeom>
        </p:spPr>
      </p:pic>
      <p:pic>
        <p:nvPicPr>
          <p:cNvPr id="14" name="Graphic 13" descr="Leaf with solid fill">
            <a:extLst>
              <a:ext uri="{FF2B5EF4-FFF2-40B4-BE49-F238E27FC236}">
                <a16:creationId xmlns:a16="http://schemas.microsoft.com/office/drawing/2014/main" id="{C018DEF2-2F8B-3FA7-F1A9-FF3773784EB4}"/>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901486" y="2220755"/>
            <a:ext cx="720000" cy="720000"/>
          </a:xfrm>
          <a:prstGeom prst="rect">
            <a:avLst/>
          </a:prstGeom>
        </p:spPr>
      </p:pic>
      <p:sp>
        <p:nvSpPr>
          <p:cNvPr id="5" name="Rectangle: Rounded Corners 4">
            <a:extLst>
              <a:ext uri="{FF2B5EF4-FFF2-40B4-BE49-F238E27FC236}">
                <a16:creationId xmlns:a16="http://schemas.microsoft.com/office/drawing/2014/main" id="{BE077D65-1A23-0B9C-B6E3-98E75C9D0F61}"/>
              </a:ext>
            </a:extLst>
          </p:cNvPr>
          <p:cNvSpPr/>
          <p:nvPr/>
        </p:nvSpPr>
        <p:spPr>
          <a:xfrm>
            <a:off x="4818930" y="2915699"/>
            <a:ext cx="2481030" cy="410111"/>
          </a:xfrm>
          <a:prstGeom prst="roundRect">
            <a:avLst/>
          </a:prstGeom>
          <a:solidFill>
            <a:schemeClr val="accent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rial" panose="020B0604020202020204"/>
                <a:ea typeface="+mn-ea"/>
                <a:cs typeface="Arial"/>
              </a:rPr>
              <a:t>Academic Support</a:t>
            </a:r>
            <a:endParaRPr kumimoji="0" lang="en-US" sz="2000" b="0" i="0" u="none" strike="noStrike" kern="0" cap="none" spc="0" normalizeH="0" baseline="0" noProof="0">
              <a:ln>
                <a:noFill/>
              </a:ln>
              <a:effectLst/>
              <a:uLnTx/>
              <a:uFillTx/>
              <a:latin typeface="Arial" panose="020B0604020202020204"/>
              <a:ea typeface="+mn-ea"/>
              <a:cs typeface="Arial"/>
            </a:endParaRPr>
          </a:p>
        </p:txBody>
      </p:sp>
      <p:sp>
        <p:nvSpPr>
          <p:cNvPr id="18" name="Rectangle: Rounded Corners 17">
            <a:extLst>
              <a:ext uri="{FF2B5EF4-FFF2-40B4-BE49-F238E27FC236}">
                <a16:creationId xmlns:a16="http://schemas.microsoft.com/office/drawing/2014/main" id="{5FCE8F31-79B5-DA8C-3609-184018282D1D}"/>
              </a:ext>
            </a:extLst>
          </p:cNvPr>
          <p:cNvSpPr/>
          <p:nvPr/>
        </p:nvSpPr>
        <p:spPr>
          <a:xfrm>
            <a:off x="8999355" y="2915699"/>
            <a:ext cx="2469834" cy="410111"/>
          </a:xfrm>
          <a:prstGeom prst="roundRect">
            <a:avLst/>
          </a:prstGeom>
          <a:solidFill>
            <a:schemeClr val="accent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rial" panose="020B0604020202020204"/>
                <a:ea typeface="+mn-ea"/>
                <a:cs typeface="Arial"/>
              </a:rPr>
              <a:t>Wellbeing Support</a:t>
            </a:r>
            <a:endParaRPr kumimoji="0" lang="en-US" sz="2000" b="0" i="0" u="none" strike="noStrike" kern="0" cap="none" spc="0" normalizeH="0" baseline="0" noProof="0">
              <a:ln>
                <a:noFill/>
              </a:ln>
              <a:effectLst/>
              <a:uLnTx/>
              <a:uFillTx/>
              <a:latin typeface="Arial" panose="020B0604020202020204"/>
              <a:ea typeface="+mn-ea"/>
              <a:cs typeface="Arial"/>
            </a:endParaRPr>
          </a:p>
        </p:txBody>
      </p:sp>
      <p:sp>
        <p:nvSpPr>
          <p:cNvPr id="19" name="Rectangle: Rounded Corners 18">
            <a:extLst>
              <a:ext uri="{FF2B5EF4-FFF2-40B4-BE49-F238E27FC236}">
                <a16:creationId xmlns:a16="http://schemas.microsoft.com/office/drawing/2014/main" id="{FC7CB284-40E1-C279-9933-2516D3D3B62B}"/>
              </a:ext>
            </a:extLst>
          </p:cNvPr>
          <p:cNvSpPr/>
          <p:nvPr/>
        </p:nvSpPr>
        <p:spPr>
          <a:xfrm>
            <a:off x="3012405" y="3596588"/>
            <a:ext cx="1080000" cy="1080000"/>
          </a:xfrm>
          <a:prstGeom prst="round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chemeClr val="bg1"/>
              </a:solidFill>
              <a:effectLst/>
              <a:uLnTx/>
              <a:uFillTx/>
              <a:latin typeface="Arial" panose="020B0604020202020204"/>
              <a:ea typeface="+mn-ea"/>
              <a:cs typeface="Arial"/>
            </a:endParaRPr>
          </a:p>
        </p:txBody>
      </p:sp>
      <p:pic>
        <p:nvPicPr>
          <p:cNvPr id="20" name="Content Placeholder 24" descr="Coins with solid fill">
            <a:extLst>
              <a:ext uri="{FF2B5EF4-FFF2-40B4-BE49-F238E27FC236}">
                <a16:creationId xmlns:a16="http://schemas.microsoft.com/office/drawing/2014/main" id="{8D1B7C0E-D801-55C0-D0E0-903AC18B176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189860" y="3727036"/>
            <a:ext cx="720000" cy="720000"/>
          </a:xfrm>
          <a:prstGeom prst="rect">
            <a:avLst/>
          </a:prstGeom>
        </p:spPr>
      </p:pic>
      <p:sp>
        <p:nvSpPr>
          <p:cNvPr id="21" name="Rectangle: Rounded Corners 20">
            <a:extLst>
              <a:ext uri="{FF2B5EF4-FFF2-40B4-BE49-F238E27FC236}">
                <a16:creationId xmlns:a16="http://schemas.microsoft.com/office/drawing/2014/main" id="{5FDAE509-5190-DFA4-B61E-BB54BF6B6FD8}"/>
              </a:ext>
            </a:extLst>
          </p:cNvPr>
          <p:cNvSpPr/>
          <p:nvPr/>
        </p:nvSpPr>
        <p:spPr>
          <a:xfrm>
            <a:off x="3202135" y="4471532"/>
            <a:ext cx="2368051" cy="410111"/>
          </a:xfrm>
          <a:prstGeom prst="roundRect">
            <a:avLst/>
          </a:prstGeom>
          <a:solidFill>
            <a:schemeClr val="accent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rial" panose="020B0604020202020204"/>
                <a:ea typeface="+mn-ea"/>
                <a:cs typeface="Arial"/>
              </a:rPr>
              <a:t>Financial Support</a:t>
            </a:r>
            <a:endParaRPr kumimoji="0" lang="en-US" sz="2000" b="0" i="0" u="none" strike="noStrike" kern="0" cap="none" spc="0" normalizeH="0" baseline="0" noProof="0">
              <a:ln>
                <a:noFill/>
              </a:ln>
              <a:effectLst/>
              <a:uLnTx/>
              <a:uFillTx/>
              <a:latin typeface="Arial" panose="020B0604020202020204"/>
              <a:ea typeface="+mn-ea"/>
              <a:cs typeface="Arial"/>
            </a:endParaRPr>
          </a:p>
        </p:txBody>
      </p:sp>
      <p:sp>
        <p:nvSpPr>
          <p:cNvPr id="22" name="Rectangle: Rounded Corners 21">
            <a:extLst>
              <a:ext uri="{FF2B5EF4-FFF2-40B4-BE49-F238E27FC236}">
                <a16:creationId xmlns:a16="http://schemas.microsoft.com/office/drawing/2014/main" id="{B83B852A-291C-FDF1-9319-F087FA0884AD}"/>
              </a:ext>
            </a:extLst>
          </p:cNvPr>
          <p:cNvSpPr/>
          <p:nvPr/>
        </p:nvSpPr>
        <p:spPr>
          <a:xfrm>
            <a:off x="7062488" y="3596588"/>
            <a:ext cx="1080000" cy="1080000"/>
          </a:xfrm>
          <a:prstGeom prst="round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chemeClr val="bg1"/>
              </a:solidFill>
              <a:effectLst/>
              <a:uLnTx/>
              <a:uFillTx/>
              <a:latin typeface="Arial" panose="020B0604020202020204"/>
              <a:ea typeface="+mn-ea"/>
              <a:cs typeface="Arial"/>
            </a:endParaRPr>
          </a:p>
        </p:txBody>
      </p:sp>
      <p:pic>
        <p:nvPicPr>
          <p:cNvPr id="24" name="Graphic 23" descr="Social distancing with solid fill">
            <a:extLst>
              <a:ext uri="{FF2B5EF4-FFF2-40B4-BE49-F238E27FC236}">
                <a16:creationId xmlns:a16="http://schemas.microsoft.com/office/drawing/2014/main" id="{7C1D2153-1FBC-6125-4B91-FE19C5393E92}"/>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242488" y="3776588"/>
            <a:ext cx="720000" cy="720000"/>
          </a:xfrm>
          <a:prstGeom prst="rect">
            <a:avLst/>
          </a:prstGeom>
        </p:spPr>
      </p:pic>
      <p:sp>
        <p:nvSpPr>
          <p:cNvPr id="26" name="Rectangle: Rounded Corners 25">
            <a:extLst>
              <a:ext uri="{FF2B5EF4-FFF2-40B4-BE49-F238E27FC236}">
                <a16:creationId xmlns:a16="http://schemas.microsoft.com/office/drawing/2014/main" id="{DF4D6E9F-C38B-EAAC-BA4C-B10A9C35D99B}"/>
              </a:ext>
            </a:extLst>
          </p:cNvPr>
          <p:cNvSpPr/>
          <p:nvPr/>
        </p:nvSpPr>
        <p:spPr>
          <a:xfrm>
            <a:off x="7264916" y="4471532"/>
            <a:ext cx="2356570" cy="410111"/>
          </a:xfrm>
          <a:prstGeom prst="roundRect">
            <a:avLst/>
          </a:prstGeom>
          <a:solidFill>
            <a:schemeClr val="accent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effectLst/>
                <a:uLnTx/>
                <a:uFillTx/>
                <a:latin typeface="Arial" panose="020B0604020202020204"/>
                <a:ea typeface="+mn-ea"/>
                <a:cs typeface="Arial"/>
              </a:rPr>
              <a:t>Peer-Led Support</a:t>
            </a:r>
            <a:endParaRPr kumimoji="0" lang="en-US" sz="2000" b="0" i="0" u="none" strike="noStrike" kern="0" cap="none" spc="0" normalizeH="0" baseline="0" noProof="0">
              <a:ln>
                <a:noFill/>
              </a:ln>
              <a:effectLst/>
              <a:uLnTx/>
              <a:uFillTx/>
              <a:latin typeface="Arial" panose="020B0604020202020204"/>
              <a:ea typeface="+mn-ea"/>
              <a:cs typeface="Arial"/>
            </a:endParaRPr>
          </a:p>
        </p:txBody>
      </p:sp>
    </p:spTree>
    <p:extLst>
      <p:ext uri="{BB962C8B-B14F-4D97-AF65-F5344CB8AC3E}">
        <p14:creationId xmlns:p14="http://schemas.microsoft.com/office/powerpoint/2010/main" val="3918738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CCCAB-6375-131D-930A-E2582F52BCCA}"/>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831C671-CDD0-1C43-9D2F-8A9B255B6F13}"/>
              </a:ext>
            </a:extLst>
          </p:cNvPr>
          <p:cNvSpPr/>
          <p:nvPr/>
        </p:nvSpPr>
        <p:spPr>
          <a:xfrm>
            <a:off x="606356" y="3916617"/>
            <a:ext cx="5071429" cy="39949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Support is there for you – make use of it</a:t>
            </a:r>
          </a:p>
        </p:txBody>
      </p:sp>
      <p:sp>
        <p:nvSpPr>
          <p:cNvPr id="7" name="Rectangle: Rounded Corners 6">
            <a:extLst>
              <a:ext uri="{FF2B5EF4-FFF2-40B4-BE49-F238E27FC236}">
                <a16:creationId xmlns:a16="http://schemas.microsoft.com/office/drawing/2014/main" id="{BC89A9DD-6D5F-9267-DA9F-BC685002DC76}"/>
              </a:ext>
            </a:extLst>
          </p:cNvPr>
          <p:cNvSpPr/>
          <p:nvPr/>
        </p:nvSpPr>
        <p:spPr>
          <a:xfrm>
            <a:off x="606357" y="2166789"/>
            <a:ext cx="2424477" cy="67782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solidFill>
                  <a:schemeClr val="bg2"/>
                </a:solidFill>
                <a:cs typeface="Arial"/>
              </a:rPr>
              <a:t>Summary</a:t>
            </a:r>
          </a:p>
        </p:txBody>
      </p:sp>
      <p:sp>
        <p:nvSpPr>
          <p:cNvPr id="10" name="Rectangle: Rounded Corners 9">
            <a:extLst>
              <a:ext uri="{FF2B5EF4-FFF2-40B4-BE49-F238E27FC236}">
                <a16:creationId xmlns:a16="http://schemas.microsoft.com/office/drawing/2014/main" id="{BB8AA46D-428C-3FB9-E6FE-842F0F01ECE5}"/>
              </a:ext>
            </a:extLst>
          </p:cNvPr>
          <p:cNvSpPr/>
          <p:nvPr/>
        </p:nvSpPr>
        <p:spPr>
          <a:xfrm>
            <a:off x="606357" y="3397303"/>
            <a:ext cx="6134685" cy="39949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Look at what support there is at YOUR university</a:t>
            </a:r>
          </a:p>
        </p:txBody>
      </p:sp>
      <p:sp>
        <p:nvSpPr>
          <p:cNvPr id="2" name="Rectangle: Rounded Corners 1">
            <a:extLst>
              <a:ext uri="{FF2B5EF4-FFF2-40B4-BE49-F238E27FC236}">
                <a16:creationId xmlns:a16="http://schemas.microsoft.com/office/drawing/2014/main" id="{695CDC9E-EC56-3972-01BD-9EAE732B6187}"/>
              </a:ext>
            </a:extLst>
          </p:cNvPr>
          <p:cNvSpPr/>
          <p:nvPr/>
        </p:nvSpPr>
        <p:spPr>
          <a:xfrm>
            <a:off x="606357" y="2877988"/>
            <a:ext cx="6655680" cy="39949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rPr>
              <a:t>Support is available regularly or as and when needed</a:t>
            </a:r>
          </a:p>
        </p:txBody>
      </p:sp>
      <p:sp>
        <p:nvSpPr>
          <p:cNvPr id="3" name="Rectangle: Rounded Corners 2">
            <a:extLst>
              <a:ext uri="{FF2B5EF4-FFF2-40B4-BE49-F238E27FC236}">
                <a16:creationId xmlns:a16="http://schemas.microsoft.com/office/drawing/2014/main" id="{566B4C5B-16E6-91C2-5E55-354E9A1A520A}"/>
              </a:ext>
            </a:extLst>
          </p:cNvPr>
          <p:cNvSpPr/>
          <p:nvPr/>
        </p:nvSpPr>
        <p:spPr>
          <a:xfrm>
            <a:off x="606356" y="4435931"/>
            <a:ext cx="3593503" cy="39949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bg1"/>
                </a:solidFill>
              </a:rPr>
              <a:t>Don’t be afraid to reach out.</a:t>
            </a:r>
          </a:p>
        </p:txBody>
      </p:sp>
    </p:spTree>
    <p:extLst>
      <p:ext uri="{BB962C8B-B14F-4D97-AF65-F5344CB8AC3E}">
        <p14:creationId xmlns:p14="http://schemas.microsoft.com/office/powerpoint/2010/main" val="1150432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A8BC2-313D-553D-723B-C8C9210440C8}"/>
            </a:ext>
          </a:extLst>
        </p:cNvPr>
        <p:cNvGrpSpPr/>
        <p:nvPr/>
      </p:nvGrpSpPr>
      <p:grpSpPr>
        <a:xfrm>
          <a:off x="0" y="0"/>
          <a:ext cx="0" cy="0"/>
          <a:chOff x="0" y="0"/>
          <a:chExt cx="0" cy="0"/>
        </a:xfrm>
      </p:grpSpPr>
    </p:spTree>
    <p:extLst>
      <p:ext uri="{BB962C8B-B14F-4D97-AF65-F5344CB8AC3E}">
        <p14:creationId xmlns:p14="http://schemas.microsoft.com/office/powerpoint/2010/main" val="99478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A60746-9C5E-7124-0A9B-46E2EC55E55A}"/>
              </a:ext>
            </a:extLst>
          </p:cNvPr>
          <p:cNvSpPr>
            <a:spLocks noGrp="1"/>
          </p:cNvSpPr>
          <p:nvPr>
            <p:ph type="body" sz="quarter" idx="11"/>
          </p:nvPr>
        </p:nvSpPr>
        <p:spPr/>
        <p:txBody>
          <a:bodyPr/>
          <a:lstStyle/>
          <a:p>
            <a:r>
              <a:rPr lang="en-GB"/>
              <a:t>What are we going to cover?</a:t>
            </a:r>
          </a:p>
        </p:txBody>
      </p:sp>
      <p:sp>
        <p:nvSpPr>
          <p:cNvPr id="7" name="Content Placeholder 9">
            <a:extLst>
              <a:ext uri="{FF2B5EF4-FFF2-40B4-BE49-F238E27FC236}">
                <a16:creationId xmlns:a16="http://schemas.microsoft.com/office/drawing/2014/main" id="{B71270D9-C357-28D6-E042-712D82CE0CB0}"/>
              </a:ext>
            </a:extLst>
          </p:cNvPr>
          <p:cNvSpPr txBox="1">
            <a:spLocks/>
          </p:cNvSpPr>
          <p:nvPr/>
        </p:nvSpPr>
        <p:spPr>
          <a:xfrm>
            <a:off x="565151" y="1118501"/>
            <a:ext cx="8428391" cy="4418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Blip>
                <a:blip r:embed="rId3"/>
              </a:buBlip>
            </a:pPr>
            <a:endParaRPr lang="en-GB" sz="1600"/>
          </a:p>
          <a:p>
            <a:pPr>
              <a:lnSpc>
                <a:spcPct val="110000"/>
              </a:lnSpc>
              <a:buBlip>
                <a:blip r:embed="rId3"/>
              </a:buBlip>
            </a:pPr>
            <a:r>
              <a:rPr lang="en-GB" sz="2400"/>
              <a:t> What support is available at university, and how</a:t>
            </a:r>
            <a:br>
              <a:rPr lang="en-GB" sz="2400"/>
            </a:br>
            <a:r>
              <a:rPr lang="en-GB" sz="2400"/>
              <a:t> to </a:t>
            </a:r>
            <a:r>
              <a:rPr lang="en-GB" sz="2400" b="1">
                <a:solidFill>
                  <a:schemeClr val="tx2"/>
                </a:solidFill>
              </a:rPr>
              <a:t>access</a:t>
            </a:r>
            <a:r>
              <a:rPr lang="en-GB" sz="2400" b="1"/>
              <a:t> </a:t>
            </a:r>
            <a:r>
              <a:rPr lang="en-GB" sz="2400"/>
              <a:t>it</a:t>
            </a:r>
            <a:br>
              <a:rPr lang="en-GB" sz="2400"/>
            </a:br>
            <a:endParaRPr lang="en-GB" sz="2400"/>
          </a:p>
          <a:p>
            <a:pPr>
              <a:lnSpc>
                <a:spcPct val="110000"/>
              </a:lnSpc>
              <a:buBlip>
                <a:blip r:embed="rId3"/>
              </a:buBlip>
            </a:pPr>
            <a:r>
              <a:rPr lang="en-GB" sz="2400"/>
              <a:t> How to confidently </a:t>
            </a:r>
            <a:r>
              <a:rPr lang="en-GB" sz="2400" b="1">
                <a:solidFill>
                  <a:schemeClr val="tx2"/>
                </a:solidFill>
              </a:rPr>
              <a:t>advocate</a:t>
            </a:r>
            <a:r>
              <a:rPr lang="en-GB" sz="2400"/>
              <a:t> for yourself, and get</a:t>
            </a:r>
            <a:br>
              <a:rPr lang="en-GB" sz="2400"/>
            </a:br>
            <a:r>
              <a:rPr lang="en-GB" sz="2400"/>
              <a:t> support in doing this</a:t>
            </a:r>
            <a:br>
              <a:rPr lang="en-GB" sz="2400"/>
            </a:br>
            <a:endParaRPr lang="en-GB" sz="2400"/>
          </a:p>
          <a:p>
            <a:pPr>
              <a:lnSpc>
                <a:spcPct val="110000"/>
              </a:lnSpc>
              <a:buBlip>
                <a:blip r:embed="rId3"/>
              </a:buBlip>
            </a:pPr>
            <a:r>
              <a:rPr lang="en-GB" sz="2400" b="1"/>
              <a:t> </a:t>
            </a:r>
            <a:r>
              <a:rPr lang="en-GB" sz="2400" b="1">
                <a:solidFill>
                  <a:schemeClr val="tx2"/>
                </a:solidFill>
              </a:rPr>
              <a:t>Identifying</a:t>
            </a:r>
            <a:r>
              <a:rPr lang="en-GB" sz="2400"/>
              <a:t> what support might be beneficial to you</a:t>
            </a:r>
            <a:br>
              <a:rPr lang="en-GB" sz="2400"/>
            </a:br>
            <a:r>
              <a:rPr lang="en-GB" sz="2400"/>
              <a:t> throughout your studies.</a:t>
            </a:r>
            <a:endParaRPr lang="en-GB" sz="2400" b="1"/>
          </a:p>
        </p:txBody>
      </p:sp>
      <p:pic>
        <p:nvPicPr>
          <p:cNvPr id="8" name="Picture 7" descr="Icon&#10;&#10;Description automatically generated">
            <a:extLst>
              <a:ext uri="{FF2B5EF4-FFF2-40B4-BE49-F238E27FC236}">
                <a16:creationId xmlns:a16="http://schemas.microsoft.com/office/drawing/2014/main" id="{37A0ECD6-B6E0-667C-B5CF-49DCC85196F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93542" y="2054778"/>
            <a:ext cx="2633307" cy="2546141"/>
          </a:xfrm>
          <a:prstGeom prst="rect">
            <a:avLst/>
          </a:prstGeom>
        </p:spPr>
      </p:pic>
    </p:spTree>
    <p:extLst>
      <p:ext uri="{BB962C8B-B14F-4D97-AF65-F5344CB8AC3E}">
        <p14:creationId xmlns:p14="http://schemas.microsoft.com/office/powerpoint/2010/main" val="339129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A4AAC-E78B-CA60-7EE1-D345B95600E1}"/>
              </a:ext>
            </a:extLst>
          </p:cNvPr>
          <p:cNvSpPr>
            <a:spLocks noGrp="1"/>
          </p:cNvSpPr>
          <p:nvPr>
            <p:ph type="body" sz="quarter" idx="11"/>
          </p:nvPr>
        </p:nvSpPr>
        <p:spPr/>
        <p:txBody>
          <a:bodyPr/>
          <a:lstStyle/>
          <a:p>
            <a:r>
              <a:rPr lang="en-GB"/>
              <a:t>What Support Do I Need?</a:t>
            </a:r>
          </a:p>
        </p:txBody>
      </p:sp>
      <p:sp>
        <p:nvSpPr>
          <p:cNvPr id="3" name="Content Placeholder 2">
            <a:extLst>
              <a:ext uri="{FF2B5EF4-FFF2-40B4-BE49-F238E27FC236}">
                <a16:creationId xmlns:a16="http://schemas.microsoft.com/office/drawing/2014/main" id="{61551A33-4AA7-33D6-B667-7BAA55CF0CDC}"/>
              </a:ext>
            </a:extLst>
          </p:cNvPr>
          <p:cNvSpPr>
            <a:spLocks noGrp="1"/>
          </p:cNvSpPr>
          <p:nvPr>
            <p:ph sz="quarter" idx="12"/>
          </p:nvPr>
        </p:nvSpPr>
        <p:spPr/>
        <p:txBody>
          <a:bodyPr/>
          <a:lstStyle/>
          <a:p>
            <a:pPr marL="0" indent="0">
              <a:buNone/>
            </a:pPr>
            <a:r>
              <a:rPr lang="en-GB" sz="2000"/>
              <a:t>Spend a few minutes thinking about </a:t>
            </a:r>
            <a:r>
              <a:rPr lang="en-GB" sz="2000" b="1">
                <a:solidFill>
                  <a:schemeClr val="tx2"/>
                </a:solidFill>
              </a:rPr>
              <a:t>what support you might need in education</a:t>
            </a:r>
            <a:r>
              <a:rPr lang="en-GB" sz="2000"/>
              <a:t>.</a:t>
            </a:r>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endParaRPr lang="en-GB" sz="2000"/>
          </a:p>
          <a:p>
            <a:pPr marL="0" indent="0">
              <a:buNone/>
            </a:pPr>
            <a:r>
              <a:rPr lang="en-GB" sz="2000" b="1">
                <a:solidFill>
                  <a:schemeClr val="tx2"/>
                </a:solidFill>
              </a:rPr>
              <a:t>Make a list of 3-5 changes you might be adapting to when you go to university</a:t>
            </a:r>
            <a:r>
              <a:rPr lang="en-GB" sz="2000"/>
              <a:t>, and keep these in mind as we go on.</a:t>
            </a:r>
            <a:endParaRPr lang="en-GB" sz="2000" b="1"/>
          </a:p>
        </p:txBody>
      </p:sp>
      <p:sp>
        <p:nvSpPr>
          <p:cNvPr id="4" name="Rectangle 9">
            <a:extLst>
              <a:ext uri="{FF2B5EF4-FFF2-40B4-BE49-F238E27FC236}">
                <a16:creationId xmlns:a16="http://schemas.microsoft.com/office/drawing/2014/main" id="{25D9EFB6-F9EB-008E-0040-976CC95F21A3}"/>
              </a:ext>
            </a:extLst>
          </p:cNvPr>
          <p:cNvSpPr/>
          <p:nvPr/>
        </p:nvSpPr>
        <p:spPr>
          <a:xfrm>
            <a:off x="10297977" y="679472"/>
            <a:ext cx="1360665" cy="43902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Activity 1</a:t>
            </a:r>
          </a:p>
        </p:txBody>
      </p:sp>
      <p:sp>
        <p:nvSpPr>
          <p:cNvPr id="6" name="Rectangle: Rounded Corners 5">
            <a:extLst>
              <a:ext uri="{FF2B5EF4-FFF2-40B4-BE49-F238E27FC236}">
                <a16:creationId xmlns:a16="http://schemas.microsoft.com/office/drawing/2014/main" id="{A34AB7B8-5740-3379-14CC-3EC7C8130433}"/>
              </a:ext>
            </a:extLst>
          </p:cNvPr>
          <p:cNvSpPr/>
          <p:nvPr/>
        </p:nvSpPr>
        <p:spPr>
          <a:xfrm>
            <a:off x="566419" y="1690592"/>
            <a:ext cx="1080000" cy="1080000"/>
          </a:xfrm>
          <a:prstGeom prst="round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chemeClr val="bg1"/>
              </a:solidFill>
              <a:effectLst/>
              <a:uLnTx/>
              <a:uFillTx/>
              <a:latin typeface="Arial" panose="020B0604020202020204"/>
              <a:ea typeface="+mn-ea"/>
              <a:cs typeface="Arial"/>
            </a:endParaRPr>
          </a:p>
        </p:txBody>
      </p:sp>
      <p:pic>
        <p:nvPicPr>
          <p:cNvPr id="7" name="Content Placeholder 24" descr="Checkmark with solid fill">
            <a:extLst>
              <a:ext uri="{FF2B5EF4-FFF2-40B4-BE49-F238E27FC236}">
                <a16:creationId xmlns:a16="http://schemas.microsoft.com/office/drawing/2014/main" id="{28EE167D-3866-C25D-9935-4F74E5DAA31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3874" y="1821040"/>
            <a:ext cx="720000" cy="720000"/>
          </a:xfrm>
          <a:prstGeom prst="rect">
            <a:avLst/>
          </a:prstGeom>
        </p:spPr>
      </p:pic>
      <p:sp>
        <p:nvSpPr>
          <p:cNvPr id="8" name="Rectangle: Rounded Corners 7">
            <a:extLst>
              <a:ext uri="{FF2B5EF4-FFF2-40B4-BE49-F238E27FC236}">
                <a16:creationId xmlns:a16="http://schemas.microsoft.com/office/drawing/2014/main" id="{EA3F350E-80C3-1B63-4A75-7CE2EB5387E5}"/>
              </a:ext>
            </a:extLst>
          </p:cNvPr>
          <p:cNvSpPr/>
          <p:nvPr/>
        </p:nvSpPr>
        <p:spPr>
          <a:xfrm>
            <a:off x="756149" y="2541040"/>
            <a:ext cx="2187075" cy="467468"/>
          </a:xfrm>
          <a:prstGeom prst="roundRect">
            <a:avLst/>
          </a:prstGeom>
          <a:solidFill>
            <a:schemeClr val="accent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effectLst/>
                <a:uLnTx/>
                <a:uFillTx/>
                <a:latin typeface="Arial" panose="020B0604020202020204"/>
                <a:ea typeface="+mn-ea"/>
                <a:cs typeface="Arial"/>
              </a:rPr>
              <a:t>What Works?</a:t>
            </a:r>
            <a:endParaRPr kumimoji="0" lang="en-US" b="0" i="0" u="none" strike="noStrike" kern="0" cap="none" spc="0" normalizeH="0" baseline="0" noProof="0">
              <a:ln>
                <a:noFill/>
              </a:ln>
              <a:effectLst/>
              <a:uLnTx/>
              <a:uFillTx/>
              <a:latin typeface="Arial" panose="020B0604020202020204"/>
              <a:ea typeface="+mn-ea"/>
              <a:cs typeface="Arial"/>
            </a:endParaRPr>
          </a:p>
        </p:txBody>
      </p:sp>
      <p:sp>
        <p:nvSpPr>
          <p:cNvPr id="9" name="Rectangle: Rounded Corners 8">
            <a:extLst>
              <a:ext uri="{FF2B5EF4-FFF2-40B4-BE49-F238E27FC236}">
                <a16:creationId xmlns:a16="http://schemas.microsoft.com/office/drawing/2014/main" id="{6DC771CF-90ED-2F53-F015-A1626CC569E0}"/>
              </a:ext>
            </a:extLst>
          </p:cNvPr>
          <p:cNvSpPr/>
          <p:nvPr/>
        </p:nvSpPr>
        <p:spPr>
          <a:xfrm>
            <a:off x="4616502" y="1690592"/>
            <a:ext cx="1080000" cy="1080000"/>
          </a:xfrm>
          <a:prstGeom prst="round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chemeClr val="bg1"/>
              </a:solidFill>
              <a:effectLst/>
              <a:uLnTx/>
              <a:uFillTx/>
              <a:latin typeface="Arial" panose="020B0604020202020204"/>
              <a:ea typeface="+mn-ea"/>
              <a:cs typeface="Arial"/>
            </a:endParaRPr>
          </a:p>
        </p:txBody>
      </p:sp>
      <p:sp>
        <p:nvSpPr>
          <p:cNvPr id="10" name="Rectangle: Rounded Corners 9">
            <a:extLst>
              <a:ext uri="{FF2B5EF4-FFF2-40B4-BE49-F238E27FC236}">
                <a16:creationId xmlns:a16="http://schemas.microsoft.com/office/drawing/2014/main" id="{578B46E9-C200-2829-4EE5-6A2F6AE48823}"/>
              </a:ext>
            </a:extLst>
          </p:cNvPr>
          <p:cNvSpPr/>
          <p:nvPr/>
        </p:nvSpPr>
        <p:spPr>
          <a:xfrm>
            <a:off x="8721486" y="1690592"/>
            <a:ext cx="1080000" cy="1080000"/>
          </a:xfrm>
          <a:prstGeom prst="round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chemeClr val="bg1"/>
              </a:solidFill>
              <a:effectLst/>
              <a:uLnTx/>
              <a:uFillTx/>
              <a:latin typeface="Arial" panose="020B0604020202020204"/>
              <a:ea typeface="+mn-ea"/>
              <a:cs typeface="Arial"/>
            </a:endParaRPr>
          </a:p>
        </p:txBody>
      </p:sp>
      <p:sp>
        <p:nvSpPr>
          <p:cNvPr id="11" name="Rectangle: Rounded Corners 10">
            <a:extLst>
              <a:ext uri="{FF2B5EF4-FFF2-40B4-BE49-F238E27FC236}">
                <a16:creationId xmlns:a16="http://schemas.microsoft.com/office/drawing/2014/main" id="{AE13E4D8-FCFF-E17B-F67B-59DFE35DDD94}"/>
              </a:ext>
            </a:extLst>
          </p:cNvPr>
          <p:cNvSpPr/>
          <p:nvPr/>
        </p:nvSpPr>
        <p:spPr>
          <a:xfrm>
            <a:off x="8999355" y="2541040"/>
            <a:ext cx="1905721" cy="467468"/>
          </a:xfrm>
          <a:prstGeom prst="roundRect">
            <a:avLst/>
          </a:prstGeom>
          <a:solidFill>
            <a:schemeClr val="accent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effectLst/>
                <a:uLnTx/>
                <a:uFillTx/>
                <a:latin typeface="Arial" panose="020B0604020202020204"/>
                <a:ea typeface="+mn-ea"/>
                <a:cs typeface="Arial"/>
              </a:rPr>
              <a:t>Differences</a:t>
            </a:r>
            <a:endParaRPr kumimoji="0" lang="en-US" b="0" i="0" u="none" strike="noStrike" kern="0" cap="none" spc="0" normalizeH="0" baseline="0" noProof="0">
              <a:ln>
                <a:noFill/>
              </a:ln>
              <a:effectLst/>
              <a:uLnTx/>
              <a:uFillTx/>
              <a:latin typeface="Arial" panose="020B0604020202020204"/>
              <a:ea typeface="+mn-ea"/>
              <a:cs typeface="Arial"/>
            </a:endParaRPr>
          </a:p>
        </p:txBody>
      </p:sp>
      <p:pic>
        <p:nvPicPr>
          <p:cNvPr id="12" name="Graphic 11" descr="Brain in head with solid fill">
            <a:extLst>
              <a:ext uri="{FF2B5EF4-FFF2-40B4-BE49-F238E27FC236}">
                <a16:creationId xmlns:a16="http://schemas.microsoft.com/office/drawing/2014/main" id="{D5FDF90D-A348-5964-FFB9-ABC25DDA585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796502" y="1870592"/>
            <a:ext cx="720000" cy="720000"/>
          </a:xfrm>
          <a:prstGeom prst="rect">
            <a:avLst/>
          </a:prstGeom>
        </p:spPr>
      </p:pic>
      <p:sp>
        <p:nvSpPr>
          <p:cNvPr id="13" name="Rectangle: Rounded Corners 12">
            <a:extLst>
              <a:ext uri="{FF2B5EF4-FFF2-40B4-BE49-F238E27FC236}">
                <a16:creationId xmlns:a16="http://schemas.microsoft.com/office/drawing/2014/main" id="{F6A5C6E1-DA07-C1BE-2560-9EB812B137BF}"/>
              </a:ext>
            </a:extLst>
          </p:cNvPr>
          <p:cNvSpPr/>
          <p:nvPr/>
        </p:nvSpPr>
        <p:spPr>
          <a:xfrm>
            <a:off x="4818930" y="2541040"/>
            <a:ext cx="1905720" cy="467468"/>
          </a:xfrm>
          <a:prstGeom prst="roundRect">
            <a:avLst/>
          </a:prstGeom>
          <a:solidFill>
            <a:schemeClr val="accent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effectLst/>
                <a:uLnTx/>
                <a:uFillTx/>
                <a:latin typeface="Arial" panose="020B0604020202020204"/>
                <a:ea typeface="+mn-ea"/>
                <a:cs typeface="Arial"/>
              </a:rPr>
              <a:t>Need Help?</a:t>
            </a:r>
            <a:endParaRPr kumimoji="0" lang="en-US" b="0" i="0" u="none" strike="noStrike" kern="0" cap="none" spc="0" normalizeH="0" baseline="0" noProof="0">
              <a:ln>
                <a:noFill/>
              </a:ln>
              <a:effectLst/>
              <a:uLnTx/>
              <a:uFillTx/>
              <a:latin typeface="Arial" panose="020B0604020202020204"/>
              <a:ea typeface="+mn-ea"/>
              <a:cs typeface="Arial"/>
            </a:endParaRPr>
          </a:p>
        </p:txBody>
      </p:sp>
      <p:pic>
        <p:nvPicPr>
          <p:cNvPr id="14" name="Graphic 13" descr="Classroom with solid fill">
            <a:extLst>
              <a:ext uri="{FF2B5EF4-FFF2-40B4-BE49-F238E27FC236}">
                <a16:creationId xmlns:a16="http://schemas.microsoft.com/office/drawing/2014/main" id="{5C8966BF-E6B7-ACB4-9350-45BC8E42224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901486" y="1870592"/>
            <a:ext cx="720000" cy="720000"/>
          </a:xfrm>
          <a:prstGeom prst="rect">
            <a:avLst/>
          </a:prstGeom>
        </p:spPr>
      </p:pic>
      <p:sp>
        <p:nvSpPr>
          <p:cNvPr id="15" name="TextBox 14">
            <a:extLst>
              <a:ext uri="{FF2B5EF4-FFF2-40B4-BE49-F238E27FC236}">
                <a16:creationId xmlns:a16="http://schemas.microsoft.com/office/drawing/2014/main" id="{21819045-1B6A-F231-48BA-656D6EAA0244}"/>
              </a:ext>
            </a:extLst>
          </p:cNvPr>
          <p:cNvSpPr txBox="1"/>
          <p:nvPr/>
        </p:nvSpPr>
        <p:spPr>
          <a:xfrm>
            <a:off x="756149" y="3121838"/>
            <a:ext cx="3159071" cy="830997"/>
          </a:xfrm>
          <a:prstGeom prst="rect">
            <a:avLst/>
          </a:prstGeom>
          <a:noFill/>
        </p:spPr>
        <p:txBody>
          <a:bodyPr wrap="square" rtlCol="0">
            <a:spAutoFit/>
          </a:bodyPr>
          <a:lstStyle/>
          <a:p>
            <a:r>
              <a:rPr kumimoji="0" lang="en-US" sz="1600" b="1" i="0" u="none" strike="noStrike" kern="0" cap="none" spc="0" normalizeH="0" baseline="0" noProof="0">
                <a:ln>
                  <a:noFill/>
                </a:ln>
                <a:effectLst/>
                <a:uLnTx/>
                <a:uFillTx/>
                <a:latin typeface="Arial" panose="020B0604020202020204"/>
                <a:ea typeface="+mn-ea"/>
                <a:cs typeface="Arial"/>
              </a:rPr>
              <a:t>Do you have anything in place now? Does it work? Would you like it to continue?</a:t>
            </a:r>
          </a:p>
        </p:txBody>
      </p:sp>
      <p:sp>
        <p:nvSpPr>
          <p:cNvPr id="16" name="TextBox 15">
            <a:extLst>
              <a:ext uri="{FF2B5EF4-FFF2-40B4-BE49-F238E27FC236}">
                <a16:creationId xmlns:a16="http://schemas.microsoft.com/office/drawing/2014/main" id="{0790C63E-65AC-052F-CB02-B757641390E8}"/>
              </a:ext>
            </a:extLst>
          </p:cNvPr>
          <p:cNvSpPr txBox="1"/>
          <p:nvPr/>
        </p:nvSpPr>
        <p:spPr>
          <a:xfrm>
            <a:off x="4818929" y="3121838"/>
            <a:ext cx="3159071" cy="1323439"/>
          </a:xfrm>
          <a:prstGeom prst="rect">
            <a:avLst/>
          </a:prstGeom>
          <a:noFill/>
        </p:spPr>
        <p:txBody>
          <a:bodyPr wrap="square" rtlCol="0">
            <a:spAutoFit/>
          </a:bodyPr>
          <a:lstStyle/>
          <a:p>
            <a:r>
              <a:rPr kumimoji="0" lang="en-US" sz="1600" b="1" i="0" u="none" strike="noStrike" kern="0" cap="none" spc="0" normalizeH="0" baseline="0" noProof="0">
                <a:ln>
                  <a:noFill/>
                </a:ln>
                <a:effectLst/>
                <a:uLnTx/>
                <a:uFillTx/>
                <a:latin typeface="Arial" panose="020B0604020202020204"/>
                <a:ea typeface="+mn-ea"/>
                <a:cs typeface="Arial"/>
              </a:rPr>
              <a:t>Is there anything you feel you might benefit from? For example, if you struggle hand-writing notes, would a laptop make things easier?</a:t>
            </a:r>
          </a:p>
        </p:txBody>
      </p:sp>
      <p:sp>
        <p:nvSpPr>
          <p:cNvPr id="17" name="TextBox 16">
            <a:extLst>
              <a:ext uri="{FF2B5EF4-FFF2-40B4-BE49-F238E27FC236}">
                <a16:creationId xmlns:a16="http://schemas.microsoft.com/office/drawing/2014/main" id="{2917A8F7-EC6D-27BF-1CA7-FA3D4D774599}"/>
              </a:ext>
            </a:extLst>
          </p:cNvPr>
          <p:cNvSpPr txBox="1"/>
          <p:nvPr/>
        </p:nvSpPr>
        <p:spPr>
          <a:xfrm>
            <a:off x="8999355" y="3121838"/>
            <a:ext cx="2659287" cy="1077218"/>
          </a:xfrm>
          <a:prstGeom prst="rect">
            <a:avLst/>
          </a:prstGeom>
          <a:noFill/>
        </p:spPr>
        <p:txBody>
          <a:bodyPr wrap="square" rtlCol="0">
            <a:spAutoFit/>
          </a:bodyPr>
          <a:lstStyle/>
          <a:p>
            <a:r>
              <a:rPr kumimoji="0" lang="en-US" sz="1600" b="1" i="0" u="none" strike="noStrike" kern="0" cap="none" spc="0" normalizeH="0" baseline="0" noProof="0">
                <a:ln>
                  <a:noFill/>
                </a:ln>
                <a:effectLst/>
                <a:uLnTx/>
                <a:uFillTx/>
                <a:latin typeface="Arial" panose="020B0604020202020204"/>
                <a:ea typeface="+mn-ea"/>
                <a:cs typeface="Arial"/>
              </a:rPr>
              <a:t>What do you think the main differences are between sixth form / college and university?</a:t>
            </a:r>
          </a:p>
        </p:txBody>
      </p:sp>
    </p:spTree>
    <p:extLst>
      <p:ext uri="{BB962C8B-B14F-4D97-AF65-F5344CB8AC3E}">
        <p14:creationId xmlns:p14="http://schemas.microsoft.com/office/powerpoint/2010/main" val="300963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696CAC-9CDA-B0DF-CD06-521F26BFCE73}"/>
              </a:ext>
            </a:extLst>
          </p:cNvPr>
          <p:cNvGrpSpPr/>
          <p:nvPr/>
        </p:nvGrpSpPr>
        <p:grpSpPr>
          <a:xfrm>
            <a:off x="606357" y="2762471"/>
            <a:ext cx="5946843" cy="1333059"/>
            <a:chOff x="606357" y="2865037"/>
            <a:chExt cx="5946843" cy="1333059"/>
          </a:xfrm>
        </p:grpSpPr>
        <p:sp>
          <p:nvSpPr>
            <p:cNvPr id="6" name="Rectangle 9">
              <a:extLst>
                <a:ext uri="{FF2B5EF4-FFF2-40B4-BE49-F238E27FC236}">
                  <a16:creationId xmlns:a16="http://schemas.microsoft.com/office/drawing/2014/main" id="{3354B99D-C17A-9C5C-5A3C-1BD5983C5947}"/>
                </a:ext>
              </a:extLst>
            </p:cNvPr>
            <p:cNvSpPr/>
            <p:nvPr/>
          </p:nvSpPr>
          <p:spPr>
            <a:xfrm>
              <a:off x="606357" y="2865037"/>
              <a:ext cx="593731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Disclosing Support Needs</a:t>
              </a:r>
            </a:p>
          </p:txBody>
        </p:sp>
        <p:sp>
          <p:nvSpPr>
            <p:cNvPr id="7" name="Rectangle 9">
              <a:extLst>
                <a:ext uri="{FF2B5EF4-FFF2-40B4-BE49-F238E27FC236}">
                  <a16:creationId xmlns:a16="http://schemas.microsoft.com/office/drawing/2014/main" id="{D43F06AA-235B-A983-FA78-0BA2BD22271A}"/>
                </a:ext>
              </a:extLst>
            </p:cNvPr>
            <p:cNvSpPr/>
            <p:nvPr/>
          </p:nvSpPr>
          <p:spPr>
            <a:xfrm>
              <a:off x="606358" y="3606717"/>
              <a:ext cx="5946842"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on your </a:t>
              </a:r>
              <a:r>
                <a:rPr lang="en-GB" sz="3600" b="1">
                  <a:solidFill>
                    <a:schemeClr val="tx2"/>
                  </a:solidFill>
                </a:rPr>
                <a:t>UCAS Application</a:t>
              </a:r>
            </a:p>
          </p:txBody>
        </p:sp>
      </p:grpSp>
    </p:spTree>
    <p:extLst>
      <p:ext uri="{BB962C8B-B14F-4D97-AF65-F5344CB8AC3E}">
        <p14:creationId xmlns:p14="http://schemas.microsoft.com/office/powerpoint/2010/main" val="32334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FD861D-C859-E7AE-DFBB-270EF605B6E4}"/>
              </a:ext>
            </a:extLst>
          </p:cNvPr>
          <p:cNvSpPr>
            <a:spLocks noGrp="1"/>
          </p:cNvSpPr>
          <p:nvPr>
            <p:ph type="body" sz="quarter" idx="11"/>
          </p:nvPr>
        </p:nvSpPr>
        <p:spPr/>
        <p:txBody>
          <a:bodyPr/>
          <a:lstStyle/>
          <a:p>
            <a:r>
              <a:rPr lang="en-GB"/>
              <a:t>Sharing Individual Needs on your UCAS Application</a:t>
            </a:r>
          </a:p>
        </p:txBody>
      </p:sp>
      <p:sp>
        <p:nvSpPr>
          <p:cNvPr id="7" name="Content Placeholder 9">
            <a:extLst>
              <a:ext uri="{FF2B5EF4-FFF2-40B4-BE49-F238E27FC236}">
                <a16:creationId xmlns:a16="http://schemas.microsoft.com/office/drawing/2014/main" id="{8D607AD3-6D1A-BD1F-F73D-308E01CA8529}"/>
              </a:ext>
            </a:extLst>
          </p:cNvPr>
          <p:cNvSpPr txBox="1">
            <a:spLocks/>
          </p:cNvSpPr>
          <p:nvPr/>
        </p:nvSpPr>
        <p:spPr>
          <a:xfrm>
            <a:off x="565151" y="1118501"/>
            <a:ext cx="8428391" cy="4418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Blip>
                <a:blip r:embed="rId4"/>
              </a:buBlip>
            </a:pPr>
            <a:r>
              <a:rPr lang="en-GB" sz="2000"/>
              <a:t> The easiest way to let universities / colleges know about your support</a:t>
            </a:r>
            <a:br>
              <a:rPr lang="en-GB" sz="2000"/>
            </a:br>
            <a:r>
              <a:rPr lang="en-GB" sz="2000"/>
              <a:t> needs is through your </a:t>
            </a:r>
            <a:r>
              <a:rPr lang="en-GB" sz="2000" b="1">
                <a:solidFill>
                  <a:schemeClr val="tx2"/>
                </a:solidFill>
              </a:rPr>
              <a:t>UCAS Application</a:t>
            </a:r>
            <a:r>
              <a:rPr lang="en-GB" sz="2000"/>
              <a:t>.</a:t>
            </a:r>
          </a:p>
          <a:p>
            <a:pPr>
              <a:lnSpc>
                <a:spcPct val="110000"/>
              </a:lnSpc>
              <a:buBlip>
                <a:blip r:embed="rId4"/>
              </a:buBlip>
            </a:pPr>
            <a:endParaRPr lang="en-GB" sz="1400" b="1"/>
          </a:p>
          <a:p>
            <a:pPr>
              <a:lnSpc>
                <a:spcPct val="110000"/>
              </a:lnSpc>
              <a:buBlip>
                <a:blip r:embed="rId4"/>
              </a:buBlip>
            </a:pPr>
            <a:r>
              <a:rPr lang="en-GB" sz="2000" b="1"/>
              <a:t> </a:t>
            </a:r>
            <a:r>
              <a:rPr lang="en-GB" sz="2000"/>
              <a:t>You can let them know about any </a:t>
            </a:r>
            <a:r>
              <a:rPr lang="en-GB" sz="2000" b="1">
                <a:solidFill>
                  <a:schemeClr val="tx2"/>
                </a:solidFill>
              </a:rPr>
              <a:t>disabilities</a:t>
            </a:r>
            <a:r>
              <a:rPr lang="en-GB" sz="2000"/>
              <a:t> or </a:t>
            </a:r>
            <a:r>
              <a:rPr lang="en-GB" sz="2000" b="1">
                <a:solidFill>
                  <a:schemeClr val="tx2"/>
                </a:solidFill>
              </a:rPr>
              <a:t>long-term health</a:t>
            </a:r>
            <a:br>
              <a:rPr lang="en-GB" sz="2000" b="1">
                <a:solidFill>
                  <a:schemeClr val="tx2"/>
                </a:solidFill>
              </a:rPr>
            </a:br>
            <a:r>
              <a:rPr lang="en-GB" sz="2000" b="1">
                <a:solidFill>
                  <a:schemeClr val="tx2"/>
                </a:solidFill>
              </a:rPr>
              <a:t> conditions</a:t>
            </a:r>
            <a:r>
              <a:rPr lang="en-GB" sz="2000"/>
              <a:t>, and any other </a:t>
            </a:r>
            <a:r>
              <a:rPr lang="en-GB" sz="2000" b="1">
                <a:solidFill>
                  <a:schemeClr val="tx2"/>
                </a:solidFill>
              </a:rPr>
              <a:t>personal circumstances</a:t>
            </a:r>
            <a:r>
              <a:rPr lang="en-GB" sz="2000">
                <a:solidFill>
                  <a:schemeClr val="tx2"/>
                </a:solidFill>
              </a:rPr>
              <a:t> </a:t>
            </a:r>
            <a:r>
              <a:rPr lang="en-GB" sz="2000"/>
              <a:t>for which you</a:t>
            </a:r>
            <a:br>
              <a:rPr lang="en-GB" sz="2000"/>
            </a:br>
            <a:r>
              <a:rPr lang="en-GB" sz="2000"/>
              <a:t> may need additional support.</a:t>
            </a:r>
            <a:endParaRPr lang="en-GB" sz="2000" b="1"/>
          </a:p>
        </p:txBody>
      </p:sp>
      <p:pic>
        <p:nvPicPr>
          <p:cNvPr id="8" name="Picture 7" descr="Internet with solid fill">
            <a:extLst>
              <a:ext uri="{FF2B5EF4-FFF2-40B4-BE49-F238E27FC236}">
                <a16:creationId xmlns:a16="http://schemas.microsoft.com/office/drawing/2014/main" id="{BD74F462-4C72-2FAB-4A10-BCE05F15C0A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037125" y="2054778"/>
            <a:ext cx="2546141" cy="2546141"/>
          </a:xfrm>
          <a:prstGeom prst="rect">
            <a:avLst/>
          </a:prstGeom>
        </p:spPr>
      </p:pic>
      <p:sp>
        <p:nvSpPr>
          <p:cNvPr id="9" name="Rectangle 10">
            <a:extLst>
              <a:ext uri="{FF2B5EF4-FFF2-40B4-BE49-F238E27FC236}">
                <a16:creationId xmlns:a16="http://schemas.microsoft.com/office/drawing/2014/main" id="{C0ACDC88-223A-C257-1186-12974CF05956}"/>
              </a:ext>
            </a:extLst>
          </p:cNvPr>
          <p:cNvSpPr/>
          <p:nvPr/>
        </p:nvSpPr>
        <p:spPr>
          <a:xfrm>
            <a:off x="818465" y="3742061"/>
            <a:ext cx="5458509" cy="399493"/>
          </a:xfrm>
          <a:prstGeom prst="roundRect">
            <a:avLst/>
          </a:prstGeom>
          <a:solidFill>
            <a:srgbClr val="0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FFFFFF"/>
                </a:solidFill>
                <a:effectLst/>
                <a:uLnTx/>
                <a:uFillTx/>
                <a:latin typeface="Arial" panose="020B0604020202020204"/>
                <a:ea typeface="+mn-ea"/>
                <a:cs typeface="+mn-cs"/>
              </a:rPr>
              <a:t>Already submitted your UCAS Application?</a:t>
            </a:r>
          </a:p>
        </p:txBody>
      </p:sp>
      <p:sp>
        <p:nvSpPr>
          <p:cNvPr id="10" name="Rectangle 1">
            <a:extLst>
              <a:ext uri="{FF2B5EF4-FFF2-40B4-BE49-F238E27FC236}">
                <a16:creationId xmlns:a16="http://schemas.microsoft.com/office/drawing/2014/main" id="{EBEF088D-C791-B220-E3AB-A0C6194C3F00}"/>
              </a:ext>
            </a:extLst>
          </p:cNvPr>
          <p:cNvSpPr/>
          <p:nvPr/>
        </p:nvSpPr>
        <p:spPr>
          <a:xfrm>
            <a:off x="818466" y="4278608"/>
            <a:ext cx="7049184" cy="399493"/>
          </a:xfrm>
          <a:prstGeom prst="roundRect">
            <a:avLst/>
          </a:prstGeom>
          <a:solidFill>
            <a:srgbClr val="F9A618"/>
          </a:solidFill>
          <a:ln w="12700" cap="flat" cmpd="sng" algn="ctr">
            <a:noFill/>
            <a:prstDash val="solid"/>
            <a:miter lim="800000"/>
          </a:ln>
          <a:effectLst/>
        </p:spPr>
        <p:txBody>
          <a:bodyPr lIns="91440" tIns="9144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Don’t worry! You can email the student support services </a:t>
            </a:r>
          </a:p>
        </p:txBody>
      </p:sp>
      <p:sp>
        <p:nvSpPr>
          <p:cNvPr id="11" name="Rectangle 2">
            <a:extLst>
              <a:ext uri="{FF2B5EF4-FFF2-40B4-BE49-F238E27FC236}">
                <a16:creationId xmlns:a16="http://schemas.microsoft.com/office/drawing/2014/main" id="{51BD7205-13FD-A379-973F-F49C7FA5BF71}"/>
              </a:ext>
            </a:extLst>
          </p:cNvPr>
          <p:cNvSpPr/>
          <p:nvPr/>
        </p:nvSpPr>
        <p:spPr>
          <a:xfrm>
            <a:off x="818466" y="4815155"/>
            <a:ext cx="5039409" cy="399493"/>
          </a:xfrm>
          <a:prstGeom prst="roundRect">
            <a:avLst/>
          </a:prstGeom>
          <a:solidFill>
            <a:srgbClr val="F9A618"/>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srgbClr val="000000"/>
                </a:solidFill>
                <a:effectLst/>
                <a:uLnTx/>
                <a:uFillTx/>
                <a:latin typeface="Arial" panose="020B0604020202020204"/>
                <a:ea typeface="+mn-ea"/>
                <a:cs typeface="+mn-cs"/>
              </a:rPr>
              <a:t>at your Firm Choice university / college.</a:t>
            </a:r>
          </a:p>
        </p:txBody>
      </p:sp>
    </p:spTree>
    <p:extLst>
      <p:ext uri="{BB962C8B-B14F-4D97-AF65-F5344CB8AC3E}">
        <p14:creationId xmlns:p14="http://schemas.microsoft.com/office/powerpoint/2010/main" val="13128587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6BC2E-0E0F-F5B3-F65E-4633462C15F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62DAE3D-7F58-8B31-DC78-E78C1E19C5BC}"/>
              </a:ext>
            </a:extLst>
          </p:cNvPr>
          <p:cNvSpPr>
            <a:spLocks noGrp="1"/>
          </p:cNvSpPr>
          <p:nvPr>
            <p:ph type="body" sz="quarter" idx="11"/>
          </p:nvPr>
        </p:nvSpPr>
        <p:spPr/>
        <p:txBody>
          <a:bodyPr/>
          <a:lstStyle/>
          <a:p>
            <a:r>
              <a:rPr lang="en-GB"/>
              <a:t>Why Disclose Your Needs?</a:t>
            </a:r>
          </a:p>
        </p:txBody>
      </p:sp>
      <p:sp>
        <p:nvSpPr>
          <p:cNvPr id="7" name="Content Placeholder 9">
            <a:extLst>
              <a:ext uri="{FF2B5EF4-FFF2-40B4-BE49-F238E27FC236}">
                <a16:creationId xmlns:a16="http://schemas.microsoft.com/office/drawing/2014/main" id="{C2D3BB32-D5B3-95CD-BE60-49DCDF527FAF}"/>
              </a:ext>
            </a:extLst>
          </p:cNvPr>
          <p:cNvSpPr txBox="1">
            <a:spLocks/>
          </p:cNvSpPr>
          <p:nvPr/>
        </p:nvSpPr>
        <p:spPr>
          <a:xfrm>
            <a:off x="565151" y="1118501"/>
            <a:ext cx="8428391" cy="4418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2000"/>
              <a:t>Declaring your support needs </a:t>
            </a:r>
            <a:r>
              <a:rPr lang="en-GB" sz="2000" b="1">
                <a:solidFill>
                  <a:schemeClr val="tx2"/>
                </a:solidFill>
              </a:rPr>
              <a:t>does not</a:t>
            </a:r>
            <a:r>
              <a:rPr lang="en-GB" sz="2000">
                <a:solidFill>
                  <a:schemeClr val="tx2"/>
                </a:solidFill>
              </a:rPr>
              <a:t> </a:t>
            </a:r>
            <a:r>
              <a:rPr lang="en-GB" sz="2000"/>
              <a:t>have any negative impact on admissions. But it does mean…</a:t>
            </a:r>
          </a:p>
          <a:p>
            <a:pPr marL="0" indent="0">
              <a:lnSpc>
                <a:spcPct val="110000"/>
              </a:lnSpc>
              <a:buNone/>
            </a:pPr>
            <a:endParaRPr lang="en-GB" sz="800"/>
          </a:p>
          <a:p>
            <a:pPr>
              <a:lnSpc>
                <a:spcPct val="110000"/>
              </a:lnSpc>
              <a:buBlip>
                <a:blip r:embed="rId3"/>
              </a:buBlip>
            </a:pPr>
            <a:r>
              <a:rPr lang="en-GB" sz="2000"/>
              <a:t> Your Firm Choice university / college can have support and</a:t>
            </a:r>
            <a:br>
              <a:rPr lang="en-GB" sz="2000"/>
            </a:br>
            <a:r>
              <a:rPr lang="en-GB" sz="2000"/>
              <a:t> adjustments in place </a:t>
            </a:r>
            <a:r>
              <a:rPr lang="en-GB" sz="2000" b="1">
                <a:solidFill>
                  <a:schemeClr val="tx2"/>
                </a:solidFill>
              </a:rPr>
              <a:t>before you arrive</a:t>
            </a:r>
            <a:r>
              <a:rPr lang="en-GB" sz="2000"/>
              <a:t>.</a:t>
            </a:r>
          </a:p>
          <a:p>
            <a:pPr>
              <a:lnSpc>
                <a:spcPct val="110000"/>
              </a:lnSpc>
              <a:buBlip>
                <a:blip r:embed="rId3"/>
              </a:buBlip>
            </a:pPr>
            <a:endParaRPr lang="en-GB" sz="800"/>
          </a:p>
          <a:p>
            <a:pPr>
              <a:lnSpc>
                <a:spcPct val="110000"/>
              </a:lnSpc>
              <a:buBlip>
                <a:blip r:embed="rId3"/>
              </a:buBlip>
            </a:pPr>
            <a:r>
              <a:rPr lang="en-GB" sz="2000"/>
              <a:t> You may be eligible for </a:t>
            </a:r>
            <a:r>
              <a:rPr lang="en-GB" sz="2000" b="1">
                <a:solidFill>
                  <a:schemeClr val="tx2"/>
                </a:solidFill>
              </a:rPr>
              <a:t>additional financial support </a:t>
            </a:r>
            <a:r>
              <a:rPr lang="en-GB" sz="2000"/>
              <a:t>from the</a:t>
            </a:r>
            <a:br>
              <a:rPr lang="en-GB" sz="2000"/>
            </a:br>
            <a:r>
              <a:rPr lang="en-GB" sz="2000"/>
              <a:t> university / college.</a:t>
            </a:r>
          </a:p>
          <a:p>
            <a:pPr>
              <a:lnSpc>
                <a:spcPct val="110000"/>
              </a:lnSpc>
              <a:buBlip>
                <a:blip r:embed="rId3"/>
              </a:buBlip>
            </a:pPr>
            <a:endParaRPr lang="en-GB" sz="800"/>
          </a:p>
          <a:p>
            <a:pPr>
              <a:lnSpc>
                <a:spcPct val="110000"/>
              </a:lnSpc>
              <a:buBlip>
                <a:blip r:embed="rId3"/>
              </a:buBlip>
            </a:pPr>
            <a:r>
              <a:rPr lang="en-GB" sz="2000"/>
              <a:t> You may receive a </a:t>
            </a:r>
            <a:r>
              <a:rPr lang="en-GB" sz="2000" b="1">
                <a:solidFill>
                  <a:schemeClr val="tx2"/>
                </a:solidFill>
              </a:rPr>
              <a:t>contextual offer</a:t>
            </a:r>
            <a:r>
              <a:rPr lang="en-GB" sz="2000">
                <a:solidFill>
                  <a:schemeClr val="tx2"/>
                </a:solidFill>
              </a:rPr>
              <a:t> </a:t>
            </a:r>
            <a:r>
              <a:rPr lang="en-GB" sz="2000"/>
              <a:t>which considers any barriers</a:t>
            </a:r>
            <a:br>
              <a:rPr lang="en-GB" sz="2000"/>
            </a:br>
            <a:r>
              <a:rPr lang="en-GB" sz="2000"/>
              <a:t> which you may face in education.</a:t>
            </a:r>
          </a:p>
        </p:txBody>
      </p:sp>
      <p:pic>
        <p:nvPicPr>
          <p:cNvPr id="8" name="Picture 7" descr="Chat bubble with solid fill">
            <a:extLst>
              <a:ext uri="{FF2B5EF4-FFF2-40B4-BE49-F238E27FC236}">
                <a16:creationId xmlns:a16="http://schemas.microsoft.com/office/drawing/2014/main" id="{EBE171AA-82C2-0ECA-2D2E-EC8099B425A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037125" y="2054778"/>
            <a:ext cx="2546141" cy="2546141"/>
          </a:xfrm>
          <a:prstGeom prst="rect">
            <a:avLst/>
          </a:prstGeom>
        </p:spPr>
      </p:pic>
    </p:spTree>
    <p:extLst>
      <p:ext uri="{BB962C8B-B14F-4D97-AF65-F5344CB8AC3E}">
        <p14:creationId xmlns:p14="http://schemas.microsoft.com/office/powerpoint/2010/main" val="631528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BC5F-2D11-3715-8BAF-86F94F33862B}"/>
            </a:ext>
          </a:extLst>
        </p:cNvPr>
        <p:cNvGrpSpPr/>
        <p:nvPr/>
      </p:nvGrpSpPr>
      <p:grpSpPr>
        <a:xfrm>
          <a:off x="0" y="0"/>
          <a:ext cx="0" cy="0"/>
          <a:chOff x="0" y="0"/>
          <a:chExt cx="0" cy="0"/>
        </a:xfrm>
      </p:grpSpPr>
      <p:pic>
        <p:nvPicPr>
          <p:cNvPr id="2" name="Picture Placeholder 8" descr="A person in a wheelchair looking at a computer&#10;&#10;AI-generated content may be incorrect.">
            <a:extLst>
              <a:ext uri="{FF2B5EF4-FFF2-40B4-BE49-F238E27FC236}">
                <a16:creationId xmlns:a16="http://schemas.microsoft.com/office/drawing/2014/main" id="{95C0529A-A49C-F736-AB10-01681B004D47}"/>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453561" y="1269208"/>
            <a:ext cx="3129705" cy="4170894"/>
          </a:xfrm>
          <a:prstGeom prst="roundRect">
            <a:avLst>
              <a:gd name="adj" fmla="val 5861"/>
            </a:avLst>
          </a:prstGeom>
        </p:spPr>
      </p:pic>
      <p:sp>
        <p:nvSpPr>
          <p:cNvPr id="3" name="Text Placeholder 2">
            <a:extLst>
              <a:ext uri="{FF2B5EF4-FFF2-40B4-BE49-F238E27FC236}">
                <a16:creationId xmlns:a16="http://schemas.microsoft.com/office/drawing/2014/main" id="{40C8BCC6-F2DC-0E2D-EA43-128BD1568015}"/>
              </a:ext>
            </a:extLst>
          </p:cNvPr>
          <p:cNvSpPr>
            <a:spLocks noGrp="1"/>
          </p:cNvSpPr>
          <p:nvPr>
            <p:ph type="body" sz="quarter" idx="11"/>
          </p:nvPr>
        </p:nvSpPr>
        <p:spPr/>
        <p:txBody>
          <a:bodyPr/>
          <a:lstStyle/>
          <a:p>
            <a:r>
              <a:rPr lang="en-GB"/>
              <a:t>Remember: YOU are in Charge!</a:t>
            </a:r>
          </a:p>
        </p:txBody>
      </p:sp>
      <p:sp>
        <p:nvSpPr>
          <p:cNvPr id="7" name="Content Placeholder 9">
            <a:extLst>
              <a:ext uri="{FF2B5EF4-FFF2-40B4-BE49-F238E27FC236}">
                <a16:creationId xmlns:a16="http://schemas.microsoft.com/office/drawing/2014/main" id="{192C9616-61E0-8A70-73FE-B5001B9740F7}"/>
              </a:ext>
            </a:extLst>
          </p:cNvPr>
          <p:cNvSpPr txBox="1">
            <a:spLocks/>
          </p:cNvSpPr>
          <p:nvPr/>
        </p:nvSpPr>
        <p:spPr>
          <a:xfrm>
            <a:off x="565151" y="1118501"/>
            <a:ext cx="7454899" cy="4418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br>
              <a:rPr lang="en-GB" sz="2000"/>
            </a:br>
            <a:r>
              <a:rPr lang="en-GB" sz="2000"/>
              <a:t>While disclosing any additional needs can be helpful, it’s completely up to you how much you share and with whom.</a:t>
            </a:r>
            <a:br>
              <a:rPr lang="en-GB" sz="2000"/>
            </a:br>
            <a:endParaRPr lang="en-GB" sz="2000"/>
          </a:p>
          <a:p>
            <a:pPr marL="0" indent="0">
              <a:lnSpc>
                <a:spcPct val="110000"/>
              </a:lnSpc>
              <a:buNone/>
            </a:pPr>
            <a:r>
              <a:rPr lang="en-GB" sz="2000"/>
              <a:t>Any information you share with UCAS is </a:t>
            </a:r>
            <a:r>
              <a:rPr lang="en-GB" sz="2000" b="1">
                <a:solidFill>
                  <a:schemeClr val="tx2"/>
                </a:solidFill>
              </a:rPr>
              <a:t>completely confidential</a:t>
            </a:r>
            <a:r>
              <a:rPr lang="en-GB" sz="2000"/>
              <a:t> and it is not shared with admissions teams at universities or colleges before they respond to your application.</a:t>
            </a:r>
            <a:br>
              <a:rPr lang="en-GB" sz="2000"/>
            </a:br>
            <a:endParaRPr lang="en-GB" sz="2000"/>
          </a:p>
          <a:p>
            <a:pPr marL="0" indent="0">
              <a:lnSpc>
                <a:spcPct val="110000"/>
              </a:lnSpc>
              <a:buNone/>
            </a:pPr>
            <a:r>
              <a:rPr lang="en-GB" sz="2000"/>
              <a:t>Information is also not shared with your lecturers or teachers – however they should be informed if you require reasonable adjustments.</a:t>
            </a:r>
          </a:p>
        </p:txBody>
      </p:sp>
    </p:spTree>
    <p:extLst>
      <p:ext uri="{BB962C8B-B14F-4D97-AF65-F5344CB8AC3E}">
        <p14:creationId xmlns:p14="http://schemas.microsoft.com/office/powerpoint/2010/main" val="3444088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696CAC-9CDA-B0DF-CD06-521F26BFCE73}"/>
              </a:ext>
            </a:extLst>
          </p:cNvPr>
          <p:cNvGrpSpPr/>
          <p:nvPr/>
        </p:nvGrpSpPr>
        <p:grpSpPr>
          <a:xfrm>
            <a:off x="606357" y="2762471"/>
            <a:ext cx="4451417" cy="1333059"/>
            <a:chOff x="606357" y="2865037"/>
            <a:chExt cx="4451417" cy="1333059"/>
          </a:xfrm>
        </p:grpSpPr>
        <p:sp>
          <p:nvSpPr>
            <p:cNvPr id="6" name="Rectangle 9">
              <a:extLst>
                <a:ext uri="{FF2B5EF4-FFF2-40B4-BE49-F238E27FC236}">
                  <a16:creationId xmlns:a16="http://schemas.microsoft.com/office/drawing/2014/main" id="{3354B99D-C17A-9C5C-5A3C-1BD5983C5947}"/>
                </a:ext>
              </a:extLst>
            </p:cNvPr>
            <p:cNvSpPr/>
            <p:nvPr/>
          </p:nvSpPr>
          <p:spPr>
            <a:xfrm>
              <a:off x="606357" y="2865037"/>
              <a:ext cx="311791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8DC63F"/>
                  </a:solidFill>
                </a:rPr>
                <a:t>True</a:t>
              </a:r>
              <a:r>
                <a:rPr lang="en-GB" sz="3600" b="1">
                  <a:solidFill>
                    <a:schemeClr val="bg2"/>
                  </a:solidFill>
                </a:rPr>
                <a:t> or </a:t>
              </a:r>
              <a:r>
                <a:rPr lang="en-GB" sz="3600" b="1">
                  <a:solidFill>
                    <a:srgbClr val="EC008C"/>
                  </a:solidFill>
                </a:rPr>
                <a:t>False</a:t>
              </a:r>
            </a:p>
          </p:txBody>
        </p:sp>
        <p:sp>
          <p:nvSpPr>
            <p:cNvPr id="7" name="Rectangle 9">
              <a:extLst>
                <a:ext uri="{FF2B5EF4-FFF2-40B4-BE49-F238E27FC236}">
                  <a16:creationId xmlns:a16="http://schemas.microsoft.com/office/drawing/2014/main" id="{D43F06AA-235B-A983-FA78-0BA2BD22271A}"/>
                </a:ext>
              </a:extLst>
            </p:cNvPr>
            <p:cNvSpPr/>
            <p:nvPr/>
          </p:nvSpPr>
          <p:spPr>
            <a:xfrm>
              <a:off x="606357" y="3606717"/>
              <a:ext cx="4451417" cy="59137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chemeClr val="bg2"/>
                  </a:solidFill>
                </a:rPr>
                <a:t>Accessing Support</a:t>
              </a:r>
            </a:p>
          </p:txBody>
        </p:sp>
      </p:grpSp>
    </p:spTree>
    <p:extLst>
      <p:ext uri="{BB962C8B-B14F-4D97-AF65-F5344CB8AC3E}">
        <p14:creationId xmlns:p14="http://schemas.microsoft.com/office/powerpoint/2010/main" val="2315072220"/>
      </p:ext>
    </p:extLst>
  </p:cSld>
  <p:clrMapOvr>
    <a:masterClrMapping/>
  </p:clrMapOvr>
</p:sld>
</file>

<file path=ppt/theme/theme1.xml><?xml version="1.0" encoding="utf-8"?>
<a:theme xmlns:a="http://schemas.openxmlformats.org/drawingml/2006/main" name="Title Slide v2">
  <a:themeElements>
    <a:clrScheme name="UEA Explore">
      <a:dk1>
        <a:srgbClr val="000000"/>
      </a:dk1>
      <a:lt1>
        <a:srgbClr val="FFFFFF"/>
      </a:lt1>
      <a:dk2>
        <a:srgbClr val="F9A618"/>
      </a:dk2>
      <a:lt2>
        <a:srgbClr val="F6F7F6"/>
      </a:lt2>
      <a:accent1>
        <a:srgbClr val="F9A618"/>
      </a:accent1>
      <a:accent2>
        <a:srgbClr val="000000"/>
      </a:accent2>
      <a:accent3>
        <a:srgbClr val="F6F8F5"/>
      </a:accent3>
      <a:accent4>
        <a:srgbClr val="BD8531"/>
      </a:accent4>
      <a:accent5>
        <a:srgbClr val="F3D5AE"/>
      </a:accent5>
      <a:accent6>
        <a:srgbClr val="595959"/>
      </a:accent6>
      <a:hlink>
        <a:srgbClr val="BF6900"/>
      </a:hlink>
      <a:folHlink>
        <a:srgbClr val="794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Slide">
  <a:themeElements>
    <a:clrScheme name="UEA Explore">
      <a:dk1>
        <a:srgbClr val="000000"/>
      </a:dk1>
      <a:lt1>
        <a:srgbClr val="FFFFFF"/>
      </a:lt1>
      <a:dk2>
        <a:srgbClr val="F9A618"/>
      </a:dk2>
      <a:lt2>
        <a:srgbClr val="F6F7F6"/>
      </a:lt2>
      <a:accent1>
        <a:srgbClr val="F9A618"/>
      </a:accent1>
      <a:accent2>
        <a:srgbClr val="000000"/>
      </a:accent2>
      <a:accent3>
        <a:srgbClr val="F6F8F5"/>
      </a:accent3>
      <a:accent4>
        <a:srgbClr val="BD8531"/>
      </a:accent4>
      <a:accent5>
        <a:srgbClr val="F3D5AE"/>
      </a:accent5>
      <a:accent6>
        <a:srgbClr val="595959"/>
      </a:accent6>
      <a:hlink>
        <a:srgbClr val="BF6900"/>
      </a:hlink>
      <a:folHlink>
        <a:srgbClr val="794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ultiple Image Slides">
  <a:themeElements>
    <a:clrScheme name="UEA Explore">
      <a:dk1>
        <a:srgbClr val="000000"/>
      </a:dk1>
      <a:lt1>
        <a:srgbClr val="FFFFFF"/>
      </a:lt1>
      <a:dk2>
        <a:srgbClr val="F9A618"/>
      </a:dk2>
      <a:lt2>
        <a:srgbClr val="F6F7F6"/>
      </a:lt2>
      <a:accent1>
        <a:srgbClr val="F9A618"/>
      </a:accent1>
      <a:accent2>
        <a:srgbClr val="000000"/>
      </a:accent2>
      <a:accent3>
        <a:srgbClr val="F6F8F5"/>
      </a:accent3>
      <a:accent4>
        <a:srgbClr val="BD8531"/>
      </a:accent4>
      <a:accent5>
        <a:srgbClr val="F3D5AE"/>
      </a:accent5>
      <a:accent6>
        <a:srgbClr val="595959"/>
      </a:accent6>
      <a:hlink>
        <a:srgbClr val="BF6900"/>
      </a:hlink>
      <a:folHlink>
        <a:srgbClr val="794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69c9eb5c-f6ac-4c61-87cb-deb597c81420" xsi:nil="true"/>
    <lcf76f155ced4ddcb4097134ff3c332f xmlns="69c9eb5c-f6ac-4c61-87cb-deb597c81420">
      <Terms xmlns="http://schemas.microsoft.com/office/infopath/2007/PartnerControls"/>
    </lcf76f155ced4ddcb4097134ff3c332f>
    <TaxCatchAll xmlns="c4d132b8-3a0c-42bd-8696-09ed0ab13b6a" xsi:nil="true"/>
    <Copies xmlns="69c9eb5c-f6ac-4c61-87cb-deb597c814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1AF01DF7E2364EB36A058BDA2841A9" ma:contentTypeVersion="23" ma:contentTypeDescription="Create a new document." ma:contentTypeScope="" ma:versionID="19fac05a5d058a6aea7021c3e51432c4">
  <xsd:schema xmlns:xsd="http://www.w3.org/2001/XMLSchema" xmlns:xs="http://www.w3.org/2001/XMLSchema" xmlns:p="http://schemas.microsoft.com/office/2006/metadata/properties" xmlns:ns2="69c9eb5c-f6ac-4c61-87cb-deb597c81420" xmlns:ns3="c4d132b8-3a0c-42bd-8696-09ed0ab13b6a" targetNamespace="http://schemas.microsoft.com/office/2006/metadata/properties" ma:root="true" ma:fieldsID="eb27a7569b6e36132848b35d2fb40d85" ns2:_="" ns3:_="">
    <xsd:import namespace="69c9eb5c-f6ac-4c61-87cb-deb597c81420"/>
    <xsd:import namespace="c4d132b8-3a0c-42bd-8696-09ed0ab13b6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Cop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9eb5c-f6ac-4c61-87cb-deb597c814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27b111-6301-4708-b04d-ee8721e22c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Copies" ma:index="27" nillable="true" ma:displayName="Copies" ma:format="Dropdown" ma:internalName="Copi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d132b8-3a0c-42bd-8696-09ed0ab13b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a7e5117-bd43-45a6-ae30-a242051a24ef}" ma:internalName="TaxCatchAll" ma:showField="CatchAllData" ma:web="c4d132b8-3a0c-42bd-8696-09ed0ab13b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3253EB-C596-45C0-9CA3-6D6F1D06FD6D}">
  <ds:schemaRefs>
    <ds:schemaRef ds:uri="http://schemas.microsoft.com/sharepoint/v3/contenttype/forms"/>
  </ds:schemaRefs>
</ds:datastoreItem>
</file>

<file path=customXml/itemProps2.xml><?xml version="1.0" encoding="utf-8"?>
<ds:datastoreItem xmlns:ds="http://schemas.openxmlformats.org/officeDocument/2006/customXml" ds:itemID="{B197C205-FB63-45B4-86A2-1368D11D726E}">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c4d132b8-3a0c-42bd-8696-09ed0ab13b6a"/>
    <ds:schemaRef ds:uri="69c9eb5c-f6ac-4c61-87cb-deb597c81420"/>
    <ds:schemaRef ds:uri="http://www.w3.org/XML/1998/namespace"/>
    <ds:schemaRef ds:uri="http://purl.org/dc/dcmitype/"/>
  </ds:schemaRefs>
</ds:datastoreItem>
</file>

<file path=customXml/itemProps3.xml><?xml version="1.0" encoding="utf-8"?>
<ds:datastoreItem xmlns:ds="http://schemas.openxmlformats.org/officeDocument/2006/customXml" ds:itemID="{A408AC21-26A0-4791-8A98-E89FF4C0C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c9eb5c-f6ac-4c61-87cb-deb597c81420"/>
    <ds:schemaRef ds:uri="c4d132b8-3a0c-42bd-8696-09ed0ab13b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TotalTime>
  <Words>2672</Words>
  <Application>Microsoft Office PowerPoint</Application>
  <PresentationFormat>Custom</PresentationFormat>
  <Paragraphs>227</Paragraphs>
  <Slides>29</Slides>
  <Notes>18</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Calibri</vt:lpstr>
      <vt:lpstr>Wingdings</vt:lpstr>
      <vt:lpstr>Title Slide v2</vt:lpstr>
      <vt:lpstr>Chapter Slide</vt:lpstr>
      <vt:lpstr>Multiple Image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Sponge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Scoggins</dc:creator>
  <cp:lastModifiedBy>Shay Jordan (ARM - Staff)</cp:lastModifiedBy>
  <cp:revision>285</cp:revision>
  <dcterms:created xsi:type="dcterms:W3CDTF">2018-07-02T13:31:32Z</dcterms:created>
  <dcterms:modified xsi:type="dcterms:W3CDTF">2026-02-16T13:03:08Z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0x010100981AF01DF7E2364EB36A058BDA2841A9</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AdHocReviewCycleID">
    <vt:i4>1947058439</vt:i4>
  </property>
  <property fmtid="{D5CDD505-2E9C-101B-9397-08002B2CF9AE}" pid="8" name="_NewReviewCycle">
    <vt:lpwstr/>
  </property>
  <property fmtid="{D5CDD505-2E9C-101B-9397-08002B2CF9AE}" pid="9" name="_EmailSubject">
    <vt:lpwstr>Web Update Request</vt:lpwstr>
  </property>
  <property fmtid="{D5CDD505-2E9C-101B-9397-08002B2CF9AE}" pid="10" name="_AuthorEmail">
    <vt:lpwstr>S.Jordan@uea.ac.uk</vt:lpwstr>
  </property>
  <property fmtid="{D5CDD505-2E9C-101B-9397-08002B2CF9AE}" pid="11" name="_AuthorEmailDisplayName">
    <vt:lpwstr>Shay Jordan (ARM - Staff)</vt:lpwstr>
  </property>
  <property fmtid="{D5CDD505-2E9C-101B-9397-08002B2CF9AE}" pid="12" name="_PreviousAdHocReviewCycleID">
    <vt:i4>-78631313</vt:i4>
  </property>
  <property fmtid="{D5CDD505-2E9C-101B-9397-08002B2CF9AE}" pid="13" name="Order">
    <vt:r8>11301300</vt:r8>
  </property>
  <property fmtid="{D5CDD505-2E9C-101B-9397-08002B2CF9AE}" pid="14" name="Sign-off status">
    <vt:lpwstr/>
  </property>
  <property fmtid="{D5CDD505-2E9C-101B-9397-08002B2CF9AE}" pid="15" name="MediaServiceImageTags">
    <vt:lpwstr/>
  </property>
</Properties>
</file>