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3" r:id="rId2"/>
    <p:sldId id="425" r:id="rId3"/>
    <p:sldId id="426" r:id="rId4"/>
    <p:sldId id="428" r:id="rId5"/>
    <p:sldId id="427" r:id="rId6"/>
    <p:sldId id="429" r:id="rId7"/>
    <p:sldId id="43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F3E9-8C9A-434E-B93B-8F6384570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F2086-C078-406F-9E09-58E2E0F95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85F32-7909-43EB-B24E-E0373774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C9F41-0651-480C-A436-617EBFE2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C52E4-5895-42B1-AC90-A36DFC2C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6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A620-D1A3-40E4-BC16-2A996CD9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29973-5F47-4482-8760-722CB4270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5DDCB-199F-4134-B59F-AA0B6735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78801-8AA9-48F2-A13A-E88562D7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7066-DAE7-4A2E-98CF-05475AA2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0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15BEB-16FA-4904-9F45-8F42ED157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B727A-4D38-43E9-A214-A1C3DDFEE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7B719-96C6-4D42-8CE4-D54209D0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17AC0-33BB-4D0D-BE30-FD4AACCC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39132-FDD9-4E2F-90FB-2C6D4A3A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28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9A5FB-4AB2-4F7B-BDE5-6D709FE34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96638-7B4F-4A88-91B6-1FE8B7A4A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E4FF5-8756-482F-999C-5DF3816A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ACE14-7E6E-4F23-81DE-71955962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7AD79-8D19-4711-8751-C31E607C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05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FDC4-8CBD-4E93-9E92-C000C58C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E0B68-89A5-4F7A-B8CC-2D7E954CB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C531C-48C1-4AB5-AEA8-DB2FC16ED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44BBC-4CD8-4E24-B03F-D8E17FABD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DEFDA-1F9C-4E8D-98CA-3BC37373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18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3ED0-24B8-488F-8A60-8F56A1BC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AB1C-9EDE-4C7E-8E81-C401917FD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AA2E0-7D39-4566-B0CB-98B3AC459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EF6F7-4BAF-46DD-A67A-2B0051A1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6404B-D3C9-48AF-8BAF-E8C4A56C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9B30A-27DE-4231-AFD4-734141C7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21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DB069-3338-4F68-B6AB-20214E9C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6927D-C52B-44C2-827F-88DF56238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F5D3B-278E-4B56-95EA-6159618C9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43B492-C984-4266-901E-D48903F97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9B627-849C-4FD3-B1F7-FD2B8CED8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A8FB-D812-4808-863B-4AC8702F9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D7D8E-BE34-46B3-9E0D-7C0D3BA99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036B4F-15D4-4F1D-970A-6D7BC29B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3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6BB9-431C-4932-883F-91F6E596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A160A-E00F-463B-8A34-3D4962F8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D6D60C-00FC-4426-8439-C28D3DF2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DE28C-0F68-4644-92BE-C60C76F2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81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0EB7DA-7B74-4B98-9874-9D667812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A4E9B-D81C-4D25-B4CB-D3F689F9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9750D-A247-44FF-AFBA-66C07F9D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51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AD22-C2E7-4C95-BB60-F67FDD5A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0A5C0-987C-4928-8126-5A57B0B50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1C03C-C837-446E-AF44-F3D8FAEE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446A9-AD18-4AA2-A18F-4B870F3B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9E686-C5D0-42BB-94BA-20D2DF6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36B7D-2C45-414B-A724-79BD5CDD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83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CB4D-FC9D-4F48-BBDA-2E18B2F3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6E67B-17F1-4DAE-B9E0-72071BA47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D5347-BF63-4D4D-AAAE-EC7D62103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9007D-85F0-4E3C-8F81-B4FB33F0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8C3C3-3AE7-4102-A3D7-7D84C4AE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CAAE-6962-4A05-919C-A0980717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74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36926-7E98-4C31-BCC7-6ADBCF6B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652AB-45BE-4CE0-884A-E6CFCB0E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DACCC-5439-44D7-BF2F-A0C221366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A576A-FD37-4181-B091-429A5B77054B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2D4B5-BB60-4E9B-81FC-C5C79525E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B5FDB-A369-46D9-B05A-6D757C28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6377E-D446-43CE-9031-8773A78FE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0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D6044-4C62-4117-ABC4-5981A7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1</a:t>
            </a:fld>
            <a:endParaRPr lang="en-GB"/>
          </a:p>
        </p:txBody>
      </p:sp>
      <p:pic>
        <p:nvPicPr>
          <p:cNvPr id="3" name="Picture 2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038BA4A8-ACFF-4CE2-8C00-6C45081A72E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3332"/>
          <a:stretch/>
        </p:blipFill>
        <p:spPr>
          <a:xfrm>
            <a:off x="1440014" y="177283"/>
            <a:ext cx="1813438" cy="1144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A5D23-3CEB-42C9-B8CF-4D2139776303}"/>
              </a:ext>
            </a:extLst>
          </p:cNvPr>
          <p:cNvSpPr/>
          <p:nvPr/>
        </p:nvSpPr>
        <p:spPr>
          <a:xfrm>
            <a:off x="3350583" y="259558"/>
            <a:ext cx="3937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 words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E6A88D-E35E-4048-BE80-ECAEFDC62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973654"/>
              </p:ext>
            </p:extLst>
          </p:nvPr>
        </p:nvGraphicFramePr>
        <p:xfrm>
          <a:off x="1518816" y="1123841"/>
          <a:ext cx="9834984" cy="544919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13518">
                  <a:extLst>
                    <a:ext uri="{9D8B030D-6E8A-4147-A177-3AD203B41FA5}">
                      <a16:colId xmlns:a16="http://schemas.microsoft.com/office/drawing/2014/main" val="3655987763"/>
                    </a:ext>
                  </a:extLst>
                </a:gridCol>
                <a:gridCol w="3113518">
                  <a:extLst>
                    <a:ext uri="{9D8B030D-6E8A-4147-A177-3AD203B41FA5}">
                      <a16:colId xmlns:a16="http://schemas.microsoft.com/office/drawing/2014/main" val="3539561864"/>
                    </a:ext>
                  </a:extLst>
                </a:gridCol>
                <a:gridCol w="3607948">
                  <a:extLst>
                    <a:ext uri="{9D8B030D-6E8A-4147-A177-3AD203B41FA5}">
                      <a16:colId xmlns:a16="http://schemas.microsoft.com/office/drawing/2014/main" val="1084377998"/>
                    </a:ext>
                  </a:extLst>
                </a:gridCol>
              </a:tblGrid>
              <a:tr h="15282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Advisory group</a:t>
                      </a:r>
                      <a:endParaRPr lang="en-GB" sz="20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group of people who helped us with our project.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7571"/>
                  </a:ext>
                </a:extLst>
              </a:tr>
              <a:tr h="14669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Capacity difficulties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Finding it difficult to think what something means to you, to remember it,  and to make a decision.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34648"/>
                  </a:ext>
                </a:extLst>
              </a:tr>
              <a:tr h="11134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Code of Practice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These give some extra help on how research can take place.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6765"/>
                  </a:ext>
                </a:extLst>
              </a:tr>
              <a:tr h="134051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Communication difficulties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Finding it difficult to understand what people say and to say what you think.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035082"/>
                  </a:ext>
                </a:extLst>
              </a:tr>
            </a:tbl>
          </a:graphicData>
        </a:graphic>
      </p:graphicFrame>
      <p:pic>
        <p:nvPicPr>
          <p:cNvPr id="7" name="Picture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E3027393-2695-4C55-AC6E-9257CEE2269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98" y="1220546"/>
            <a:ext cx="1575435" cy="1575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982CCE-E238-4FB0-B63A-9B53F8809E08}"/>
              </a:ext>
            </a:extLst>
          </p:cNvPr>
          <p:cNvGrpSpPr/>
          <p:nvPr/>
        </p:nvGrpSpPr>
        <p:grpSpPr>
          <a:xfrm>
            <a:off x="2113314" y="2823026"/>
            <a:ext cx="1178289" cy="1178289"/>
            <a:chOff x="462597" y="4347845"/>
            <a:chExt cx="2008505" cy="2008505"/>
          </a:xfrm>
        </p:grpSpPr>
        <p:pic>
          <p:nvPicPr>
            <p:cNvPr id="9" name="Picture 8" descr="A person wearing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65BB112D-E529-400F-80F1-0F43FE445647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7" y="4347845"/>
              <a:ext cx="2008505" cy="2008505"/>
            </a:xfrm>
            <a:prstGeom prst="rect">
              <a:avLst/>
            </a:prstGeom>
          </p:spPr>
        </p:pic>
        <p:sp>
          <p:nvSpPr>
            <p:cNvPr id="10" name="Text Box 251">
              <a:extLst>
                <a:ext uri="{FF2B5EF4-FFF2-40B4-BE49-F238E27FC236}">
                  <a16:creationId xmlns:a16="http://schemas.microsoft.com/office/drawing/2014/main" id="{D6494F8E-27D6-4C3B-99A7-7E5292BF12BF}"/>
                </a:ext>
              </a:extLst>
            </p:cNvPr>
            <p:cNvSpPr txBox="1"/>
            <p:nvPr/>
          </p:nvSpPr>
          <p:spPr>
            <a:xfrm>
              <a:off x="1743074" y="4413885"/>
              <a:ext cx="311150" cy="33020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chemeClr val="bg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r>
                <a:rPr lang="en-US" sz="1800" b="1" i="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FC79DF9-B546-459D-89FB-AF449E30F25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33" y="4310411"/>
            <a:ext cx="865505" cy="865505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AFC49A96-B715-4CF1-A32F-A2EA8C69192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62" y="5485012"/>
            <a:ext cx="1195705" cy="119570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EC731A-DF12-9845-9C64-E0C11D89F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2"/>
    </mc:Choice>
    <mc:Fallback xmlns="">
      <p:transition spd="slow" advTm="37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D6044-4C62-4117-ABC4-5981A7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E6A88D-E35E-4048-BE80-ECAEFDC62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550970"/>
              </p:ext>
            </p:extLst>
          </p:nvPr>
        </p:nvGraphicFramePr>
        <p:xfrm>
          <a:off x="1290511" y="1000461"/>
          <a:ext cx="9610978" cy="566458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42603">
                  <a:extLst>
                    <a:ext uri="{9D8B030D-6E8A-4147-A177-3AD203B41FA5}">
                      <a16:colId xmlns:a16="http://schemas.microsoft.com/office/drawing/2014/main" val="3655987763"/>
                    </a:ext>
                  </a:extLst>
                </a:gridCol>
                <a:gridCol w="3042603">
                  <a:extLst>
                    <a:ext uri="{9D8B030D-6E8A-4147-A177-3AD203B41FA5}">
                      <a16:colId xmlns:a16="http://schemas.microsoft.com/office/drawing/2014/main" val="3539561864"/>
                    </a:ext>
                  </a:extLst>
                </a:gridCol>
                <a:gridCol w="3525772">
                  <a:extLst>
                    <a:ext uri="{9D8B030D-6E8A-4147-A177-3AD203B41FA5}">
                      <a16:colId xmlns:a16="http://schemas.microsoft.com/office/drawing/2014/main" val="1084377998"/>
                    </a:ext>
                  </a:extLst>
                </a:gridCol>
              </a:tblGrid>
              <a:tr h="10744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Communication aids</a:t>
                      </a:r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Different ways of helping people to understand and to express themselves.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7571"/>
                  </a:ext>
                </a:extLst>
              </a:tr>
              <a:tr h="16911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Consultee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Someone who knows the person well and can advise the researcher how they feel about taking part in research.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34648"/>
                  </a:ext>
                </a:extLst>
              </a:tr>
              <a:tr h="12835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Empowerment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Speaking up for yourself and making your own decisions.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6765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guidelines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Advice to help researchers include people with capacity and communication difficulties in a research project.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035082"/>
                  </a:ext>
                </a:extLst>
              </a:tr>
            </a:tbl>
          </a:graphicData>
        </a:graphic>
      </p:graphicFrame>
      <p:pic>
        <p:nvPicPr>
          <p:cNvPr id="13" name="Picture 12" descr="A person in a wheelchair&#10;&#10;Description automatically generated with medium confidence">
            <a:extLst>
              <a:ext uri="{FF2B5EF4-FFF2-40B4-BE49-F238E27FC236}">
                <a16:creationId xmlns:a16="http://schemas.microsoft.com/office/drawing/2014/main" id="{B21D8508-E6A0-45E6-A9EE-D699C3EDFA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14" y="1005033"/>
            <a:ext cx="1040130" cy="1040130"/>
          </a:xfrm>
          <a:prstGeom prst="rect">
            <a:avLst/>
          </a:prstGeom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1D061C91-A18D-4379-88AB-831E8DC202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84" y="2151715"/>
            <a:ext cx="1316990" cy="1316990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73C98C9-3697-45C8-AB68-9E7A87BC6D3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14" y="3826929"/>
            <a:ext cx="1030605" cy="1030605"/>
          </a:xfrm>
          <a:prstGeom prst="rect">
            <a:avLst/>
          </a:prstGeom>
        </p:spPr>
      </p:pic>
      <p:pic>
        <p:nvPicPr>
          <p:cNvPr id="16" name="Picture 15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73CBB138-6803-4E00-8B31-CAC4F20C435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84" y="5290131"/>
            <a:ext cx="1001395" cy="10013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C55EB3-3C5F-AC4B-856F-198854967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488966-C939-B14E-9B8A-16DFF83ECDFC}"/>
              </a:ext>
            </a:extLst>
          </p:cNvPr>
          <p:cNvSpPr/>
          <p:nvPr/>
        </p:nvSpPr>
        <p:spPr>
          <a:xfrm>
            <a:off x="3350583" y="-32578"/>
            <a:ext cx="3937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 words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DDF2478F-0A08-AB4C-AE84-F3DE11AE1F42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3332"/>
          <a:stretch/>
        </p:blipFill>
        <p:spPr>
          <a:xfrm>
            <a:off x="1537145" y="-3214"/>
            <a:ext cx="1813438" cy="11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5"/>
    </mc:Choice>
    <mc:Fallback xmlns="">
      <p:transition spd="slow" advTm="3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D6044-4C62-4117-ABC4-5981A7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3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FA5D23-3CEB-42C9-B8CF-4D2139776303}"/>
              </a:ext>
            </a:extLst>
          </p:cNvPr>
          <p:cNvSpPr/>
          <p:nvPr/>
        </p:nvSpPr>
        <p:spPr>
          <a:xfrm>
            <a:off x="3350583" y="259558"/>
            <a:ext cx="3937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 words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E6A88D-E35E-4048-BE80-ECAEFDC62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280631"/>
              </p:ext>
            </p:extLst>
          </p:nvPr>
        </p:nvGraphicFramePr>
        <p:xfrm>
          <a:off x="1518817" y="1156876"/>
          <a:ext cx="9761893" cy="564639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90379">
                  <a:extLst>
                    <a:ext uri="{9D8B030D-6E8A-4147-A177-3AD203B41FA5}">
                      <a16:colId xmlns:a16="http://schemas.microsoft.com/office/drawing/2014/main" val="3655987763"/>
                    </a:ext>
                  </a:extLst>
                </a:gridCol>
                <a:gridCol w="3090379">
                  <a:extLst>
                    <a:ext uri="{9D8B030D-6E8A-4147-A177-3AD203B41FA5}">
                      <a16:colId xmlns:a16="http://schemas.microsoft.com/office/drawing/2014/main" val="3539561864"/>
                    </a:ext>
                  </a:extLst>
                </a:gridCol>
                <a:gridCol w="3581135">
                  <a:extLst>
                    <a:ext uri="{9D8B030D-6E8A-4147-A177-3AD203B41FA5}">
                      <a16:colId xmlns:a16="http://schemas.microsoft.com/office/drawing/2014/main" val="1084377998"/>
                    </a:ext>
                  </a:extLst>
                </a:gridCol>
              </a:tblGrid>
              <a:tr h="15282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internet</a:t>
                      </a:r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 use the Internet when we go online with our computers.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7571"/>
                  </a:ext>
                </a:extLst>
              </a:tr>
              <a:tr h="14669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invisible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When people cannot hear you or see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34648"/>
                  </a:ext>
                </a:extLst>
              </a:tr>
              <a:tr h="11134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journal articles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These are reports that have been written about projects for other people to read.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6765"/>
                  </a:ext>
                </a:extLst>
              </a:tr>
              <a:tr h="134051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law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The rules set down by the Government.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035082"/>
                  </a:ext>
                </a:extLst>
              </a:tr>
            </a:tbl>
          </a:graphicData>
        </a:graphic>
      </p:graphicFrame>
      <p:pic>
        <p:nvPicPr>
          <p:cNvPr id="13" name="Picture 12" descr="A computer with a logo on the screen&#10;&#10;Description automatically generated with low confidence">
            <a:extLst>
              <a:ext uri="{FF2B5EF4-FFF2-40B4-BE49-F238E27FC236}">
                <a16:creationId xmlns:a16="http://schemas.microsoft.com/office/drawing/2014/main" id="{23D91A43-2629-4639-94DD-8E175A2D2CC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67" y="1253656"/>
            <a:ext cx="1468016" cy="125627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7D49D8F-9AE4-496F-A678-534F5007CDD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67" y="2782475"/>
            <a:ext cx="1307465" cy="1307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9AF344-DB2A-4133-9269-B014FAF22EC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36" y="4312899"/>
            <a:ext cx="1025525" cy="1025525"/>
          </a:xfrm>
          <a:prstGeom prst="rect">
            <a:avLst/>
          </a:prstGeom>
        </p:spPr>
      </p:pic>
      <p:pic>
        <p:nvPicPr>
          <p:cNvPr id="16" name="Picture 15" descr="A person in a police uniform&#10;&#10;Description automatically generated with medium confidence">
            <a:extLst>
              <a:ext uri="{FF2B5EF4-FFF2-40B4-BE49-F238E27FC236}">
                <a16:creationId xmlns:a16="http://schemas.microsoft.com/office/drawing/2014/main" id="{67B29096-A6C2-4D67-AAEC-36CF838B8DA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02" y="5385999"/>
            <a:ext cx="1332230" cy="13322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E11D22-0204-E148-BB12-FC0E495AF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Picture 9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172894C1-DE6D-3D44-9407-B46EE77802FA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3332"/>
          <a:stretch/>
        </p:blipFill>
        <p:spPr>
          <a:xfrm>
            <a:off x="1537145" y="-3214"/>
            <a:ext cx="1813438" cy="11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4"/>
    </mc:Choice>
    <mc:Fallback xmlns="">
      <p:transition spd="slow" advTm="2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D6044-4C62-4117-ABC4-5981A7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4</a:t>
            </a:fld>
            <a:endParaRPr lang="en-GB"/>
          </a:p>
        </p:txBody>
      </p:sp>
      <p:pic>
        <p:nvPicPr>
          <p:cNvPr id="3" name="Picture 2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038BA4A8-ACFF-4CE2-8C00-6C45081A72E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3332"/>
          <a:stretch/>
        </p:blipFill>
        <p:spPr>
          <a:xfrm>
            <a:off x="1440014" y="173828"/>
            <a:ext cx="1813438" cy="1144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A5D23-3CEB-42C9-B8CF-4D2139776303}"/>
              </a:ext>
            </a:extLst>
          </p:cNvPr>
          <p:cNvSpPr/>
          <p:nvPr/>
        </p:nvSpPr>
        <p:spPr>
          <a:xfrm>
            <a:off x="3350583" y="259558"/>
            <a:ext cx="3937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 words</a:t>
            </a:r>
            <a:endParaRPr lang="en-GB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E6A88D-E35E-4048-BE80-ECAEFDC62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620854"/>
              </p:ext>
            </p:extLst>
          </p:nvPr>
        </p:nvGraphicFramePr>
        <p:xfrm>
          <a:off x="1518816" y="1147545"/>
          <a:ext cx="9967167" cy="55976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55364">
                  <a:extLst>
                    <a:ext uri="{9D8B030D-6E8A-4147-A177-3AD203B41FA5}">
                      <a16:colId xmlns:a16="http://schemas.microsoft.com/office/drawing/2014/main" val="3655987763"/>
                    </a:ext>
                  </a:extLst>
                </a:gridCol>
                <a:gridCol w="3155364">
                  <a:extLst>
                    <a:ext uri="{9D8B030D-6E8A-4147-A177-3AD203B41FA5}">
                      <a16:colId xmlns:a16="http://schemas.microsoft.com/office/drawing/2014/main" val="3539561864"/>
                    </a:ext>
                  </a:extLst>
                </a:gridCol>
                <a:gridCol w="3656439">
                  <a:extLst>
                    <a:ext uri="{9D8B030D-6E8A-4147-A177-3AD203B41FA5}">
                      <a16:colId xmlns:a16="http://schemas.microsoft.com/office/drawing/2014/main" val="1084377998"/>
                    </a:ext>
                  </a:extLst>
                </a:gridCol>
              </a:tblGrid>
              <a:tr h="15282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Mental Capacity Act</a:t>
                      </a:r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These are the rules that say how people with capacity difficulties must be treated in research.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7571"/>
                  </a:ext>
                </a:extLst>
              </a:tr>
              <a:tr h="14669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methods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The different activities we carried out for our project, such as using questionnaires, carrying out interviews.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34648"/>
                  </a:ext>
                </a:extLst>
              </a:tr>
              <a:tr h="11134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occupational therapy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Helping people with their activities in everyday life.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6765"/>
                  </a:ext>
                </a:extLst>
              </a:tr>
              <a:tr h="134051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protection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Making sure people are kept safe and nothing bad happens to them when they take part in research.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035082"/>
                  </a:ext>
                </a:extLst>
              </a:tr>
            </a:tbl>
          </a:graphicData>
        </a:graphic>
      </p:graphicFrame>
      <p:pic>
        <p:nvPicPr>
          <p:cNvPr id="13" name="Picture 12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04F6C599-7801-4BFD-97CC-06B1FD91013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06" y="1390535"/>
            <a:ext cx="1161340" cy="1144025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7C44D1-3E79-47CE-A1A1-058AE70FD6F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72" y="2986996"/>
            <a:ext cx="923290" cy="923290"/>
          </a:xfrm>
          <a:prstGeom prst="rect">
            <a:avLst/>
          </a:prstGeom>
        </p:spPr>
      </p:pic>
      <p:pic>
        <p:nvPicPr>
          <p:cNvPr id="15" name="Picture 1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47F7904F-18AB-4ADC-9BF8-B77124FF4A6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06" y="5579429"/>
            <a:ext cx="991870" cy="9918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E1E2CE-A622-451E-83C7-0E6DACCBD32A}"/>
              </a:ext>
            </a:extLst>
          </p:cNvPr>
          <p:cNvGrpSpPr/>
          <p:nvPr/>
        </p:nvGrpSpPr>
        <p:grpSpPr>
          <a:xfrm>
            <a:off x="2238577" y="4306132"/>
            <a:ext cx="1442855" cy="1073856"/>
            <a:chOff x="2061464" y="4297047"/>
            <a:chExt cx="1442855" cy="1073856"/>
          </a:xfrm>
        </p:grpSpPr>
        <p:pic>
          <p:nvPicPr>
            <p:cNvPr id="16" name="Picture 15" descr="A person holding a bucket&#10;&#10;Description automatically generated with low confidence">
              <a:extLst>
                <a:ext uri="{FF2B5EF4-FFF2-40B4-BE49-F238E27FC236}">
                  <a16:creationId xmlns:a16="http://schemas.microsoft.com/office/drawing/2014/main" id="{5082ABE8-7B9E-4D4E-ACAB-B6EE45E35733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304" y="4313436"/>
              <a:ext cx="466725" cy="466725"/>
            </a:xfrm>
            <a:prstGeom prst="rect">
              <a:avLst/>
            </a:prstGeom>
          </p:spPr>
        </p:pic>
        <p:pic>
          <p:nvPicPr>
            <p:cNvPr id="17" name="Picture 16" descr="A picture containing person, orange&#10;&#10;Description automatically generated">
              <a:extLst>
                <a:ext uri="{FF2B5EF4-FFF2-40B4-BE49-F238E27FC236}">
                  <a16:creationId xmlns:a16="http://schemas.microsoft.com/office/drawing/2014/main" id="{1F896DE0-AD51-4B5C-86A9-AC5F6B551A49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731" y="4297047"/>
              <a:ext cx="593090" cy="593090"/>
            </a:xfrm>
            <a:prstGeom prst="rect">
              <a:avLst/>
            </a:prstGeom>
          </p:spPr>
        </p:pic>
        <p:pic>
          <p:nvPicPr>
            <p:cNvPr id="18" name="Picture 17" descr="A couple of men sitting at a table with their arms up&#10;&#10;Description automatically generated with low confidence">
              <a:extLst>
                <a:ext uri="{FF2B5EF4-FFF2-40B4-BE49-F238E27FC236}">
                  <a16:creationId xmlns:a16="http://schemas.microsoft.com/office/drawing/2014/main" id="{FC31A896-E729-4328-9AF5-FA5991603709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464" y="4767905"/>
              <a:ext cx="593090" cy="593090"/>
            </a:xfrm>
            <a:prstGeom prst="rect">
              <a:avLst/>
            </a:prstGeom>
          </p:spPr>
        </p:pic>
        <p:pic>
          <p:nvPicPr>
            <p:cNvPr id="19" name="Picture 18" descr="A group of men posing for a picture next to a double decker bus&#10;&#10;Description automatically generated with medium confidence">
              <a:extLst>
                <a:ext uri="{FF2B5EF4-FFF2-40B4-BE49-F238E27FC236}">
                  <a16:creationId xmlns:a16="http://schemas.microsoft.com/office/drawing/2014/main" id="{E3F20F67-AE4B-49D1-AD4A-2114BB7CD2B2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229" y="4904813"/>
              <a:ext cx="466090" cy="466090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1CEA0E-763D-0F48-A731-6B53835C8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30"/>
    </mc:Choice>
    <mc:Fallback xmlns="">
      <p:transition spd="slow" advTm="3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D6044-4C62-4117-ABC4-5981A7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5</a:t>
            </a:fld>
            <a:endParaRPr lang="en-GB"/>
          </a:p>
        </p:txBody>
      </p:sp>
      <p:pic>
        <p:nvPicPr>
          <p:cNvPr id="3" name="Picture 2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038BA4A8-ACFF-4CE2-8C00-6C45081A72E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3332"/>
          <a:stretch/>
        </p:blipFill>
        <p:spPr>
          <a:xfrm>
            <a:off x="1440014" y="173828"/>
            <a:ext cx="1813438" cy="1144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A5D23-3CEB-42C9-B8CF-4D2139776303}"/>
              </a:ext>
            </a:extLst>
          </p:cNvPr>
          <p:cNvSpPr/>
          <p:nvPr/>
        </p:nvSpPr>
        <p:spPr>
          <a:xfrm>
            <a:off x="3350583" y="259558"/>
            <a:ext cx="3937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 words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E6A88D-E35E-4048-BE80-ECAEFDC62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815779"/>
              </p:ext>
            </p:extLst>
          </p:nvPr>
        </p:nvGraphicFramePr>
        <p:xfrm>
          <a:off x="1528147" y="1137411"/>
          <a:ext cx="9668588" cy="566070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60841">
                  <a:extLst>
                    <a:ext uri="{9D8B030D-6E8A-4147-A177-3AD203B41FA5}">
                      <a16:colId xmlns:a16="http://schemas.microsoft.com/office/drawing/2014/main" val="3655987763"/>
                    </a:ext>
                  </a:extLst>
                </a:gridCol>
                <a:gridCol w="3060841">
                  <a:extLst>
                    <a:ext uri="{9D8B030D-6E8A-4147-A177-3AD203B41FA5}">
                      <a16:colId xmlns:a16="http://schemas.microsoft.com/office/drawing/2014/main" val="3539561864"/>
                    </a:ext>
                  </a:extLst>
                </a:gridCol>
                <a:gridCol w="3546906">
                  <a:extLst>
                    <a:ext uri="{9D8B030D-6E8A-4147-A177-3AD203B41FA5}">
                      <a16:colId xmlns:a16="http://schemas.microsoft.com/office/drawing/2014/main" val="1084377998"/>
                    </a:ext>
                  </a:extLst>
                </a:gridCol>
              </a:tblGrid>
              <a:tr h="15282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psychology</a:t>
                      </a:r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Helping people about how they think and act. 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7571"/>
                  </a:ext>
                </a:extLst>
              </a:tr>
              <a:tr h="14669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questionnaire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Questions for you to answer in a form.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34648"/>
                  </a:ext>
                </a:extLst>
              </a:tr>
              <a:tr h="13249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research </a:t>
                      </a:r>
                      <a:endParaRPr lang="en-GB" sz="2000" i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project </a:t>
                      </a:r>
                      <a:endParaRPr lang="en-GB" sz="2000" i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Some activities that help you to find the answers to your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6765"/>
                  </a:ext>
                </a:extLst>
              </a:tr>
              <a:tr h="134051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research associate</a:t>
                      </a:r>
                      <a:endParaRPr lang="en-GB" sz="2000" i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researcher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Members of the team who carry out research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035082"/>
                  </a:ext>
                </a:extLst>
              </a:tr>
            </a:tbl>
          </a:graphicData>
        </a:graphic>
      </p:graphicFrame>
      <p:pic>
        <p:nvPicPr>
          <p:cNvPr id="13" name="Picture 12" descr="A person with his hand on his face&#10;&#10;Description automatically generated with low confidence">
            <a:extLst>
              <a:ext uri="{FF2B5EF4-FFF2-40B4-BE49-F238E27FC236}">
                <a16:creationId xmlns:a16="http://schemas.microsoft.com/office/drawing/2014/main" id="{441040B3-3FDB-4F79-9E09-0F086F1E258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7" y="1415525"/>
            <a:ext cx="1059815" cy="1059815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0C0C1F-947D-4E11-9A10-688BFBC6F6C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79" y="2687729"/>
            <a:ext cx="1467929" cy="1467929"/>
          </a:xfrm>
          <a:prstGeom prst="rect">
            <a:avLst/>
          </a:prstGeom>
        </p:spPr>
      </p:pic>
      <p:pic>
        <p:nvPicPr>
          <p:cNvPr id="15" name="Picture 14" descr="A group of people standing in a circle&#10;&#10;Description automatically generated with low confidence">
            <a:extLst>
              <a:ext uri="{FF2B5EF4-FFF2-40B4-BE49-F238E27FC236}">
                <a16:creationId xmlns:a16="http://schemas.microsoft.com/office/drawing/2014/main" id="{2F52018E-60CD-4D09-A001-F4D6694C15D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06" y="4250897"/>
            <a:ext cx="1156946" cy="1156946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3B70EB70-71BC-42B4-9D07-825828EDAFA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06" y="5563230"/>
            <a:ext cx="1079500" cy="1079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CA4964-8C9A-F247-912B-6940BB613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2"/>
    </mc:Choice>
    <mc:Fallback xmlns="">
      <p:transition spd="slow" advTm="2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D6044-4C62-4117-ABC4-5981A7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6</a:t>
            </a:fld>
            <a:endParaRPr lang="en-GB"/>
          </a:p>
        </p:txBody>
      </p:sp>
      <p:pic>
        <p:nvPicPr>
          <p:cNvPr id="3" name="Picture 2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038BA4A8-ACFF-4CE2-8C00-6C45081A72E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3332"/>
          <a:stretch/>
        </p:blipFill>
        <p:spPr>
          <a:xfrm>
            <a:off x="1440014" y="173828"/>
            <a:ext cx="1813438" cy="1144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A5D23-3CEB-42C9-B8CF-4D2139776303}"/>
              </a:ext>
            </a:extLst>
          </p:cNvPr>
          <p:cNvSpPr/>
          <p:nvPr/>
        </p:nvSpPr>
        <p:spPr>
          <a:xfrm>
            <a:off x="3350583" y="259558"/>
            <a:ext cx="3937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 words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E6A88D-E35E-4048-BE80-ECAEFDC62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832820"/>
              </p:ext>
            </p:extLst>
          </p:nvPr>
        </p:nvGraphicFramePr>
        <p:xfrm>
          <a:off x="923731" y="1137411"/>
          <a:ext cx="10954138" cy="566070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04457">
                  <a:extLst>
                    <a:ext uri="{9D8B030D-6E8A-4147-A177-3AD203B41FA5}">
                      <a16:colId xmlns:a16="http://schemas.microsoft.com/office/drawing/2014/main" val="3655987763"/>
                    </a:ext>
                  </a:extLst>
                </a:gridCol>
                <a:gridCol w="3144416">
                  <a:extLst>
                    <a:ext uri="{9D8B030D-6E8A-4147-A177-3AD203B41FA5}">
                      <a16:colId xmlns:a16="http://schemas.microsoft.com/office/drawing/2014/main" val="3539561864"/>
                    </a:ext>
                  </a:extLst>
                </a:gridCol>
                <a:gridCol w="4805265">
                  <a:extLst>
                    <a:ext uri="{9D8B030D-6E8A-4147-A177-3AD203B41FA5}">
                      <a16:colId xmlns:a16="http://schemas.microsoft.com/office/drawing/2014/main" val="1084377998"/>
                    </a:ext>
                  </a:extLst>
                </a:gridCol>
              </a:tblGrid>
              <a:tr h="15282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Research ethics committee</a:t>
                      </a:r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These are teams who read research proposals and say whether it is safe and sound or not.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7571"/>
                  </a:ext>
                </a:extLst>
              </a:tr>
              <a:tr h="14669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speech and language therapy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Helping people with their understanding and expressing themselves.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34648"/>
                  </a:ext>
                </a:extLst>
              </a:tr>
              <a:tr h="13249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supporter</a:t>
                      </a:r>
                      <a:endParaRPr lang="en-GB" sz="2000" i="1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Different people who provide help so that the person is able to communicate and take part.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6765"/>
                  </a:ext>
                </a:extLst>
              </a:tr>
              <a:tr h="134051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treatment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The different types of help a person might be offered to improve their health and well-being.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035082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F826D3E-162A-40CF-BA5F-63D287BFE270}"/>
              </a:ext>
            </a:extLst>
          </p:cNvPr>
          <p:cNvGrpSpPr/>
          <p:nvPr/>
        </p:nvGrpSpPr>
        <p:grpSpPr>
          <a:xfrm>
            <a:off x="1711022" y="1028999"/>
            <a:ext cx="1590995" cy="1590995"/>
            <a:chOff x="646360" y="978676"/>
            <a:chExt cx="2071370" cy="20713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6081C7-354C-4E6F-8415-44E29B8F386D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60" y="978676"/>
              <a:ext cx="2071370" cy="2071370"/>
            </a:xfrm>
            <a:prstGeom prst="rect">
              <a:avLst/>
            </a:prstGeom>
          </p:spPr>
        </p:pic>
        <p:sp>
          <p:nvSpPr>
            <p:cNvPr id="12" name="Text Box 262">
              <a:extLst>
                <a:ext uri="{FF2B5EF4-FFF2-40B4-BE49-F238E27FC236}">
                  <a16:creationId xmlns:a16="http://schemas.microsoft.com/office/drawing/2014/main" id="{3AC2E554-C25F-4B4C-B3AA-A9479A5535C0}"/>
                </a:ext>
              </a:extLst>
            </p:cNvPr>
            <p:cNvSpPr txBox="1"/>
            <p:nvPr/>
          </p:nvSpPr>
          <p:spPr>
            <a:xfrm>
              <a:off x="1395660" y="1249610"/>
              <a:ext cx="613762" cy="40767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group of people in a car&#10;&#10;Description automatically generated">
              <a:extLst>
                <a:ext uri="{FF2B5EF4-FFF2-40B4-BE49-F238E27FC236}">
                  <a16:creationId xmlns:a16="http://schemas.microsoft.com/office/drawing/2014/main" id="{D431838D-1D7D-4E90-B4D1-44DD8345038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047" y="1255006"/>
              <a:ext cx="442589" cy="402274"/>
            </a:xfrm>
            <a:prstGeom prst="rect">
              <a:avLst/>
            </a:prstGeom>
          </p:spPr>
        </p:pic>
      </p:grpSp>
      <p:pic>
        <p:nvPicPr>
          <p:cNvPr id="18" name="Picture 17" descr="A picture containing person, standing, group, people&#10;&#10;Description automatically generated">
            <a:extLst>
              <a:ext uri="{FF2B5EF4-FFF2-40B4-BE49-F238E27FC236}">
                <a16:creationId xmlns:a16="http://schemas.microsoft.com/office/drawing/2014/main" id="{F2EB26B0-8F79-4BC7-9D66-932638CC35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40" y="2810794"/>
            <a:ext cx="1156970" cy="1156970"/>
          </a:xfrm>
          <a:prstGeom prst="rect">
            <a:avLst/>
          </a:prstGeom>
        </p:spPr>
      </p:pic>
      <p:pic>
        <p:nvPicPr>
          <p:cNvPr id="19" name="Picture 18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D8B1DB24-3C0F-4BCD-8D93-131F0F40A99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20" y="4217293"/>
            <a:ext cx="1046952" cy="1046952"/>
          </a:xfrm>
          <a:prstGeom prst="rect">
            <a:avLst/>
          </a:prstGeom>
        </p:spPr>
      </p:pic>
      <p:pic>
        <p:nvPicPr>
          <p:cNvPr id="20" name="Picture 1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CC80A93D-25BA-4BDC-AA64-01AFC8C0266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47" y="5652230"/>
            <a:ext cx="1089025" cy="10890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AC7442-07D6-224B-B45E-CB33733C3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43"/>
    </mc:Choice>
    <mc:Fallback xmlns="">
      <p:transition spd="slow" advTm="3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D6044-4C62-4117-ABC4-5981A7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64E32-296D-4F4E-8F1E-E2C83F0FF13F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038BA4A8-ACFF-4CE2-8C00-6C45081A72E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3332"/>
          <a:stretch/>
        </p:blipFill>
        <p:spPr>
          <a:xfrm>
            <a:off x="1440014" y="173828"/>
            <a:ext cx="1813438" cy="1144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A5D23-3CEB-42C9-B8CF-4D2139776303}"/>
              </a:ext>
            </a:extLst>
          </p:cNvPr>
          <p:cNvSpPr/>
          <p:nvPr/>
        </p:nvSpPr>
        <p:spPr>
          <a:xfrm>
            <a:off x="3350583" y="259558"/>
            <a:ext cx="3937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Difficult words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E6A88D-E35E-4048-BE80-ECAEFDC62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778494"/>
              </p:ext>
            </p:extLst>
          </p:nvPr>
        </p:nvGraphicFramePr>
        <p:xfrm>
          <a:off x="984007" y="1784122"/>
          <a:ext cx="9668588" cy="299524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60841">
                  <a:extLst>
                    <a:ext uri="{9D8B030D-6E8A-4147-A177-3AD203B41FA5}">
                      <a16:colId xmlns:a16="http://schemas.microsoft.com/office/drawing/2014/main" val="3655987763"/>
                    </a:ext>
                  </a:extLst>
                </a:gridCol>
                <a:gridCol w="3060841">
                  <a:extLst>
                    <a:ext uri="{9D8B030D-6E8A-4147-A177-3AD203B41FA5}">
                      <a16:colId xmlns:a16="http://schemas.microsoft.com/office/drawing/2014/main" val="3539561864"/>
                    </a:ext>
                  </a:extLst>
                </a:gridCol>
                <a:gridCol w="3546906">
                  <a:extLst>
                    <a:ext uri="{9D8B030D-6E8A-4147-A177-3AD203B41FA5}">
                      <a16:colId xmlns:a16="http://schemas.microsoft.com/office/drawing/2014/main" val="1084377998"/>
                    </a:ext>
                  </a:extLst>
                </a:gridCol>
              </a:tblGrid>
              <a:tr h="15282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welfare</a:t>
                      </a:r>
                      <a:endParaRPr lang="en-GB" sz="20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Making sure you have the people and services you need to help you.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67571"/>
                  </a:ext>
                </a:extLst>
              </a:tr>
              <a:tr h="14669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working group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People meeting together to develop materials for using in the project.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34648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microscope, hand glass, mirror&#10;&#10;Description automatically generated">
            <a:extLst>
              <a:ext uri="{FF2B5EF4-FFF2-40B4-BE49-F238E27FC236}">
                <a16:creationId xmlns:a16="http://schemas.microsoft.com/office/drawing/2014/main" id="{6AE08AA7-F33F-4AD8-9FF7-83622180E5B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55" y="2030013"/>
            <a:ext cx="1005840" cy="1005840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55F4E1C9-DB93-4293-A206-18666A27B73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45" y="3281743"/>
            <a:ext cx="1419860" cy="141986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7C6A43-5EC4-BD4F-A086-E5C37E033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6"/>
    </mc:Choice>
    <mc:Fallback xmlns="">
      <p:transition spd="slow" advTm="1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417</Words>
  <Application>Microsoft Macintosh PowerPoint</Application>
  <PresentationFormat>Widescreen</PresentationFormat>
  <Paragraphs>69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Oluseyi Jimoh (HSC - Staff)</dc:creator>
  <cp:lastModifiedBy>Karen Bunning (HSC - Staff)</cp:lastModifiedBy>
  <cp:revision>13</cp:revision>
  <dcterms:created xsi:type="dcterms:W3CDTF">2021-06-07T00:28:59Z</dcterms:created>
  <dcterms:modified xsi:type="dcterms:W3CDTF">2021-09-28T17:00:24Z</dcterms:modified>
</cp:coreProperties>
</file>