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5"/>
  </p:notesMasterIdLst>
  <p:handoutMasterIdLst>
    <p:handoutMasterId r:id="rId26"/>
  </p:handoutMasterIdLst>
  <p:sldIdLst>
    <p:sldId id="618" r:id="rId4"/>
    <p:sldId id="608" r:id="rId5"/>
    <p:sldId id="677" r:id="rId6"/>
    <p:sldId id="387" r:id="rId7"/>
    <p:sldId id="495" r:id="rId8"/>
    <p:sldId id="384" r:id="rId9"/>
    <p:sldId id="400" r:id="rId10"/>
    <p:sldId id="610" r:id="rId11"/>
    <p:sldId id="391" r:id="rId12"/>
    <p:sldId id="392" r:id="rId13"/>
    <p:sldId id="399" r:id="rId14"/>
    <p:sldId id="612" r:id="rId15"/>
    <p:sldId id="613" r:id="rId16"/>
    <p:sldId id="283" r:id="rId17"/>
    <p:sldId id="285" r:id="rId18"/>
    <p:sldId id="680" r:id="rId19"/>
    <p:sldId id="397" r:id="rId20"/>
    <p:sldId id="682" r:id="rId21"/>
    <p:sldId id="615" r:id="rId22"/>
    <p:sldId id="679" r:id="rId23"/>
    <p:sldId id="674" r:id="rId24"/>
  </p:sldIdLst>
  <p:sldSz cx="9144000" cy="6858000" type="screen4x3"/>
  <p:notesSz cx="6834188" cy="99790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127" d="100"/>
          <a:sy n="127" d="100"/>
        </p:scale>
        <p:origin x="2736" y="192"/>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p:cViewPr>
        <p:scale>
          <a:sx n="200" d="100"/>
          <a:sy n="200" d="100"/>
        </p:scale>
        <p:origin x="2096" y="-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ustomXml" Target="../customXml/item3.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DE073316-5C98-DD85-B8E2-3CAFD34EA373}"/>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5" name="Rectangle 3">
            <a:extLst>
              <a:ext uri="{FF2B5EF4-FFF2-40B4-BE49-F238E27FC236}">
                <a16:creationId xmlns:a16="http://schemas.microsoft.com/office/drawing/2014/main" id="{0374D454-67A5-E175-97B4-492AE7B4017A}"/>
              </a:ext>
            </a:extLst>
          </p:cNvPr>
          <p:cNvSpPr>
            <a:spLocks noGrp="1" noChangeArrowheads="1"/>
          </p:cNvSpPr>
          <p:nvPr>
            <p:ph type="dt" sz="quarter"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05476" name="Rectangle 4">
            <a:extLst>
              <a:ext uri="{FF2B5EF4-FFF2-40B4-BE49-F238E27FC236}">
                <a16:creationId xmlns:a16="http://schemas.microsoft.com/office/drawing/2014/main" id="{F3DAB9AE-7FCB-9D5B-DAE2-C22986548D2B}"/>
              </a:ext>
            </a:extLst>
          </p:cNvPr>
          <p:cNvSpPr>
            <a:spLocks noGrp="1" noChangeArrowheads="1"/>
          </p:cNvSpPr>
          <p:nvPr>
            <p:ph type="ftr" sz="quarter" idx="2"/>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7" name="Rectangle 5">
            <a:extLst>
              <a:ext uri="{FF2B5EF4-FFF2-40B4-BE49-F238E27FC236}">
                <a16:creationId xmlns:a16="http://schemas.microsoft.com/office/drawing/2014/main" id="{A6B4C225-040B-C0C9-1BDE-81B564FC7AF8}"/>
              </a:ext>
            </a:extLst>
          </p:cNvPr>
          <p:cNvSpPr>
            <a:spLocks noGrp="1" noChangeArrowheads="1"/>
          </p:cNvSpPr>
          <p:nvPr>
            <p:ph type="sldNum" sz="quarter" idx="3"/>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F3538B2-3380-EE40-9CEB-171519D6EA6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B41A3127-BFC1-E11A-0653-EA94A07635FB}"/>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5" name="Rectangle 3">
            <a:extLst>
              <a:ext uri="{FF2B5EF4-FFF2-40B4-BE49-F238E27FC236}">
                <a16:creationId xmlns:a16="http://schemas.microsoft.com/office/drawing/2014/main" id="{B45B597E-2B65-A621-530B-A58FB50C1857}"/>
              </a:ext>
            </a:extLst>
          </p:cNvPr>
          <p:cNvSpPr>
            <a:spLocks noGrp="1" noChangeArrowheads="1"/>
          </p:cNvSpPr>
          <p:nvPr>
            <p:ph type="dt"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4340" name="Rectangle 4">
            <a:extLst>
              <a:ext uri="{FF2B5EF4-FFF2-40B4-BE49-F238E27FC236}">
                <a16:creationId xmlns:a16="http://schemas.microsoft.com/office/drawing/2014/main" id="{658C9E5D-450E-5212-4CEF-3C52593DA2A4}"/>
              </a:ext>
            </a:extLst>
          </p:cNvPr>
          <p:cNvSpPr>
            <a:spLocks noGrp="1" noRot="1" noChangeAspect="1" noChangeArrowheads="1" noTextEdit="1"/>
          </p:cNvSpPr>
          <p:nvPr>
            <p:ph type="sldImg" idx="2"/>
          </p:nvPr>
        </p:nvSpPr>
        <p:spPr bwMode="auto">
          <a:xfrm>
            <a:off x="922338" y="747713"/>
            <a:ext cx="4991100" cy="3743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122E406E-2C2F-C67F-9DE1-D2C4982A495C}"/>
              </a:ext>
            </a:extLst>
          </p:cNvPr>
          <p:cNvSpPr>
            <a:spLocks noGrp="1" noChangeArrowheads="1"/>
          </p:cNvSpPr>
          <p:nvPr>
            <p:ph type="body" sz="quarter" idx="3"/>
          </p:nvPr>
        </p:nvSpPr>
        <p:spPr bwMode="auto">
          <a:xfrm>
            <a:off x="684213" y="4740275"/>
            <a:ext cx="5467350" cy="4491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318" name="Rectangle 6">
            <a:extLst>
              <a:ext uri="{FF2B5EF4-FFF2-40B4-BE49-F238E27FC236}">
                <a16:creationId xmlns:a16="http://schemas.microsoft.com/office/drawing/2014/main" id="{943057C1-52E0-C0EA-1854-D7BF112FFEEB}"/>
              </a:ext>
            </a:extLst>
          </p:cNvPr>
          <p:cNvSpPr>
            <a:spLocks noGrp="1" noChangeArrowheads="1"/>
          </p:cNvSpPr>
          <p:nvPr>
            <p:ph type="ftr" sz="quarter" idx="4"/>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9" name="Rectangle 7">
            <a:extLst>
              <a:ext uri="{FF2B5EF4-FFF2-40B4-BE49-F238E27FC236}">
                <a16:creationId xmlns:a16="http://schemas.microsoft.com/office/drawing/2014/main" id="{48D66CB6-AA9F-41C9-D292-D9D2FF327269}"/>
              </a:ext>
            </a:extLst>
          </p:cNvPr>
          <p:cNvSpPr>
            <a:spLocks noGrp="1" noChangeArrowheads="1"/>
          </p:cNvSpPr>
          <p:nvPr>
            <p:ph type="sldNum" sz="quarter" idx="5"/>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8B75741-F869-3A47-B8D1-913548E20411}"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t>Welcome to the second session of the Secure Base model training </a:t>
            </a:r>
            <a:r>
              <a:rPr lang="en-US" dirty="0" err="1"/>
              <a:t>programme</a:t>
            </a:r>
            <a:r>
              <a:rPr lang="en-US" dirty="0"/>
              <a:t>. </a:t>
            </a:r>
          </a:p>
          <a:p>
            <a:r>
              <a:rPr lang="en-US" b="1" dirty="0"/>
              <a:t>READ SLIDE</a:t>
            </a:r>
          </a:p>
        </p:txBody>
      </p:sp>
      <p:sp>
        <p:nvSpPr>
          <p:cNvPr id="4" name="Slide Number Placeholder 3"/>
          <p:cNvSpPr>
            <a:spLocks noGrp="1"/>
          </p:cNvSpPr>
          <p:nvPr>
            <p:ph type="sldNum" sz="quarter" idx="5"/>
          </p:nvPr>
        </p:nvSpPr>
        <p:spPr/>
        <p:txBody>
          <a:bodyPr/>
          <a:lstStyle/>
          <a:p>
            <a:fld id="{C58EB948-F276-FD49-9FBF-089A9410267B}" type="slidenum">
              <a:rPr lang="en-US" smtClean="0"/>
              <a:t>1</a:t>
            </a:fld>
            <a:endParaRPr lang="en-US"/>
          </a:p>
        </p:txBody>
      </p:sp>
    </p:spTree>
    <p:extLst>
      <p:ext uri="{BB962C8B-B14F-4D97-AF65-F5344CB8AC3E}">
        <p14:creationId xmlns:p14="http://schemas.microsoft.com/office/powerpoint/2010/main" val="1028446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Now we move to the second and also key dimension - Sensitivity – helping the child to manage feelings.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As we can see it builds on availability and trust- so before we look at Sensitivity in more detail, it would be helpful to hear feedback from your thoughts on availability and trust after last session as that is an important foundation for today. </a:t>
            </a:r>
          </a:p>
        </p:txBody>
      </p:sp>
      <p:sp>
        <p:nvSpPr>
          <p:cNvPr id="4" name="Slide Number Placeholder 3"/>
          <p:cNvSpPr>
            <a:spLocks noGrp="1"/>
          </p:cNvSpPr>
          <p:nvPr>
            <p:ph type="sldNum" sz="quarter" idx="5"/>
          </p:nvPr>
        </p:nvSpPr>
        <p:spPr/>
        <p:txBody>
          <a:bodyPr/>
          <a:lstStyle/>
          <a:p>
            <a:fld id="{C58EB948-F276-FD49-9FBF-089A9410267B}" type="slidenum">
              <a:rPr lang="en-US" smtClean="0"/>
              <a:t>2</a:t>
            </a:fld>
            <a:endParaRPr lang="en-US"/>
          </a:p>
        </p:txBody>
      </p:sp>
    </p:spTree>
    <p:extLst>
      <p:ext uri="{BB962C8B-B14F-4D97-AF65-F5344CB8AC3E}">
        <p14:creationId xmlns:p14="http://schemas.microsoft.com/office/powerpoint/2010/main" val="325923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t>This slide is the reflections task suggested at the end of the last session. </a:t>
            </a:r>
          </a:p>
          <a:p>
            <a:pPr marL="171450" indent="-171450">
              <a:buClr>
                <a:srgbClr val="0070C0"/>
              </a:buClr>
              <a:buFont typeface="Wingdings" pitchFamily="2" charset="2"/>
              <a:buChar char="§"/>
            </a:pPr>
            <a:r>
              <a:rPr lang="en-US" dirty="0"/>
              <a:t>Encourage feedback and discussion as a full group. Time needed for this discussion will depend on how many participants have reflected on the last session and feel able to share their  ideas- but max 10-15 minutes. </a:t>
            </a:r>
          </a:p>
          <a:p>
            <a:pPr marL="171450" indent="-171450">
              <a:buClr>
                <a:srgbClr val="0070C0"/>
              </a:buClr>
              <a:buFont typeface="Wingdings" pitchFamily="2" charset="2"/>
              <a:buChar char="§"/>
            </a:pPr>
            <a:r>
              <a:rPr lang="en-US" dirty="0"/>
              <a:t>Prompt questions could include- did you have thoughts after last session about why some children of certain ages lack trust or how caregivers can make sure they are available to a child and build their trust? </a:t>
            </a:r>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3</a:t>
            </a:fld>
            <a:endParaRPr lang="en-GB" altLang="en-US"/>
          </a:p>
        </p:txBody>
      </p:sp>
    </p:spTree>
    <p:extLst>
      <p:ext uri="{BB962C8B-B14F-4D97-AF65-F5344CB8AC3E}">
        <p14:creationId xmlns:p14="http://schemas.microsoft.com/office/powerpoint/2010/main" val="1249838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0070C0"/>
              </a:buClr>
              <a:buSzPts val="1600"/>
            </a:pPr>
            <a:r>
              <a:rPr lang="en-US" b="1" dirty="0">
                <a:latin typeface="+mn-lt"/>
                <a:ea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mn-lt"/>
                <a:ea typeface="Calibri" panose="020F0502020204030204" pitchFamily="34" charset="0"/>
                <a:cs typeface="Calibri" panose="020F0502020204030204" pitchFamily="34" charset="0"/>
              </a:rPr>
              <a:t>Now we move on to today's dimension: Sensitivity-helping the child to manage feelings </a:t>
            </a:r>
          </a:p>
          <a:p>
            <a:r>
              <a:rPr lang="en-US" b="1" dirty="0">
                <a:latin typeface="+mn-lt"/>
                <a:ea typeface="Calibri" panose="020F0502020204030204" pitchFamily="34" charset="0"/>
                <a:cs typeface="Calibri" panose="020F0502020204030204" pitchFamily="34" charset="0"/>
              </a:rPr>
              <a:t>READ </a:t>
            </a:r>
            <a:r>
              <a:rPr lang="en-US" dirty="0">
                <a:latin typeface="+mn-lt"/>
                <a:ea typeface="Calibri" panose="020F0502020204030204" pitchFamily="34" charset="0"/>
                <a:cs typeface="Calibri" panose="020F0502020204030204" pitchFamily="34" charset="0"/>
              </a:rPr>
              <a:t>round the cycle on the slide</a:t>
            </a:r>
          </a:p>
          <a:p>
            <a:pPr marL="171450" indent="-171450">
              <a:buClr>
                <a:srgbClr val="0070C0"/>
              </a:buClr>
              <a:buFont typeface="Wingdings" pitchFamily="2" charset="2"/>
              <a:buChar char="§"/>
            </a:pPr>
            <a:r>
              <a:rPr lang="en-GB" dirty="0">
                <a:latin typeface="+mn-lt"/>
              </a:rPr>
              <a:t>Sensitivity is one of the key elements of therapeutic caregiving. It refers to the caregiver’s capacity to tune in to the mind of the child. To think about </a:t>
            </a:r>
            <a:r>
              <a:rPr lang="en-GB" i="1" dirty="0">
                <a:latin typeface="+mn-lt"/>
              </a:rPr>
              <a:t>what the child might be thinking and feeling, </a:t>
            </a:r>
            <a:r>
              <a:rPr lang="en-GB" dirty="0">
                <a:latin typeface="+mn-lt"/>
              </a:rPr>
              <a:t>to use this understanding in caregiving and to reflect this understanding back to the child – tentatively naming the child's thoughts and feelings and making connections with behaviour.  </a:t>
            </a:r>
          </a:p>
          <a:p>
            <a:pPr marL="171450" indent="-171450">
              <a:buClr>
                <a:srgbClr val="0070C0"/>
              </a:buClr>
              <a:buFont typeface="Wingdings" pitchFamily="2" charset="2"/>
              <a:buChar char="§"/>
            </a:pPr>
            <a:r>
              <a:rPr lang="en-GB" dirty="0">
                <a:latin typeface="+mn-lt"/>
              </a:rPr>
              <a:t>Over time this cycle helps children to begin to understand, discuss and manage their difficult feelings – and reduce the troubled behaviour that often accompanies those feelings. </a:t>
            </a:r>
          </a:p>
          <a:p>
            <a:pPr marL="171450" indent="-171450">
              <a:buClr>
                <a:srgbClr val="0070C0"/>
              </a:buClr>
              <a:buFont typeface="Wingdings" pitchFamily="2" charset="2"/>
              <a:buChar char="§"/>
            </a:pPr>
            <a:r>
              <a:rPr lang="en-US" dirty="0">
                <a:latin typeface="+mn-lt"/>
                <a:ea typeface="Calibri" panose="020F0502020204030204" pitchFamily="34" charset="0"/>
                <a:cs typeface="Calibri" panose="020F0502020204030204" pitchFamily="34" charset="0"/>
              </a:rPr>
              <a:t>It's important to </a:t>
            </a:r>
            <a:r>
              <a:rPr lang="en-US" dirty="0" err="1">
                <a:latin typeface="+mn-lt"/>
                <a:ea typeface="Calibri" panose="020F0502020204030204" pitchFamily="34" charset="0"/>
                <a:cs typeface="Calibri" panose="020F0502020204030204" pitchFamily="34" charset="0"/>
              </a:rPr>
              <a:t>emphasise</a:t>
            </a:r>
            <a:r>
              <a:rPr lang="en-US" dirty="0">
                <a:latin typeface="+mn-lt"/>
                <a:ea typeface="Calibri" panose="020F0502020204030204" pitchFamily="34" charset="0"/>
                <a:cs typeface="Calibri" panose="020F0502020204030204" pitchFamily="34" charset="0"/>
              </a:rPr>
              <a:t> that ‘managing’ feelings is not about suppressing them, but about expressing them appropriately, whether happiness or sadness, shame or anger, so that those feelings can be understood and responded to helpfully - by adults and by other children.</a:t>
            </a:r>
            <a:endParaRPr lang="en-US" dirty="0">
              <a:latin typeface="+mn-lt"/>
            </a:endParaRPr>
          </a:p>
          <a:p>
            <a:pPr marL="171450" indent="-171450">
              <a:buClr>
                <a:srgbClr val="0070C0"/>
              </a:buClr>
              <a:buSzPct val="100000"/>
              <a:buFont typeface="Wingdings" pitchFamily="2" charset="2"/>
              <a:buChar char="§"/>
              <a:defRPr/>
            </a:pPr>
            <a:r>
              <a:rPr lang="en-GB" dirty="0">
                <a:latin typeface="+mn-lt"/>
              </a:rPr>
              <a:t>This session will follow each element of the caregiving cycle within this dimension, beginning with the child’s needs and behaviour. </a:t>
            </a:r>
            <a:endParaRPr lang="en-US" dirty="0">
              <a:latin typeface="+mn-lt"/>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8B75741-F869-3A47-B8D1-913548E20411}" type="slidenum">
              <a:rPr lang="en-GB" altLang="en-US" smtClean="0"/>
              <a:pPr>
                <a:defRPr/>
              </a:pPr>
              <a:t>4</a:t>
            </a:fld>
            <a:endParaRPr lang="en-GB" altLang="en-US"/>
          </a:p>
        </p:txBody>
      </p:sp>
    </p:spTree>
    <p:extLst>
      <p:ext uri="{BB962C8B-B14F-4D97-AF65-F5344CB8AC3E}">
        <p14:creationId xmlns:p14="http://schemas.microsoft.com/office/powerpoint/2010/main" val="2530483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2E85CC60-6715-98A5-B050-A45BF97AEE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1pPr>
            <a:lvl2pPr marL="738188" indent="-28416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2pPr>
            <a:lvl3pPr marL="1136650"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3pPr>
            <a:lvl4pPr marL="1590675"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4pPr>
            <a:lvl5pPr marL="2046288"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5pPr>
            <a:lvl6pPr marL="25034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6pPr>
            <a:lvl7pPr marL="29606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7pPr>
            <a:lvl8pPr marL="34178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8pPr>
            <a:lvl9pPr marL="38750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9pPr>
          </a:lstStyle>
          <a:p>
            <a:pPr>
              <a:spcBef>
                <a:spcPct val="0"/>
              </a:spcBef>
            </a:pPr>
            <a:fld id="{79AC563D-E238-F942-B4FA-075F0D008AEE}" type="slidenum">
              <a:rPr lang="en-US" altLang="en-US">
                <a:solidFill>
                  <a:srgbClr val="000000"/>
                </a:solidFill>
              </a:rPr>
              <a:pPr>
                <a:spcBef>
                  <a:spcPct val="0"/>
                </a:spcBef>
              </a:pPr>
              <a:t>5</a:t>
            </a:fld>
            <a:endParaRPr lang="en-US" altLang="en-US">
              <a:solidFill>
                <a:srgbClr val="000000"/>
              </a:solidFill>
            </a:endParaRPr>
          </a:p>
        </p:txBody>
      </p:sp>
      <p:sp>
        <p:nvSpPr>
          <p:cNvPr id="56322" name="Rectangle 2">
            <a:extLst>
              <a:ext uri="{FF2B5EF4-FFF2-40B4-BE49-F238E27FC236}">
                <a16:creationId xmlns:a16="http://schemas.microsoft.com/office/drawing/2014/main" id="{FD840013-B5CA-F83B-6902-F089FE02DC2F}"/>
              </a:ext>
            </a:extLst>
          </p:cNvPr>
          <p:cNvSpPr>
            <a:spLocks noGrp="1" noRot="1" noChangeAspect="1" noChangeArrowheads="1" noTextEdit="1"/>
          </p:cNvSpPr>
          <p:nvPr>
            <p:ph type="sldImg"/>
          </p:nvPr>
        </p:nvSpPr>
        <p:spPr>
          <a:xfrm>
            <a:off x="920750" y="747713"/>
            <a:ext cx="4959350" cy="3721100"/>
          </a:xfrm>
          <a:ln/>
        </p:spPr>
        <p:txBody>
          <a:bodyPr/>
          <a:lstStyle/>
          <a:p>
            <a:endParaRPr lang="en-US"/>
          </a:p>
        </p:txBody>
      </p:sp>
      <p:sp>
        <p:nvSpPr>
          <p:cNvPr id="56323" name="Rectangle 3">
            <a:extLst>
              <a:ext uri="{FF2B5EF4-FFF2-40B4-BE49-F238E27FC236}">
                <a16:creationId xmlns:a16="http://schemas.microsoft.com/office/drawing/2014/main" id="{5C22D43B-9878-F436-5AFB-18702D02BBD0}"/>
              </a:ext>
            </a:extLst>
          </p:cNvPr>
          <p:cNvSpPr>
            <a:spLocks noGrp="1" noChangeArrowheads="1"/>
          </p:cNvSpPr>
          <p:nvPr>
            <p:ph type="body" idx="1"/>
          </p:nvPr>
        </p:nvSpPr>
        <p:spPr>
          <a:xfrm>
            <a:off x="920750" y="4602277"/>
            <a:ext cx="5160640" cy="46018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0070C0"/>
              </a:buClr>
              <a:buSzPts val="1600"/>
            </a:pPr>
            <a:r>
              <a:rPr lang="en-US" b="1" dirty="0">
                <a:effectLst/>
                <a:latin typeface="Calibri" panose="020F0502020204030204" pitchFamily="34" charset="0"/>
                <a:ea typeface="Calibri" panose="020F0502020204030204" pitchFamily="34" charset="0"/>
                <a:cs typeface="Calibri" panose="020F0502020204030204" pitchFamily="34" charset="0"/>
              </a:rPr>
              <a:t>Notes</a:t>
            </a:r>
          </a:p>
          <a:p>
            <a:pPr>
              <a:buClr>
                <a:srgbClr val="0070C0"/>
              </a:buClr>
              <a:buSzPts val="1600"/>
            </a:pPr>
            <a:r>
              <a:rPr lang="en-GB" altLang="en-US" b="1" dirty="0">
                <a:latin typeface="Calibri" panose="020F0502020204030204" pitchFamily="34" charset="0"/>
                <a:cs typeface="Calibri" panose="020F0502020204030204" pitchFamily="34" charset="0"/>
              </a:rPr>
              <a:t>READ SLIDE</a:t>
            </a:r>
            <a:endParaRPr lang="en-GB" altLang="en-US" dirty="0">
              <a:latin typeface="Calibri" panose="020F0502020204030204" pitchFamily="34" charset="0"/>
              <a:cs typeface="Calibri" panose="020F0502020204030204" pitchFamily="34" charset="0"/>
            </a:endParaRPr>
          </a:p>
          <a:p>
            <a:pPr marL="353598" indent="-353598">
              <a:buClr>
                <a:srgbClr val="0070C0"/>
              </a:buClr>
              <a:buSzPts val="1600"/>
              <a:buFont typeface="Wingdings" panose="05000000000000000000" pitchFamily="2" charset="2"/>
              <a:buChar char=""/>
            </a:pPr>
            <a:r>
              <a:rPr lang="en-GB" altLang="en-US" dirty="0">
                <a:latin typeface="Calibri" panose="020F0502020204030204" pitchFamily="34" charset="0"/>
                <a:cs typeface="Calibri" panose="020F0502020204030204" pitchFamily="34" charset="0"/>
              </a:rPr>
              <a:t>These examples suggest the kind of difficulties that can arise for children who have experienced previous caregiving that did not meet their emotional needs and may have been actively harmful.  </a:t>
            </a:r>
          </a:p>
          <a:p>
            <a:pPr marL="353598" indent="-353598">
              <a:buClr>
                <a:srgbClr val="0070C0"/>
              </a:buClr>
              <a:buSzPts val="1600"/>
              <a:buFont typeface="Wingdings" panose="05000000000000000000" pitchFamily="2" charset="2"/>
              <a:buChar char=""/>
            </a:pPr>
            <a:r>
              <a:rPr lang="en-GB" altLang="en-US" dirty="0">
                <a:latin typeface="Calibri" panose="020F0502020204030204" pitchFamily="34" charset="0"/>
                <a:cs typeface="Calibri" panose="020F0502020204030204" pitchFamily="34" charset="0"/>
              </a:rPr>
              <a:t>It’s helpful to give an example for the third bullet point- </a:t>
            </a:r>
            <a:r>
              <a:rPr lang="en-GB" altLang="en-US" b="1" dirty="0">
                <a:latin typeface="Calibri" panose="020F0502020204030204" pitchFamily="34" charset="0"/>
                <a:cs typeface="Calibri" panose="020F0502020204030204" pitchFamily="34" charset="0"/>
              </a:rPr>
              <a:t>feelings and behaviour may have been mis-labelled</a:t>
            </a:r>
            <a:r>
              <a:rPr lang="en-GB" altLang="en-US" dirty="0">
                <a:latin typeface="Calibri" panose="020F0502020204030204" pitchFamily="34" charset="0"/>
                <a:cs typeface="Calibri" panose="020F0502020204030204" pitchFamily="34" charset="0"/>
              </a:rPr>
              <a:t>: for example, a previous caregiver may have said that an accident (e.g. a child knocking a cup over) was naughty and deliberately done to upset the caregiver. Children can then find it hard to believe their own feelings / motivations/experience. </a:t>
            </a:r>
          </a:p>
          <a:p>
            <a:pPr marL="353598" indent="-353598">
              <a:buClr>
                <a:srgbClr val="0070C0"/>
              </a:buClr>
              <a:buSzPts val="1600"/>
              <a:buFont typeface="Wingdings" panose="05000000000000000000" pitchFamily="2" charset="2"/>
              <a:buChar char=""/>
            </a:pPr>
            <a:r>
              <a:rPr lang="en-GB" altLang="en-US" dirty="0">
                <a:latin typeface="Calibri" panose="020F0502020204030204" pitchFamily="34" charset="0"/>
                <a:cs typeface="Calibri" panose="020F0502020204030204" pitchFamily="34" charset="0"/>
              </a:rPr>
              <a:t>Each child will be different and have had different experiences of expressing feelings and the responses they have received. These lead to different ways of managing feelings in relationships e.g. denying feelings, becoming very demanding.</a:t>
            </a:r>
          </a:p>
          <a:p>
            <a:pPr marL="353598" indent="-353598">
              <a:buClr>
                <a:srgbClr val="0070C0"/>
              </a:buClr>
              <a:buSzPts val="1600"/>
              <a:buFont typeface="Wingdings" panose="05000000000000000000" pitchFamily="2" charset="2"/>
              <a:buChar char=""/>
            </a:pPr>
            <a:r>
              <a:rPr lang="en-GB" altLang="en-US" b="1" dirty="0">
                <a:latin typeface="Calibri" panose="020F0502020204030204" pitchFamily="34" charset="0"/>
                <a:cs typeface="Calibri" panose="020F0502020204030204" pitchFamily="34" charset="0"/>
              </a:rPr>
              <a:t>'Expressing feelings through bodies'- </a:t>
            </a:r>
            <a:r>
              <a:rPr lang="en-GB" altLang="en-US" dirty="0">
                <a:latin typeface="Calibri" panose="020F0502020204030204" pitchFamily="34" charset="0"/>
                <a:cs typeface="Calibri" panose="020F0502020204030204" pitchFamily="34" charset="0"/>
              </a:rPr>
              <a:t>attachment theory may seem to have underemphasised the role of bodies, but we need to take account of the many physical problems that children / young people can have that can be linked to past experiences– such as problems sleeping, toileting, eating disorders, self-harm, drug misuse. These behaviours may be linked to negative ways in which the child is expressing and managing their emotions.</a:t>
            </a:r>
          </a:p>
          <a:p>
            <a:pPr marL="353598" indent="-353598">
              <a:buClr>
                <a:srgbClr val="0070C0"/>
              </a:buClr>
              <a:buSzPts val="1600"/>
              <a:buFont typeface="Wingdings" panose="05000000000000000000" pitchFamily="2" charset="2"/>
              <a:buChar char=""/>
            </a:pPr>
            <a:r>
              <a:rPr lang="en-GB" altLang="en-US" dirty="0">
                <a:latin typeface="Calibri" panose="020F0502020204030204" pitchFamily="34" charset="0"/>
                <a:cs typeface="Calibri" panose="020F0502020204030204" pitchFamily="34" charset="0"/>
              </a:rPr>
              <a:t>There may also be </a:t>
            </a:r>
            <a:r>
              <a:rPr lang="en-GB" altLang="en-US" b="1" dirty="0">
                <a:latin typeface="Calibri" panose="020F0502020204030204" pitchFamily="34" charset="0"/>
                <a:cs typeface="Calibri" panose="020F0502020204030204" pitchFamily="34" charset="0"/>
              </a:rPr>
              <a:t>other diverse factors </a:t>
            </a:r>
            <a:r>
              <a:rPr lang="en-GB" altLang="en-US" dirty="0">
                <a:latin typeface="Calibri" panose="020F0502020204030204" pitchFamily="34" charset="0"/>
                <a:cs typeface="Calibri" panose="020F0502020204030204" pitchFamily="34" charset="0"/>
              </a:rPr>
              <a:t>affecting how children’s feelings are expressed in behaviour that caregivers will need to be aware of, including learning difficulties, </a:t>
            </a:r>
            <a:r>
              <a:rPr lang="en-GB" altLang="en-US" dirty="0" err="1">
                <a:latin typeface="Calibri" panose="020F0502020204030204" pitchFamily="34" charset="0"/>
                <a:cs typeface="Calibri" panose="020F0502020204030204" pitchFamily="34" charset="0"/>
              </a:rPr>
              <a:t>fetal</a:t>
            </a:r>
            <a:r>
              <a:rPr lang="en-GB" altLang="en-US" dirty="0">
                <a:latin typeface="Calibri" panose="020F0502020204030204" pitchFamily="34" charset="0"/>
                <a:cs typeface="Calibri" panose="020F0502020204030204" pitchFamily="34" charset="0"/>
              </a:rPr>
              <a:t> alcohol syndrome or neurodivergence e.g. children with ADHD or autism diagnoses. </a:t>
            </a:r>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 </a:t>
            </a:r>
          </a:p>
          <a:p>
            <a:r>
              <a:rPr lang="en-GB" b="1" dirty="0"/>
              <a:t>Exercise 1 15-20 minutes Discuss in small groups then feed back to whole group.</a:t>
            </a:r>
          </a:p>
          <a:p>
            <a:pPr marL="171450" indent="-171450">
              <a:buClr>
                <a:srgbClr val="0070C0"/>
              </a:buClr>
              <a:buFont typeface="Wingdings" pitchFamily="2" charset="2"/>
              <a:buChar char="§"/>
            </a:pPr>
            <a:r>
              <a:rPr lang="en-GB" dirty="0"/>
              <a:t>Think of children in families that you have worked work with or of children you have cared for. Have you observed behaviours that suggest difficulties in managing feelings? </a:t>
            </a:r>
          </a:p>
          <a:p>
            <a:pPr marL="171450" indent="-171450">
              <a:buClr>
                <a:srgbClr val="0070C0"/>
              </a:buClr>
              <a:buFont typeface="Wingdings" pitchFamily="2" charset="2"/>
              <a:buChar char="§"/>
            </a:pPr>
            <a:r>
              <a:rPr lang="en-GB" dirty="0"/>
              <a:t>Ask the group to think of small indicators – perhaps issues that may also occur in normal development e.g. a child who gets upset during an ‘exciting' special event such as a birthday party, as well as more serious issues of managing anger and sadness, for example when children become very withdrawn or aggressive, or seek control by developing eating disorders etc. This helps to build a picture of the full range of feelings, behaviours and challenges for caregivers.</a:t>
            </a:r>
          </a:p>
          <a:p>
            <a:pPr marL="171450" indent="-171450">
              <a:buClr>
                <a:srgbClr val="0070C0"/>
              </a:buClr>
              <a:buFont typeface="Wingdings" pitchFamily="2" charset="2"/>
              <a:buChar char="§"/>
            </a:pPr>
            <a:r>
              <a:rPr lang="en-GB" dirty="0"/>
              <a:t>Ask for specific examples of behaviours and the context in which they occurred / may occur for each age group.</a:t>
            </a:r>
          </a:p>
        </p:txBody>
      </p:sp>
      <p:sp>
        <p:nvSpPr>
          <p:cNvPr id="4" name="Slide Number Placeholder 3"/>
          <p:cNvSpPr>
            <a:spLocks noGrp="1"/>
          </p:cNvSpPr>
          <p:nvPr>
            <p:ph type="sldNum" sz="quarter" idx="5"/>
          </p:nvPr>
        </p:nvSpPr>
        <p:spPr/>
        <p:txBody>
          <a:bodyPr/>
          <a:lstStyle/>
          <a:p>
            <a:pPr>
              <a:defRPr/>
            </a:pPr>
            <a:fld id="{E8B75741-F869-3A47-B8D1-913548E20411}" type="slidenum">
              <a:rPr lang="en-GB" altLang="en-US" smtClean="0"/>
              <a:pPr>
                <a:defRPr/>
              </a:pPr>
              <a:t>6</a:t>
            </a:fld>
            <a:endParaRPr lang="en-GB" altLang="en-US"/>
          </a:p>
        </p:txBody>
      </p:sp>
    </p:spTree>
    <p:extLst>
      <p:ext uri="{BB962C8B-B14F-4D97-AF65-F5344CB8AC3E}">
        <p14:creationId xmlns:p14="http://schemas.microsoft.com/office/powerpoint/2010/main" val="2380213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We now need to think about how the caregiver makes sense of the child’s needs and behaviour by asking these key questions- move to next slide.</a:t>
            </a:r>
          </a:p>
          <a:p>
            <a:endParaRPr lang="en-US" b="1" dirty="0">
              <a:latin typeface="Calibri" panose="020F0502020204030204" pitchFamily="34" charset="0"/>
              <a:cs typeface="Calibri" panose="020F0502020204030204" pitchFamily="34" charset="0"/>
            </a:endParaRPr>
          </a:p>
          <a:p>
            <a:pPr marL="171450" indent="-171450">
              <a:buFont typeface="Wingdings" pitchFamily="2" charset="2"/>
              <a:buChar char="§"/>
            </a:pPr>
            <a:endParaRPr lang="en-US" b="1"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8B75741-F869-3A47-B8D1-913548E20411}" type="slidenum">
              <a:rPr lang="en-GB" altLang="en-US" smtClean="0"/>
              <a:pPr>
                <a:defRPr/>
              </a:pPr>
              <a:t>7</a:t>
            </a:fld>
            <a:endParaRPr lang="en-GB" altLang="en-US"/>
          </a:p>
        </p:txBody>
      </p:sp>
    </p:spTree>
    <p:extLst>
      <p:ext uri="{BB962C8B-B14F-4D97-AF65-F5344CB8AC3E}">
        <p14:creationId xmlns:p14="http://schemas.microsoft.com/office/powerpoint/2010/main" val="777604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279900"/>
            <a:ext cx="5486400" cy="3600450"/>
          </a:xfrm>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353598" indent="-353598">
              <a:buClr>
                <a:srgbClr val="0070C0"/>
              </a:buClr>
              <a:buSzPts val="1600"/>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Sensitivity in attachment theory is about being interested in, curious about, tuning in to the mind of the child, as the best way to understand and respond sensitively to their needs and behaviour.  So the caregiver needs to be thinking: </a:t>
            </a:r>
            <a:r>
              <a:rPr lang="en-US" b="1" dirty="0">
                <a:latin typeface="Calibri" panose="020F0502020204030204" pitchFamily="34" charset="0"/>
                <a:ea typeface="Calibri" panose="020F0502020204030204" pitchFamily="34" charset="0"/>
                <a:cs typeface="Calibri" panose="020F0502020204030204" pitchFamily="34" charset="0"/>
              </a:rPr>
              <a:t>‘ What might this child be thinking and feeling?’ </a:t>
            </a:r>
          </a:p>
          <a:p>
            <a:pPr marL="353598" indent="-353598">
              <a:buClr>
                <a:srgbClr val="0070C0"/>
              </a:buClr>
              <a:buSzPts val="1600"/>
              <a:buFont typeface="Wingdings" panose="05000000000000000000" pitchFamily="2" charset="2"/>
              <a:buChar char=""/>
            </a:pPr>
            <a:r>
              <a:rPr lang="en-GB" dirty="0">
                <a:latin typeface="Calibri" panose="020F0502020204030204" pitchFamily="34" charset="0"/>
                <a:cs typeface="Calibri" panose="020F0502020204030204" pitchFamily="34" charset="0"/>
              </a:rPr>
              <a:t>Caregivers need support to be thoughtful about the child’s previous experiences and how these may have shaped the child's current thinking and feeling, especially when feelings are expressed in difficult behaviour or through their bodies. </a:t>
            </a:r>
          </a:p>
          <a:p>
            <a:pPr marL="353598" indent="-353598">
              <a:buClr>
                <a:srgbClr val="0070C0"/>
              </a:buClr>
              <a:buSzPts val="1600"/>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But sensitivity is also about caregivers being able to reflect, with support,  on </a:t>
            </a:r>
            <a:r>
              <a:rPr lang="en-US" b="1" dirty="0">
                <a:latin typeface="Calibri" panose="020F0502020204030204" pitchFamily="34" charset="0"/>
                <a:ea typeface="Calibri" panose="020F0502020204030204" pitchFamily="34" charset="0"/>
                <a:cs typeface="Calibri" panose="020F0502020204030204" pitchFamily="34" charset="0"/>
              </a:rPr>
              <a:t>‘How does this child make me feel’</a:t>
            </a:r>
            <a:r>
              <a:rPr lang="en-US" dirty="0">
                <a:latin typeface="Calibri" panose="020F0502020204030204" pitchFamily="34" charset="0"/>
                <a:ea typeface="Calibri" panose="020F0502020204030204" pitchFamily="34" charset="0"/>
                <a:cs typeface="Calibri" panose="020F0502020204030204" pitchFamily="34" charset="0"/>
              </a:rPr>
              <a:t>? Each child will trigger different feelings in caregivers and at different times – perhaps affection and protectiveness or anger and frustration. These feelings will affect caregiving behaviour, so </a:t>
            </a:r>
            <a:r>
              <a:rPr lang="en-GB" dirty="0">
                <a:latin typeface="Calibri" panose="020F0502020204030204" pitchFamily="34" charset="0"/>
                <a:cs typeface="Calibri" panose="020F0502020204030204" pitchFamily="34" charset="0"/>
              </a:rPr>
              <a:t>it is important that these feelings and the thoughts that lie behind them are acknowledged and explored.</a:t>
            </a:r>
          </a:p>
          <a:p>
            <a:pPr marL="353598" indent="-353598">
              <a:buClr>
                <a:srgbClr val="0070C0"/>
              </a:buClr>
              <a:buSzPts val="1600"/>
              <a:buFont typeface="Wingdings" panose="05000000000000000000" pitchFamily="2" charset="2"/>
              <a:buChar char=""/>
            </a:pPr>
            <a:r>
              <a:rPr lang="en-GB" dirty="0">
                <a:latin typeface="Calibri" panose="020F0502020204030204" pitchFamily="34" charset="0"/>
                <a:cs typeface="Calibri" panose="020F0502020204030204" pitchFamily="34" charset="0"/>
              </a:rPr>
              <a:t>Understanding something of how this child makes the caregiver feel may also give some insights into how the child may make other adults and children feel e.g. at school with teachers and peers. </a:t>
            </a:r>
          </a:p>
          <a:p>
            <a:pPr>
              <a:buClr>
                <a:srgbClr val="0070C0"/>
              </a:buClr>
              <a:buSzPts val="1600"/>
            </a:pP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8</a:t>
            </a:fld>
            <a:endParaRPr lang="en-US"/>
          </a:p>
        </p:txBody>
      </p:sp>
    </p:spTree>
    <p:extLst>
      <p:ext uri="{BB962C8B-B14F-4D97-AF65-F5344CB8AC3E}">
        <p14:creationId xmlns:p14="http://schemas.microsoft.com/office/powerpoint/2010/main" val="3899240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Exercise 2  20 minutes</a:t>
            </a:r>
          </a:p>
          <a:p>
            <a:r>
              <a:rPr lang="en-US" b="1" dirty="0">
                <a:latin typeface="Calibri" panose="020F0502020204030204" pitchFamily="34" charset="0"/>
                <a:cs typeface="Calibri" panose="020F0502020204030204" pitchFamily="34" charset="0"/>
              </a:rPr>
              <a:t>READ SLIDE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exercise can be undertaken as individuals / in pairs / in small groups.</a:t>
            </a:r>
          </a:p>
          <a:p>
            <a:pPr marL="171450" indent="-171450">
              <a:buClr>
                <a:srgbClr val="0070C0"/>
              </a:buClr>
              <a:buFont typeface="Wingdings" pitchFamily="2" charset="2"/>
              <a:buChar char="§"/>
              <a:defRPr/>
            </a:pPr>
            <a:r>
              <a:rPr lang="en-US" dirty="0">
                <a:latin typeface="Calibri" panose="020F0502020204030204" pitchFamily="34" charset="0"/>
                <a:cs typeface="Calibri" panose="020F0502020204030204" pitchFamily="34" charset="0"/>
              </a:rPr>
              <a:t>Then as a whole group, share ideas and examples of statements for each child and caregiver.</a:t>
            </a:r>
          </a:p>
          <a:p>
            <a:pPr marL="171450" indent="-171450">
              <a:buClr>
                <a:srgbClr val="0070C0"/>
              </a:buClr>
              <a:buFont typeface="Wingdings" pitchFamily="2" charset="2"/>
              <a:buChar char="§"/>
              <a:defRPr/>
            </a:pPr>
            <a:r>
              <a:rPr lang="en-US" dirty="0" err="1">
                <a:latin typeface="Calibri" panose="020F0502020204030204" pitchFamily="34" charset="0"/>
                <a:cs typeface="Calibri" panose="020F0502020204030204" pitchFamily="34" charset="0"/>
              </a:rPr>
              <a:t>Emphasise</a:t>
            </a:r>
            <a:r>
              <a:rPr lang="en-US" dirty="0">
                <a:latin typeface="Calibri" panose="020F0502020204030204" pitchFamily="34" charset="0"/>
                <a:cs typeface="Calibri" panose="020F0502020204030204" pitchFamily="34" charset="0"/>
              </a:rPr>
              <a:t> that there is no ‘correct’ response - children and caregivers will have a range of possible thoughts and feelings in these situations.</a:t>
            </a:r>
          </a:p>
          <a:p>
            <a:pPr marL="171450" indent="-171450">
              <a:buClr>
                <a:srgbClr val="0070C0"/>
              </a:buClr>
              <a:buFont typeface="Wingdings" pitchFamily="2" charset="2"/>
              <a:buChar char="§"/>
              <a:defRPr/>
            </a:pPr>
            <a:r>
              <a:rPr lang="en-US" dirty="0">
                <a:latin typeface="Calibri" panose="020F0502020204030204" pitchFamily="34" charset="0"/>
                <a:cs typeface="Calibri" panose="020F0502020204030204" pitchFamily="34" charset="0"/>
              </a:rPr>
              <a:t>This exercise focusses only on thoughts and feelings.  Bear in mind that there will be a later exercise during this session /after the break to discuss caregiving behaviour that takes account of these thoughts and feelings.</a:t>
            </a:r>
          </a:p>
          <a:p>
            <a:endParaRPr lang="en-US" dirty="0"/>
          </a:p>
        </p:txBody>
      </p:sp>
      <p:sp>
        <p:nvSpPr>
          <p:cNvPr id="4" name="Slide Number Placeholder 3"/>
          <p:cNvSpPr>
            <a:spLocks noGrp="1"/>
          </p:cNvSpPr>
          <p:nvPr>
            <p:ph type="sldNum" sz="quarter" idx="5"/>
          </p:nvPr>
        </p:nvSpPr>
        <p:spPr/>
        <p:txBody>
          <a:bodyPr/>
          <a:lstStyle/>
          <a:p>
            <a:pPr>
              <a:defRPr/>
            </a:pPr>
            <a:fld id="{E8B75741-F869-3A47-B8D1-913548E20411}" type="slidenum">
              <a:rPr lang="en-GB" altLang="en-US" smtClean="0"/>
              <a:pPr>
                <a:defRPr/>
              </a:pPr>
              <a:t>9</a:t>
            </a:fld>
            <a:endParaRPr lang="en-GB" altLang="en-US"/>
          </a:p>
        </p:txBody>
      </p:sp>
    </p:spTree>
    <p:extLst>
      <p:ext uri="{BB962C8B-B14F-4D97-AF65-F5344CB8AC3E}">
        <p14:creationId xmlns:p14="http://schemas.microsoft.com/office/powerpoint/2010/main" val="2854801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r>
              <a:rPr lang="en-US" b="1" dirty="0"/>
              <a:t>READ</a:t>
            </a:r>
            <a:r>
              <a:rPr lang="en-US" dirty="0"/>
              <a:t> slide</a:t>
            </a:r>
          </a:p>
          <a:p>
            <a:pPr marL="171450" indent="-171450">
              <a:buClr>
                <a:srgbClr val="0070C0"/>
              </a:buClr>
              <a:buFont typeface="Wingdings" pitchFamily="2" charset="2"/>
              <a:buChar char="§"/>
            </a:pPr>
            <a:r>
              <a:rPr lang="en-US" dirty="0"/>
              <a:t>Leave slide up during the Exercise and discussion.</a:t>
            </a:r>
          </a:p>
        </p:txBody>
      </p:sp>
      <p:sp>
        <p:nvSpPr>
          <p:cNvPr id="4" name="Slide Number Placeholder 3"/>
          <p:cNvSpPr>
            <a:spLocks noGrp="1"/>
          </p:cNvSpPr>
          <p:nvPr>
            <p:ph type="sldNum" sz="quarter" idx="5"/>
          </p:nvPr>
        </p:nvSpPr>
        <p:spPr/>
        <p:txBody>
          <a:bodyPr/>
          <a:lstStyle/>
          <a:p>
            <a:pPr>
              <a:defRPr/>
            </a:pPr>
            <a:fld id="{E8B75741-F869-3A47-B8D1-913548E20411}" type="slidenum">
              <a:rPr lang="en-GB" altLang="en-US" smtClean="0"/>
              <a:pPr>
                <a:defRPr/>
              </a:pPr>
              <a:t>10</a:t>
            </a:fld>
            <a:endParaRPr lang="en-GB" altLang="en-US"/>
          </a:p>
        </p:txBody>
      </p:sp>
    </p:spTree>
    <p:extLst>
      <p:ext uri="{BB962C8B-B14F-4D97-AF65-F5344CB8AC3E}">
        <p14:creationId xmlns:p14="http://schemas.microsoft.com/office/powerpoint/2010/main" val="2696198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8B75741-F869-3A47-B8D1-913548E20411}" type="slidenum">
              <a:rPr lang="en-GB" altLang="en-US" smtClean="0"/>
              <a:pPr>
                <a:defRPr/>
              </a:pPr>
              <a:t>11</a:t>
            </a:fld>
            <a:endParaRPr lang="en-GB" altLang="en-US"/>
          </a:p>
        </p:txBody>
      </p:sp>
    </p:spTree>
    <p:extLst>
      <p:ext uri="{BB962C8B-B14F-4D97-AF65-F5344CB8AC3E}">
        <p14:creationId xmlns:p14="http://schemas.microsoft.com/office/powerpoint/2010/main" val="2532855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7500" y="1187450"/>
            <a:ext cx="4114800" cy="3086100"/>
          </a:xfrm>
        </p:spPr>
        <p:txBody>
          <a:bodyPr/>
          <a:lstStyle/>
          <a:p>
            <a:endParaRPr lang="en-US"/>
          </a:p>
        </p:txBody>
      </p:sp>
      <p:sp>
        <p:nvSpPr>
          <p:cNvPr id="3" name="Notes Placeholder 2"/>
          <p:cNvSpPr>
            <a:spLocks noGrp="1"/>
          </p:cNvSpPr>
          <p:nvPr>
            <p:ph type="body" idx="1"/>
          </p:nvPr>
        </p:nvSpPr>
        <p:spPr>
          <a:xfrm>
            <a:off x="1587500" y="4341440"/>
            <a:ext cx="4114800" cy="5256584"/>
          </a:xfrm>
        </p:spPr>
        <p:txBody>
          <a:bodyPr/>
          <a:lstStyle/>
          <a:p>
            <a:r>
              <a:rPr lang="en-GB" b="1" dirty="0">
                <a:latin typeface="Calibri" panose="020F0502020204030204" pitchFamily="34" charset="0"/>
                <a:cs typeface="Calibri" panose="020F0502020204030204" pitchFamily="34" charset="0"/>
              </a:rPr>
              <a:t>Notes </a:t>
            </a:r>
          </a:p>
          <a:p>
            <a:pPr>
              <a:buClr>
                <a:srgbClr val="0070C0"/>
              </a:buClr>
            </a:pPr>
            <a:r>
              <a:rPr lang="en-GB" dirty="0">
                <a:latin typeface="Calibri" panose="020F0502020204030204" pitchFamily="34" charset="0"/>
                <a:cs typeface="Calibri" panose="020F0502020204030204" pitchFamily="34" charset="0"/>
              </a:rPr>
              <a:t>Now we move on to caregiver behaviour for this Sensitivity dimension. The key task is to help the child to understand, express and manage feelings appropriately,  as well as understand the feelings of others. Caregivers can use a range of approaches to achieve this, including:   </a:t>
            </a:r>
          </a:p>
          <a:p>
            <a:pPr marL="171450" indent="-171450">
              <a:buClr>
                <a:srgbClr val="0070C0"/>
              </a:buClr>
              <a:buFont typeface="Wingdings" pitchFamily="2" charset="2"/>
              <a:buChar char="§"/>
            </a:pPr>
            <a:r>
              <a:rPr lang="en-GB" b="1" dirty="0">
                <a:latin typeface="Calibri" panose="020F0502020204030204" pitchFamily="34" charset="0"/>
                <a:cs typeface="Calibri" panose="020F0502020204030204" pitchFamily="34" charset="0"/>
              </a:rPr>
              <a:t>Naming and discussing feelings- </a:t>
            </a:r>
            <a:r>
              <a:rPr lang="en-GB" dirty="0">
                <a:latin typeface="Calibri" panose="020F0502020204030204" pitchFamily="34" charset="0"/>
                <a:cs typeface="Calibri" panose="020F0502020204030204" pitchFamily="34" charset="0"/>
              </a:rPr>
              <a:t>those of the child, the caregiver and other people.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Providing a verbal </a:t>
            </a:r>
            <a:r>
              <a:rPr lang="en-GB" b="1" dirty="0">
                <a:latin typeface="Calibri" panose="020F0502020204030204" pitchFamily="34" charset="0"/>
                <a:cs typeface="Calibri" panose="020F0502020204030204" pitchFamily="34" charset="0"/>
              </a:rPr>
              <a:t>commentary </a:t>
            </a:r>
            <a:r>
              <a:rPr lang="en-GB" dirty="0">
                <a:latin typeface="Calibri" panose="020F0502020204030204" pitchFamily="34" charset="0"/>
                <a:cs typeface="Calibri" panose="020F0502020204030204" pitchFamily="34" charset="0"/>
              </a:rPr>
              <a:t>on daily events. e.g. feeds, nappy changes, getting ready for school etc. This commentary gives a more predictable shape to events and helps the child to anticipate and manage the associated feelings - such as excitement or anxiety or a combination. </a:t>
            </a:r>
          </a:p>
          <a:p>
            <a:pPr marL="171450" indent="-171450">
              <a:buClr>
                <a:srgbClr val="0070C0"/>
              </a:buClr>
              <a:buFont typeface="Wingdings" pitchFamily="2" charset="2"/>
              <a:buChar char="§"/>
            </a:pPr>
            <a:r>
              <a:rPr lang="en-GB" b="1" dirty="0">
                <a:latin typeface="Calibri" panose="020F0502020204030204" pitchFamily="34" charset="0"/>
                <a:cs typeface="Calibri" panose="020F0502020204030204" pitchFamily="34" charset="0"/>
              </a:rPr>
              <a:t>Using practical tools </a:t>
            </a:r>
            <a:r>
              <a:rPr lang="en-GB" dirty="0">
                <a:latin typeface="Calibri" panose="020F0502020204030204" pitchFamily="34" charset="0"/>
                <a:cs typeface="Calibri" panose="020F0502020204030204" pitchFamily="34" charset="0"/>
              </a:rPr>
              <a:t>– for example, an ‘experiences book’ recording daily or special events and feelings about them. This book could include items such as photos, school commendations, tickets for significant events, etc.  This can help the child to organise their thinking and reflect on each day /each event while naming the associated emotions.</a:t>
            </a:r>
          </a:p>
          <a:p>
            <a:pPr marL="171450" indent="-171450">
              <a:buClr>
                <a:srgbClr val="0070C0"/>
              </a:buClr>
              <a:buFont typeface="Wingdings" pitchFamily="2" charset="2"/>
              <a:buChar char="§"/>
            </a:pPr>
            <a:r>
              <a:rPr lang="en-GB" b="1" dirty="0">
                <a:latin typeface="Calibri" panose="020F0502020204030204" pitchFamily="34" charset="0"/>
                <a:cs typeface="Calibri" panose="020F0502020204030204" pitchFamily="34" charset="0"/>
              </a:rPr>
              <a:t>Helping children to understand and take other people's feelings into account, promoting empathy. </a:t>
            </a:r>
            <a:r>
              <a:rPr lang="en-GB" dirty="0">
                <a:latin typeface="Calibri" panose="020F0502020204030204" pitchFamily="34" charset="0"/>
                <a:cs typeface="Calibri" panose="020F0502020204030204" pitchFamily="34" charset="0"/>
              </a:rPr>
              <a:t>This is key to building positive, mutual relationships and is often harder to master when children are insecure.</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How caregivers and their families express and manage their emotions will be a key source of learning for a child - whether this is </a:t>
            </a:r>
            <a:r>
              <a:rPr lang="en-GB" b="1" dirty="0">
                <a:latin typeface="Calibri" panose="020F0502020204030204" pitchFamily="34" charset="0"/>
                <a:cs typeface="Calibri" panose="020F0502020204030204" pitchFamily="34" charset="0"/>
              </a:rPr>
              <a:t>modelling</a:t>
            </a:r>
            <a:r>
              <a:rPr lang="en-GB" dirty="0">
                <a:latin typeface="Calibri" panose="020F0502020204030204" pitchFamily="34" charset="0"/>
                <a:cs typeface="Calibri" panose="020F0502020204030204" pitchFamily="34" charset="0"/>
              </a:rPr>
              <a:t> shared enjoyment or sadness or feeling safe to express anger but being able to resolve disagreements.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8978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This caregiver has thought about the child’s difficulty in naming and exploring feelings in the context of also struggling to manage her time and memories. </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Using a simple practical tool, an experiences book, the caregiver supports the child to </a:t>
            </a:r>
            <a:r>
              <a:rPr lang="en-US" dirty="0" err="1">
                <a:latin typeface="Calibri" panose="020F0502020204030204" pitchFamily="34" charset="0"/>
                <a:cs typeface="Calibri" panose="020F0502020204030204" pitchFamily="34" charset="0"/>
              </a:rPr>
              <a:t>recognise</a:t>
            </a:r>
            <a:r>
              <a:rPr lang="en-US" dirty="0">
                <a:latin typeface="Calibri" panose="020F0502020204030204" pitchFamily="34" charset="0"/>
                <a:cs typeface="Calibri" panose="020F0502020204030204" pitchFamily="34" charset="0"/>
              </a:rPr>
              <a:t> and name a range of feelings and gives her a sense of shape to her days.</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It is common for children from troubled backgrounds to struggle with time and memory – which is why caregivers can benefit from actively using calendars as a visual framework for the child to anticipate, manage and reflect on family, school and other events, including family contact.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13</a:t>
            </a:fld>
            <a:endParaRPr lang="en-US"/>
          </a:p>
        </p:txBody>
      </p:sp>
    </p:spTree>
    <p:extLst>
      <p:ext uri="{BB962C8B-B14F-4D97-AF65-F5344CB8AC3E}">
        <p14:creationId xmlns:p14="http://schemas.microsoft.com/office/powerpoint/2010/main" val="725150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example shows how the caregiver has been able to think about and identify an important gap in Jenna’s development - a lack of understanding of the feelings of others - and explain it with reference to Jenna’s past.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The caregiver then addresses this gap practically through focused story reading, which can not only help Jenna to name and understand the feelings of characters in books, but will also feed into wider discussions about, for example, Jenna's own feelings and the feelings of the caregiver, other family members, teachers, children at school, characters on television and reflect on how those feelings link to behaviour.  This will support Jenna in building more mutually rewarding relationships with adults and other children.</a:t>
            </a:r>
          </a:p>
          <a:p>
            <a:pPr marL="171450" indent="-171450">
              <a:buClr>
                <a:srgbClr val="0070C0"/>
              </a:buClr>
              <a:buFont typeface="Wingdings" pitchFamily="2" charset="2"/>
              <a:buChar char="§"/>
            </a:pPr>
            <a:endParaRPr lang="en-US"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A1940F40-B4E3-9C4F-94C3-424D3472A3F0}" type="slidenum">
              <a:rPr lang="en-US" smtClean="0"/>
              <a:t>14</a:t>
            </a:fld>
            <a:endParaRPr lang="en-US"/>
          </a:p>
        </p:txBody>
      </p:sp>
    </p:spTree>
    <p:extLst>
      <p:ext uri="{BB962C8B-B14F-4D97-AF65-F5344CB8AC3E}">
        <p14:creationId xmlns:p14="http://schemas.microsoft.com/office/powerpoint/2010/main" val="4064810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Notes</a:t>
            </a:r>
          </a:p>
          <a:p>
            <a:r>
              <a:rPr lang="en-US" b="1" dirty="0"/>
              <a:t>READ SLIDE</a:t>
            </a:r>
          </a:p>
          <a:p>
            <a:pPr marL="171450" indent="-171450">
              <a:buClr>
                <a:srgbClr val="0070C0"/>
              </a:buClr>
              <a:buFont typeface="Wingdings" pitchFamily="2" charset="2"/>
              <a:buChar char="§"/>
            </a:pPr>
            <a:r>
              <a:rPr lang="en-US" dirty="0"/>
              <a:t> This is a good example of a caregiver thinking flexibly about what the child's behaviour might mean and, also identifying with the child a creative way to communicate difficult feelings- the worry jar.</a:t>
            </a:r>
          </a:p>
          <a:p>
            <a:pPr marL="171450" indent="-171450">
              <a:buClr>
                <a:srgbClr val="0070C0"/>
              </a:buClr>
              <a:buFont typeface="Wingdings" pitchFamily="2" charset="2"/>
              <a:buChar char="§"/>
            </a:pPr>
            <a:r>
              <a:rPr lang="en-US" dirty="0"/>
              <a:t>In this case Patrick was able to decide when he wanted the caregiver to read what he had written.  This promoted the child's agency and also showed the trust that had developed between them.</a:t>
            </a:r>
          </a:p>
        </p:txBody>
      </p:sp>
      <p:sp>
        <p:nvSpPr>
          <p:cNvPr id="4" name="Slide Number Placeholder 3"/>
          <p:cNvSpPr>
            <a:spLocks noGrp="1"/>
          </p:cNvSpPr>
          <p:nvPr>
            <p:ph type="sldNum" sz="quarter" idx="5"/>
          </p:nvPr>
        </p:nvSpPr>
        <p:spPr/>
        <p:txBody>
          <a:bodyPr/>
          <a:lstStyle/>
          <a:p>
            <a:fld id="{A1940F40-B4E3-9C4F-94C3-424D3472A3F0}" type="slidenum">
              <a:rPr lang="en-US" smtClean="0"/>
              <a:t>15</a:t>
            </a:fld>
            <a:endParaRPr lang="en-US"/>
          </a:p>
        </p:txBody>
      </p:sp>
    </p:spTree>
    <p:extLst>
      <p:ext uri="{BB962C8B-B14F-4D97-AF65-F5344CB8AC3E}">
        <p14:creationId xmlns:p14="http://schemas.microsoft.com/office/powerpoint/2010/main" val="2078200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D6FCF-BEB6-2A89-0C4C-87E25B67C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1F899-F664-1359-2752-3FDDF7C86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C5A10B-58A3-F4B4-C17E-9191825A1BAA}"/>
              </a:ext>
            </a:extLst>
          </p:cNvPr>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 Exercise 3 15-20 minutes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In small groups, using the same case examples as we discussed in the previous exercise before the break, list different ideas for what caregivers might say or do to help the child express and manage their feelings in more positive ways.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Participants can consider different parts of the child’s and the caregiver's daily routines and activities. Encourage creativity, drawing on some of the suggestions on previous slides and suggesting approaches that are attuned with each child’s thinking and feeling as identified in the previous exercise.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Discuss as whole group.</a:t>
            </a:r>
          </a:p>
        </p:txBody>
      </p:sp>
      <p:sp>
        <p:nvSpPr>
          <p:cNvPr id="4" name="Slide Number Placeholder 3">
            <a:extLst>
              <a:ext uri="{FF2B5EF4-FFF2-40B4-BE49-F238E27FC236}">
                <a16:creationId xmlns:a16="http://schemas.microsoft.com/office/drawing/2014/main" id="{A5959BE2-5D5D-A7A0-5C8E-5CF17F7423DA}"/>
              </a:ext>
            </a:extLst>
          </p:cNvPr>
          <p:cNvSpPr>
            <a:spLocks noGrp="1"/>
          </p:cNvSpPr>
          <p:nvPr>
            <p:ph type="sldNum" sz="quarter" idx="5"/>
          </p:nvPr>
        </p:nvSpPr>
        <p:spPr/>
        <p:txBody>
          <a:bodyPr/>
          <a:lstStyle/>
          <a:p>
            <a:pPr>
              <a:defRPr/>
            </a:pPr>
            <a:fld id="{E8B75741-F869-3A47-B8D1-913548E20411}" type="slidenum">
              <a:rPr lang="en-GB" altLang="en-US" smtClean="0"/>
              <a:pPr>
                <a:defRPr/>
              </a:pPr>
              <a:t>16</a:t>
            </a:fld>
            <a:endParaRPr lang="en-GB" altLang="en-US"/>
          </a:p>
        </p:txBody>
      </p:sp>
    </p:spTree>
    <p:extLst>
      <p:ext uri="{BB962C8B-B14F-4D97-AF65-F5344CB8AC3E}">
        <p14:creationId xmlns:p14="http://schemas.microsoft.com/office/powerpoint/2010/main" val="1568856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22338" y="4557464"/>
            <a:ext cx="4991100" cy="4673848"/>
          </a:xfrm>
        </p:spPr>
        <p:txBody>
          <a:bodyPr/>
          <a:lstStyle/>
          <a:p>
            <a:r>
              <a:rPr lang="en-GB" b="1" dirty="0"/>
              <a:t>Notes</a:t>
            </a:r>
          </a:p>
          <a:p>
            <a:r>
              <a:rPr lang="en-GB" dirty="0"/>
              <a:t>Explain these points about caregivers' additional support needs.</a:t>
            </a:r>
          </a:p>
          <a:p>
            <a:pPr marL="171450" indent="-171450">
              <a:buClr>
                <a:srgbClr val="0070C0"/>
              </a:buClr>
              <a:buFont typeface="Wingdings" pitchFamily="2" charset="2"/>
              <a:buChar char="§"/>
            </a:pPr>
            <a:r>
              <a:rPr lang="en-GB" i="1" dirty="0">
                <a:latin typeface="+mn-lt"/>
              </a:rPr>
              <a:t>Thinking about what is in the child’s mind can be painful: </a:t>
            </a:r>
            <a:r>
              <a:rPr lang="en-GB" dirty="0">
                <a:latin typeface="+mn-lt"/>
              </a:rPr>
              <a:t>Children may have had experiences which are difficult for us to contemplate, especially physical, emotional and sexual abuse and extreme neglect. It is often painful to think about these experiences and to begin to imagine their impact on the child and what is in their mind. Caregivers may need additional help in understanding what is known of the child’s earlier experiences and the ways in which these might have shaped his or her thinking and expectations.</a:t>
            </a:r>
          </a:p>
          <a:p>
            <a:pPr marL="171450" indent="-171450">
              <a:buClr>
                <a:srgbClr val="0070C0"/>
              </a:buClr>
              <a:buFont typeface="Wingdings" pitchFamily="2" charset="2"/>
              <a:buChar char="§"/>
            </a:pPr>
            <a:r>
              <a:rPr lang="en-GB" i="1" dirty="0">
                <a:latin typeface="+mn-lt"/>
              </a:rPr>
              <a:t>Child’s difficult feelings may be transferred to caregiver</a:t>
            </a:r>
            <a:r>
              <a:rPr lang="en-GB" dirty="0">
                <a:latin typeface="+mn-lt"/>
              </a:rPr>
              <a:t>: It is common for caregivers to find themselves taking on the child’s difficult feelings (anger, sadness, powerlessness etc.) and experiencing them as if they were their own. Caregivers may need help to recognise what is happening, to take a step back, and to separate their own feelings from those of the child.</a:t>
            </a:r>
          </a:p>
          <a:p>
            <a:pPr marL="171450" indent="-171450">
              <a:buClr>
                <a:srgbClr val="0070C0"/>
              </a:buClr>
              <a:buFont typeface="Wingdings" pitchFamily="2" charset="2"/>
              <a:buChar char="§"/>
            </a:pPr>
            <a:r>
              <a:rPr lang="en-GB" i="1" dirty="0">
                <a:latin typeface="+mn-lt"/>
              </a:rPr>
              <a:t>It can be hard to pause for thought </a:t>
            </a:r>
            <a:r>
              <a:rPr lang="en-GB" dirty="0">
                <a:latin typeface="+mn-lt"/>
              </a:rPr>
              <a:t>before responding to a child's behaviour.</a:t>
            </a:r>
            <a:r>
              <a:rPr lang="en-GB" b="1" dirty="0">
                <a:latin typeface="+mn-lt"/>
              </a:rPr>
              <a:t> </a:t>
            </a:r>
            <a:r>
              <a:rPr lang="en-GB" dirty="0">
                <a:latin typeface="+mn-lt"/>
              </a:rPr>
              <a:t>When children are finding it hard to manage their feelings, caregivers may feel under pressure to respond in the moment. They may need help to pause for thought and reflect on what the child might be thinking and feeling and how they can respond positively. </a:t>
            </a:r>
          </a:p>
          <a:p>
            <a:pPr marL="171450" indent="-171450">
              <a:buClr>
                <a:srgbClr val="0070C0"/>
              </a:buClr>
              <a:buFont typeface="Wingdings" pitchFamily="2" charset="2"/>
              <a:buChar char="§"/>
            </a:pPr>
            <a:r>
              <a:rPr lang="en-GB" dirty="0">
                <a:latin typeface="+mn-lt"/>
              </a:rPr>
              <a:t>Helping the child to learn to pause for thought will also be an important part of sensitively helping them to manage their feelings and behaviour. </a:t>
            </a:r>
          </a:p>
          <a:p>
            <a:pPr>
              <a:buClr>
                <a:srgbClr val="0070C0"/>
              </a:buClr>
            </a:pPr>
            <a:endParaRPr lang="en-GB" dirty="0">
              <a:latin typeface="+mn-lt"/>
            </a:endParaRPr>
          </a:p>
        </p:txBody>
      </p:sp>
      <p:sp>
        <p:nvSpPr>
          <p:cNvPr id="4" name="Slide Number Placeholder 3"/>
          <p:cNvSpPr>
            <a:spLocks noGrp="1"/>
          </p:cNvSpPr>
          <p:nvPr>
            <p:ph type="sldNum" sz="quarter" idx="5"/>
          </p:nvPr>
        </p:nvSpPr>
        <p:spPr/>
        <p:txBody>
          <a:bodyPr/>
          <a:lstStyle/>
          <a:p>
            <a:pPr>
              <a:defRPr/>
            </a:pPr>
            <a:fld id="{E8B75741-F869-3A47-B8D1-913548E20411}" type="slidenum">
              <a:rPr lang="en-GB" altLang="en-US" smtClean="0"/>
              <a:pPr>
                <a:defRPr/>
              </a:pPr>
              <a:t>17</a:t>
            </a:fld>
            <a:endParaRPr lang="en-GB" altLang="en-US"/>
          </a:p>
        </p:txBody>
      </p:sp>
    </p:spTree>
    <p:extLst>
      <p:ext uri="{BB962C8B-B14F-4D97-AF65-F5344CB8AC3E}">
        <p14:creationId xmlns:p14="http://schemas.microsoft.com/office/powerpoint/2010/main" val="4117511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B24F6-4D7D-B6A1-3778-2E58E6B89D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42EB7-4464-71E6-B5D7-85BCEE2A1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D9C845-15DF-B17B-6F2F-3B7134A6D7BB}"/>
              </a:ext>
            </a:extLst>
          </p:cNvPr>
          <p:cNvSpPr>
            <a:spLocks noGrp="1"/>
          </p:cNvSpPr>
          <p:nvPr>
            <p:ph type="body" idx="1"/>
          </p:nvPr>
        </p:nvSpPr>
        <p:spPr>
          <a:xfrm>
            <a:off x="922338" y="4557464"/>
            <a:ext cx="4991100" cy="4673848"/>
          </a:xfrm>
        </p:spPr>
        <p:txBody>
          <a:bodyPr/>
          <a:lstStyle/>
          <a:p>
            <a:r>
              <a:rPr lang="en-GB" b="1" dirty="0"/>
              <a:t>Notes Exercise 4 15 minutes</a:t>
            </a:r>
          </a:p>
          <a:p>
            <a:pPr marL="171450" indent="-171450">
              <a:buClr>
                <a:srgbClr val="0070C0"/>
              </a:buClr>
              <a:buFont typeface="Wingdings" pitchFamily="2" charset="2"/>
              <a:buChar char="§"/>
            </a:pPr>
            <a:r>
              <a:rPr lang="en-GB" dirty="0">
                <a:latin typeface="+mn-lt"/>
              </a:rPr>
              <a:t>Discussion of these questions can be as a whole group – if time, after participants have written down their individual thoughts to prepare for the discussion.</a:t>
            </a:r>
          </a:p>
        </p:txBody>
      </p:sp>
      <p:sp>
        <p:nvSpPr>
          <p:cNvPr id="4" name="Slide Number Placeholder 3">
            <a:extLst>
              <a:ext uri="{FF2B5EF4-FFF2-40B4-BE49-F238E27FC236}">
                <a16:creationId xmlns:a16="http://schemas.microsoft.com/office/drawing/2014/main" id="{ABAFBD3B-22C8-3529-0965-F86712F7A992}"/>
              </a:ext>
            </a:extLst>
          </p:cNvPr>
          <p:cNvSpPr>
            <a:spLocks noGrp="1"/>
          </p:cNvSpPr>
          <p:nvPr>
            <p:ph type="sldNum" sz="quarter" idx="5"/>
          </p:nvPr>
        </p:nvSpPr>
        <p:spPr/>
        <p:txBody>
          <a:bodyPr/>
          <a:lstStyle/>
          <a:p>
            <a:pPr>
              <a:defRPr/>
            </a:pPr>
            <a:fld id="{E8B75741-F869-3A47-B8D1-913548E20411}" type="slidenum">
              <a:rPr lang="en-GB" altLang="en-US" smtClean="0"/>
              <a:pPr>
                <a:defRPr/>
              </a:pPr>
              <a:t>18</a:t>
            </a:fld>
            <a:endParaRPr lang="en-GB" altLang="en-US"/>
          </a:p>
        </p:txBody>
      </p:sp>
    </p:spTree>
    <p:extLst>
      <p:ext uri="{BB962C8B-B14F-4D97-AF65-F5344CB8AC3E}">
        <p14:creationId xmlns:p14="http://schemas.microsoft.com/office/powerpoint/2010/main" val="2011234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a:t>
            </a:r>
            <a:r>
              <a:rPr lang="en-GB" dirty="0">
                <a:latin typeface="Calibri" panose="020F0502020204030204" pitchFamily="34" charset="0"/>
                <a:cs typeface="Calibri" panose="020F0502020204030204" pitchFamily="34" charset="0"/>
              </a:rPr>
              <a:t> </a:t>
            </a:r>
          </a:p>
          <a:p>
            <a:r>
              <a:rPr lang="en-GB" b="1" dirty="0">
                <a:latin typeface="Calibri" panose="020F0502020204030204" pitchFamily="34" charset="0"/>
                <a:cs typeface="Calibri" panose="020F0502020204030204" pitchFamily="34" charset="0"/>
              </a:rPr>
              <a:t>READ SLIDE</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Gradually, the child becomes aware that their caregiver is interested in and can understand even the child’s more difficult feelings and make sense of them. This helps the child over time to name, make sense of, express appropriately and manage their own feelings. This will also support the child in regulating their behaviour.</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Small steps by the child towards these goals (e.g. expressing anger in words on a particular occasion) should be acknowledged and praised.</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Gradually the child will also become aware of the range of other people’s feelings and be better able to respond appropriately to them – an important step in building and sustaining relationships. </a:t>
            </a:r>
          </a:p>
        </p:txBody>
      </p:sp>
      <p:sp>
        <p:nvSpPr>
          <p:cNvPr id="4" name="Slide Number Placeholder 3"/>
          <p:cNvSpPr>
            <a:spLocks noGrp="1"/>
          </p:cNvSpPr>
          <p:nvPr>
            <p:ph type="sldNum" sz="quarter" idx="5"/>
          </p:nvPr>
        </p:nvSpPr>
        <p:spPr/>
        <p:txBody>
          <a:bodyPr/>
          <a:lstStyle/>
          <a:p>
            <a:fld id="{C58EB948-F276-FD49-9FBF-089A9410267B}" type="slidenum">
              <a:rPr lang="en-US" smtClean="0"/>
              <a:t>19</a:t>
            </a:fld>
            <a:endParaRPr lang="en-US"/>
          </a:p>
        </p:txBody>
      </p:sp>
    </p:spTree>
    <p:extLst>
      <p:ext uri="{BB962C8B-B14F-4D97-AF65-F5344CB8AC3E}">
        <p14:creationId xmlns:p14="http://schemas.microsoft.com/office/powerpoint/2010/main" val="1856305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r>
              <a:rPr lang="en-US" b="1" dirty="0"/>
              <a:t>Read slide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is a suggested activity to help participants build on their learning and understanding of this  this dimension - and will act as a bridge to the next session / next dimension Acceptance- building the child's self-esteem.</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Mention that there will be a whole group discussion of this task at the start of the next session.</a:t>
            </a:r>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20</a:t>
            </a:fld>
            <a:endParaRPr lang="en-GB" altLang="en-US"/>
          </a:p>
        </p:txBody>
      </p:sp>
    </p:spTree>
    <p:extLst>
      <p:ext uri="{BB962C8B-B14F-4D97-AF65-F5344CB8AC3E}">
        <p14:creationId xmlns:p14="http://schemas.microsoft.com/office/powerpoint/2010/main" val="1249838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latin typeface="Calibri" panose="020F0502020204030204" pitchFamily="34" charset="0"/>
                <a:cs typeface="Calibri" panose="020F0502020204030204" pitchFamily="34" charset="0"/>
              </a:rPr>
              <a:t>Notes</a:t>
            </a:r>
          </a:p>
          <a:p>
            <a:pPr marL="171450" marR="0" lvl="0" indent="-171450" algn="l" defTabSz="914400" rtl="0" eaLnBrk="0" fontAlgn="base" latinLnBrk="0" hangingPunct="0">
              <a:lnSpc>
                <a:spcPct val="100000"/>
              </a:lnSpc>
              <a:spcBef>
                <a:spcPct val="30000"/>
              </a:spcBef>
              <a:spcAft>
                <a:spcPct val="0"/>
              </a:spcAft>
              <a:buClr>
                <a:srgbClr val="0070C0"/>
              </a:buClr>
              <a:buSzTx/>
              <a:buFont typeface="Wingdings" pitchFamily="2" charset="2"/>
              <a:buChar char="§"/>
              <a:tabLst/>
              <a:defRPr/>
            </a:pPr>
            <a:r>
              <a:rPr lang="en-US" dirty="0">
                <a:latin typeface="Calibri" panose="020F0502020204030204" pitchFamily="34" charset="0"/>
                <a:cs typeface="Calibri" panose="020F0502020204030204" pitchFamily="34" charset="0"/>
              </a:rPr>
              <a:t>Any final thoughts or questions?</a:t>
            </a:r>
          </a:p>
          <a:p>
            <a:pPr marL="171450" marR="0" lvl="0" indent="-171450" algn="l" defTabSz="914400" rtl="0" eaLnBrk="0" fontAlgn="base" latinLnBrk="0" hangingPunct="0">
              <a:lnSpc>
                <a:spcPct val="100000"/>
              </a:lnSpc>
              <a:spcBef>
                <a:spcPct val="30000"/>
              </a:spcBef>
              <a:spcAft>
                <a:spcPct val="0"/>
              </a:spcAft>
              <a:buClr>
                <a:srgbClr val="0070C0"/>
              </a:buClr>
              <a:buSzTx/>
              <a:buFont typeface="Wingdings" pitchFamily="2" charset="2"/>
              <a:buChar char="§"/>
              <a:tabLst/>
              <a:defRPr/>
            </a:pPr>
            <a:r>
              <a:rPr lang="en-US" dirty="0">
                <a:latin typeface="Calibri" panose="020F0502020204030204" pitchFamily="34" charset="0"/>
                <a:cs typeface="Calibri" panose="020F0502020204030204" pitchFamily="34" charset="0"/>
              </a:rPr>
              <a:t>Thank you for your participation.</a:t>
            </a:r>
          </a:p>
          <a:p>
            <a:pPr marL="171450" indent="-171450">
              <a:buClr>
                <a:srgbClr val="0070C0"/>
              </a:buClr>
              <a:buFont typeface="Wingdings" pitchFamily="2" charset="2"/>
              <a:buChar char="§"/>
            </a:pPr>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21</a:t>
            </a:fld>
            <a:endParaRPr lang="en-GB" altLang="en-US"/>
          </a:p>
        </p:txBody>
      </p:sp>
    </p:spTree>
    <p:extLst>
      <p:ext uri="{BB962C8B-B14F-4D97-AF65-F5344CB8AC3E}">
        <p14:creationId xmlns:p14="http://schemas.microsoft.com/office/powerpoint/2010/main" val="624087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4">
            <a:extLst>
              <a:ext uri="{FF2B5EF4-FFF2-40B4-BE49-F238E27FC236}">
                <a16:creationId xmlns:a16="http://schemas.microsoft.com/office/drawing/2014/main" id="{AA7D0D1D-1032-236D-ED52-DBF202275DBF}"/>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DBF4EEB-819A-7276-0939-783A7C32A378}"/>
              </a:ext>
            </a:extLst>
          </p:cNvPr>
          <p:cNvSpPr>
            <a:spLocks noGrp="1" noChangeArrowheads="1"/>
          </p:cNvSpPr>
          <p:nvPr>
            <p:ph type="ftr" sz="quarter" idx="11"/>
          </p:nvPr>
        </p:nvSpPr>
        <p:spPr>
          <a:xfrm>
            <a:off x="4067175" y="6165850"/>
            <a:ext cx="2089150" cy="503238"/>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BAC44D69-A8B4-F73A-015E-69FC822C0D96}"/>
              </a:ext>
            </a:extLst>
          </p:cNvPr>
          <p:cNvSpPr>
            <a:spLocks noGrp="1" noChangeArrowheads="1"/>
          </p:cNvSpPr>
          <p:nvPr>
            <p:ph type="sldNum" sz="quarter" idx="12"/>
          </p:nvPr>
        </p:nvSpPr>
        <p:spPr/>
        <p:txBody>
          <a:bodyPr/>
          <a:lstStyle>
            <a:lvl1pPr>
              <a:defRPr smtClean="0"/>
            </a:lvl1pPr>
          </a:lstStyle>
          <a:p>
            <a:pPr>
              <a:defRPr/>
            </a:pPr>
            <a:fld id="{16701C3A-579D-ED4A-BB47-6DA3AA9BFBC1}" type="slidenum">
              <a:rPr lang="en-GB" altLang="en-US"/>
              <a:pPr>
                <a:defRPr/>
              </a:pPr>
              <a:t>‹#›</a:t>
            </a:fld>
            <a:endParaRPr lang="en-GB" altLang="en-US"/>
          </a:p>
        </p:txBody>
      </p:sp>
    </p:spTree>
    <p:extLst>
      <p:ext uri="{BB962C8B-B14F-4D97-AF65-F5344CB8AC3E}">
        <p14:creationId xmlns:p14="http://schemas.microsoft.com/office/powerpoint/2010/main" val="122242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037DEDD-2204-8191-EEFF-2A78A435F265}"/>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B57298-3B69-569A-AD38-DE8D2F392ECF}"/>
              </a:ext>
            </a:extLst>
          </p:cNvPr>
          <p:cNvSpPr>
            <a:spLocks noGrp="1" noChangeArrowheads="1"/>
          </p:cNvSpPr>
          <p:nvPr>
            <p:ph type="ftr" sz="quarter" idx="11"/>
          </p:nvPr>
        </p:nvSpPr>
        <p:spPr>
          <a:xfrm>
            <a:off x="3995738" y="6237288"/>
            <a:ext cx="2176462" cy="4318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B23EB878-77C8-7571-D270-D562079E6E2E}"/>
              </a:ext>
            </a:extLst>
          </p:cNvPr>
          <p:cNvSpPr>
            <a:spLocks noGrp="1" noChangeArrowheads="1"/>
          </p:cNvSpPr>
          <p:nvPr>
            <p:ph type="sldNum" sz="quarter" idx="12"/>
          </p:nvPr>
        </p:nvSpPr>
        <p:spPr/>
        <p:txBody>
          <a:bodyPr/>
          <a:lstStyle>
            <a:lvl1pPr>
              <a:defRPr smtClean="0"/>
            </a:lvl1pPr>
          </a:lstStyle>
          <a:p>
            <a:pPr>
              <a:defRPr/>
            </a:pPr>
            <a:fld id="{EDF7436D-AB0D-6344-A7C9-3F0634EB7DF7}" type="slidenum">
              <a:rPr lang="en-GB" altLang="en-US"/>
              <a:pPr>
                <a:defRPr/>
              </a:pPr>
              <a:t>‹#›</a:t>
            </a:fld>
            <a:endParaRPr lang="en-GB" altLang="en-US"/>
          </a:p>
        </p:txBody>
      </p:sp>
    </p:spTree>
    <p:extLst>
      <p:ext uri="{BB962C8B-B14F-4D97-AF65-F5344CB8AC3E}">
        <p14:creationId xmlns:p14="http://schemas.microsoft.com/office/powerpoint/2010/main" val="3401299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Line 9">
            <a:extLst>
              <a:ext uri="{FF2B5EF4-FFF2-40B4-BE49-F238E27FC236}">
                <a16:creationId xmlns:a16="http://schemas.microsoft.com/office/drawing/2014/main" id="{CEDA67B0-EEDC-FEFC-CD45-A5FE43471D7C}"/>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Date Placeholder 4">
            <a:extLst>
              <a:ext uri="{FF2B5EF4-FFF2-40B4-BE49-F238E27FC236}">
                <a16:creationId xmlns:a16="http://schemas.microsoft.com/office/drawing/2014/main" id="{BD7EE5F5-7FB0-D670-29A2-6BBBC4868426}"/>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FB44B30C-0427-244D-C870-4DE967C1F3AD}"/>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994BA7A-0A89-A3F0-0E97-8D250EDD822A}"/>
              </a:ext>
            </a:extLst>
          </p:cNvPr>
          <p:cNvSpPr>
            <a:spLocks noGrp="1" noChangeArrowheads="1"/>
          </p:cNvSpPr>
          <p:nvPr>
            <p:ph type="sldNum" sz="quarter" idx="12"/>
          </p:nvPr>
        </p:nvSpPr>
        <p:spPr/>
        <p:txBody>
          <a:bodyPr/>
          <a:lstStyle>
            <a:lvl1pPr>
              <a:defRPr smtClean="0"/>
            </a:lvl1pPr>
          </a:lstStyle>
          <a:p>
            <a:pPr>
              <a:defRPr/>
            </a:pPr>
            <a:fld id="{26D45B91-CA72-C14F-971C-AD796C080C17}" type="slidenum">
              <a:rPr lang="en-GB" altLang="en-US"/>
              <a:pPr>
                <a:defRPr/>
              </a:pPr>
              <a:t>‹#›</a:t>
            </a:fld>
            <a:endParaRPr lang="en-GB" altLang="en-US"/>
          </a:p>
        </p:txBody>
      </p:sp>
    </p:spTree>
    <p:extLst>
      <p:ext uri="{BB962C8B-B14F-4D97-AF65-F5344CB8AC3E}">
        <p14:creationId xmlns:p14="http://schemas.microsoft.com/office/powerpoint/2010/main" val="3655544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9">
            <a:extLst>
              <a:ext uri="{FF2B5EF4-FFF2-40B4-BE49-F238E27FC236}">
                <a16:creationId xmlns:a16="http://schemas.microsoft.com/office/drawing/2014/main" id="{4A0B0CE4-F03D-D1D7-EC56-367944F316A8}"/>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457200" y="274638"/>
            <a:ext cx="8229600" cy="922114"/>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68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9421521C-7995-FD9E-D727-C5C64AA36C72}"/>
              </a:ext>
            </a:extLst>
          </p:cNvPr>
          <p:cNvSpPr>
            <a:spLocks noGrp="1" noChangeArrowheads="1"/>
          </p:cNvSpPr>
          <p:nvPr>
            <p:ph type="dt" sz="half" idx="10"/>
          </p:nvPr>
        </p:nvSpPr>
        <p:spPr/>
        <p:txBody>
          <a:bodyPr/>
          <a:lstStyle>
            <a:lvl1pPr>
              <a:defRPr/>
            </a:lvl1pPr>
          </a:lstStyle>
          <a:p>
            <a:pPr>
              <a:defRPr/>
            </a:pPr>
            <a:endParaRPr lang="en-US"/>
          </a:p>
        </p:txBody>
      </p:sp>
      <p:sp>
        <p:nvSpPr>
          <p:cNvPr id="7" name="Footer Placeholder 6">
            <a:extLst>
              <a:ext uri="{FF2B5EF4-FFF2-40B4-BE49-F238E27FC236}">
                <a16:creationId xmlns:a16="http://schemas.microsoft.com/office/drawing/2014/main" id="{D9E4CCD8-4141-A60D-D55E-EAC905599593}"/>
              </a:ext>
            </a:extLst>
          </p:cNvPr>
          <p:cNvSpPr>
            <a:spLocks noGrp="1" noChangeArrowheads="1"/>
          </p:cNvSpPr>
          <p:nvPr>
            <p:ph type="ftr" sz="quarter" idx="11"/>
          </p:nvPr>
        </p:nvSpPr>
        <p:spPr>
          <a:xfrm>
            <a:off x="2987675"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8" name="Slide Number Placeholder 7">
            <a:extLst>
              <a:ext uri="{FF2B5EF4-FFF2-40B4-BE49-F238E27FC236}">
                <a16:creationId xmlns:a16="http://schemas.microsoft.com/office/drawing/2014/main" id="{7352B79C-90A2-5C53-10B8-0A17DA7BE9B4}"/>
              </a:ext>
            </a:extLst>
          </p:cNvPr>
          <p:cNvSpPr>
            <a:spLocks noGrp="1" noChangeArrowheads="1"/>
          </p:cNvSpPr>
          <p:nvPr>
            <p:ph type="sldNum" sz="quarter" idx="12"/>
          </p:nvPr>
        </p:nvSpPr>
        <p:spPr/>
        <p:txBody>
          <a:bodyPr/>
          <a:lstStyle>
            <a:lvl1pPr>
              <a:defRPr smtClean="0"/>
            </a:lvl1pPr>
          </a:lstStyle>
          <a:p>
            <a:pPr>
              <a:defRPr/>
            </a:pPr>
            <a:fld id="{BC37D7B7-891E-D944-A3C0-F2E73B49CB3C}" type="slidenum">
              <a:rPr lang="en-GB" altLang="en-US"/>
              <a:pPr>
                <a:defRPr/>
              </a:pPr>
              <a:t>‹#›</a:t>
            </a:fld>
            <a:endParaRPr lang="en-GB" altLang="en-US"/>
          </a:p>
        </p:txBody>
      </p:sp>
    </p:spTree>
    <p:extLst>
      <p:ext uri="{BB962C8B-B14F-4D97-AF65-F5344CB8AC3E}">
        <p14:creationId xmlns:p14="http://schemas.microsoft.com/office/powerpoint/2010/main" val="1774312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C26C1D1C-9742-6B80-395A-658F0A80B7EF}"/>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8F98BB3-2D2B-E7ED-2615-025BF2504104}"/>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9" name="Rectangle 6">
            <a:extLst>
              <a:ext uri="{FF2B5EF4-FFF2-40B4-BE49-F238E27FC236}">
                <a16:creationId xmlns:a16="http://schemas.microsoft.com/office/drawing/2014/main" id="{72E7DA01-6DC3-DF90-1832-EF6BE6F7E2B2}"/>
              </a:ext>
            </a:extLst>
          </p:cNvPr>
          <p:cNvSpPr>
            <a:spLocks noGrp="1" noChangeArrowheads="1"/>
          </p:cNvSpPr>
          <p:nvPr>
            <p:ph type="sldNum" sz="quarter" idx="12"/>
          </p:nvPr>
        </p:nvSpPr>
        <p:spPr/>
        <p:txBody>
          <a:bodyPr/>
          <a:lstStyle>
            <a:lvl1pPr>
              <a:defRPr smtClean="0"/>
            </a:lvl1pPr>
          </a:lstStyle>
          <a:p>
            <a:pPr>
              <a:defRPr/>
            </a:pPr>
            <a:fld id="{7036AB36-D168-B840-AD8E-B82E3A597ED5}" type="slidenum">
              <a:rPr lang="en-GB" altLang="en-US"/>
              <a:pPr>
                <a:defRPr/>
              </a:pPr>
              <a:t>‹#›</a:t>
            </a:fld>
            <a:endParaRPr lang="en-GB" altLang="en-US"/>
          </a:p>
        </p:txBody>
      </p:sp>
    </p:spTree>
    <p:extLst>
      <p:ext uri="{BB962C8B-B14F-4D97-AF65-F5344CB8AC3E}">
        <p14:creationId xmlns:p14="http://schemas.microsoft.com/office/powerpoint/2010/main" val="1556688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7B75E08D-67E5-755D-B668-EAB309C0F2C0}"/>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38E44F0-930A-2BAB-45F4-2C6A8E0936D9}"/>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5" name="Rectangle 6">
            <a:extLst>
              <a:ext uri="{FF2B5EF4-FFF2-40B4-BE49-F238E27FC236}">
                <a16:creationId xmlns:a16="http://schemas.microsoft.com/office/drawing/2014/main" id="{92C023A0-676D-DE88-49FA-FFB8E95FDE1F}"/>
              </a:ext>
            </a:extLst>
          </p:cNvPr>
          <p:cNvSpPr>
            <a:spLocks noGrp="1" noChangeArrowheads="1"/>
          </p:cNvSpPr>
          <p:nvPr>
            <p:ph type="sldNum" sz="quarter" idx="12"/>
          </p:nvPr>
        </p:nvSpPr>
        <p:spPr/>
        <p:txBody>
          <a:bodyPr/>
          <a:lstStyle>
            <a:lvl1pPr>
              <a:defRPr smtClean="0"/>
            </a:lvl1pPr>
          </a:lstStyle>
          <a:p>
            <a:pPr>
              <a:defRPr/>
            </a:pPr>
            <a:fld id="{A146D297-285A-BE42-8A9A-7C7104A40C03}" type="slidenum">
              <a:rPr lang="en-GB" altLang="en-US"/>
              <a:pPr>
                <a:defRPr/>
              </a:pPr>
              <a:t>‹#›</a:t>
            </a:fld>
            <a:endParaRPr lang="en-GB" altLang="en-US"/>
          </a:p>
        </p:txBody>
      </p:sp>
    </p:spTree>
    <p:extLst>
      <p:ext uri="{BB962C8B-B14F-4D97-AF65-F5344CB8AC3E}">
        <p14:creationId xmlns:p14="http://schemas.microsoft.com/office/powerpoint/2010/main" val="348628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388FE85-0888-32D8-C296-D44E91A603EA}"/>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D6CFBD1-97C8-F5D2-7262-D0E5FF167639}"/>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6">
            <a:extLst>
              <a:ext uri="{FF2B5EF4-FFF2-40B4-BE49-F238E27FC236}">
                <a16:creationId xmlns:a16="http://schemas.microsoft.com/office/drawing/2014/main" id="{4BB321C7-F0BE-EEEE-2641-4F3E10A37701}"/>
              </a:ext>
            </a:extLst>
          </p:cNvPr>
          <p:cNvSpPr>
            <a:spLocks noGrp="1" noChangeArrowheads="1"/>
          </p:cNvSpPr>
          <p:nvPr>
            <p:ph type="sldNum" sz="quarter" idx="12"/>
          </p:nvPr>
        </p:nvSpPr>
        <p:spPr/>
        <p:txBody>
          <a:bodyPr/>
          <a:lstStyle>
            <a:lvl1pPr>
              <a:defRPr smtClean="0"/>
            </a:lvl1pPr>
          </a:lstStyle>
          <a:p>
            <a:pPr>
              <a:defRPr/>
            </a:pPr>
            <a:fld id="{79139586-2E23-1B4A-A3A0-DEBCB3EE715D}" type="slidenum">
              <a:rPr lang="en-GB" altLang="en-US"/>
              <a:pPr>
                <a:defRPr/>
              </a:pPr>
              <a:t>‹#›</a:t>
            </a:fld>
            <a:endParaRPr lang="en-GB" altLang="en-US"/>
          </a:p>
        </p:txBody>
      </p:sp>
    </p:spTree>
    <p:extLst>
      <p:ext uri="{BB962C8B-B14F-4D97-AF65-F5344CB8AC3E}">
        <p14:creationId xmlns:p14="http://schemas.microsoft.com/office/powerpoint/2010/main" val="635259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525EBCD2-3F8B-0A3A-02BF-06BD42CE7898}"/>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39043B51-494F-3B5A-42F3-79A10CE5DD19}"/>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E0E77B4E-F223-9FEA-FEE5-331BB5B09B1B}"/>
              </a:ext>
            </a:extLst>
          </p:cNvPr>
          <p:cNvSpPr>
            <a:spLocks noGrp="1" noChangeArrowheads="1"/>
          </p:cNvSpPr>
          <p:nvPr>
            <p:ph type="sldNum" sz="quarter" idx="12"/>
          </p:nvPr>
        </p:nvSpPr>
        <p:spPr/>
        <p:txBody>
          <a:bodyPr/>
          <a:lstStyle>
            <a:lvl1pPr>
              <a:defRPr smtClean="0"/>
            </a:lvl1pPr>
          </a:lstStyle>
          <a:p>
            <a:pPr>
              <a:defRPr/>
            </a:pPr>
            <a:fld id="{68062CC2-652D-7842-9755-E52709E345C2}" type="slidenum">
              <a:rPr lang="en-GB" altLang="en-US"/>
              <a:pPr>
                <a:defRPr/>
              </a:pPr>
              <a:t>‹#›</a:t>
            </a:fld>
            <a:endParaRPr lang="en-GB" altLang="en-US"/>
          </a:p>
        </p:txBody>
      </p:sp>
    </p:spTree>
    <p:extLst>
      <p:ext uri="{BB962C8B-B14F-4D97-AF65-F5344CB8AC3E}">
        <p14:creationId xmlns:p14="http://schemas.microsoft.com/office/powerpoint/2010/main" val="260437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6F287B4-501A-8568-7688-2EE51E52DD24}"/>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99766916-3058-9FA8-35DA-9B22E8A542ED}"/>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54E11204-9790-09D8-F0FB-07804DD7F9C0}"/>
              </a:ext>
            </a:extLst>
          </p:cNvPr>
          <p:cNvSpPr>
            <a:spLocks noGrp="1" noChangeArrowheads="1"/>
          </p:cNvSpPr>
          <p:nvPr>
            <p:ph type="sldNum" sz="quarter" idx="12"/>
          </p:nvPr>
        </p:nvSpPr>
        <p:spPr/>
        <p:txBody>
          <a:bodyPr/>
          <a:lstStyle>
            <a:lvl1pPr>
              <a:defRPr smtClean="0"/>
            </a:lvl1pPr>
          </a:lstStyle>
          <a:p>
            <a:pPr>
              <a:defRPr/>
            </a:pPr>
            <a:fld id="{995D4B86-4914-4C48-8349-62F5333B38A0}" type="slidenum">
              <a:rPr lang="en-GB" altLang="en-US"/>
              <a:pPr>
                <a:defRPr/>
              </a:pPr>
              <a:t>‹#›</a:t>
            </a:fld>
            <a:endParaRPr lang="en-GB" altLang="en-US"/>
          </a:p>
        </p:txBody>
      </p:sp>
    </p:spTree>
    <p:extLst>
      <p:ext uri="{BB962C8B-B14F-4D97-AF65-F5344CB8AC3E}">
        <p14:creationId xmlns:p14="http://schemas.microsoft.com/office/powerpoint/2010/main" val="2293295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5FB35DF6-2762-33EB-3AC5-6985604AE162}"/>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B064674-8525-22EA-6C81-24763CF5D661}"/>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1191EFC9-921F-1642-2EAF-D609EB2EBCA2}"/>
              </a:ext>
            </a:extLst>
          </p:cNvPr>
          <p:cNvSpPr>
            <a:spLocks noGrp="1" noChangeArrowheads="1"/>
          </p:cNvSpPr>
          <p:nvPr>
            <p:ph type="sldNum" sz="quarter" idx="12"/>
          </p:nvPr>
        </p:nvSpPr>
        <p:spPr/>
        <p:txBody>
          <a:bodyPr/>
          <a:lstStyle>
            <a:lvl1pPr>
              <a:defRPr smtClean="0"/>
            </a:lvl1pPr>
          </a:lstStyle>
          <a:p>
            <a:pPr>
              <a:defRPr/>
            </a:pPr>
            <a:fld id="{991F0EA2-2386-054E-900F-26B5CDC4FCD3}" type="slidenum">
              <a:rPr lang="en-GB" altLang="en-US"/>
              <a:pPr>
                <a:defRPr/>
              </a:pPr>
              <a:t>‹#›</a:t>
            </a:fld>
            <a:endParaRPr lang="en-GB" altLang="en-US"/>
          </a:p>
        </p:txBody>
      </p:sp>
    </p:spTree>
    <p:extLst>
      <p:ext uri="{BB962C8B-B14F-4D97-AF65-F5344CB8AC3E}">
        <p14:creationId xmlns:p14="http://schemas.microsoft.com/office/powerpoint/2010/main" val="112308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274638"/>
            <a:ext cx="2058988" cy="5808662"/>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29325" cy="5808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5A315CD-8FCF-1FDE-EB43-DBFDECDDEE48}"/>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309019D-B2BB-645E-23B7-A941FCD91BB1}"/>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2429C4BB-D06E-1759-0116-E1E7CBFFB127}"/>
              </a:ext>
            </a:extLst>
          </p:cNvPr>
          <p:cNvSpPr>
            <a:spLocks noGrp="1" noChangeArrowheads="1"/>
          </p:cNvSpPr>
          <p:nvPr>
            <p:ph type="sldNum" sz="quarter" idx="12"/>
          </p:nvPr>
        </p:nvSpPr>
        <p:spPr/>
        <p:txBody>
          <a:bodyPr/>
          <a:lstStyle>
            <a:lvl1pPr>
              <a:defRPr smtClean="0"/>
            </a:lvl1pPr>
          </a:lstStyle>
          <a:p>
            <a:pPr>
              <a:defRPr/>
            </a:pPr>
            <a:fld id="{DCD97717-22EB-D24F-8EFD-7DCEAE74CC12}" type="slidenum">
              <a:rPr lang="en-GB" altLang="en-US"/>
              <a:pPr>
                <a:defRPr/>
              </a:pPr>
              <a:t>‹#›</a:t>
            </a:fld>
            <a:endParaRPr lang="en-GB" altLang="en-US"/>
          </a:p>
        </p:txBody>
      </p:sp>
    </p:spTree>
    <p:extLst>
      <p:ext uri="{BB962C8B-B14F-4D97-AF65-F5344CB8AC3E}">
        <p14:creationId xmlns:p14="http://schemas.microsoft.com/office/powerpoint/2010/main" val="2263574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able Placeholder 2"/>
          <p:cNvSpPr>
            <a:spLocks noGrp="1"/>
          </p:cNvSpPr>
          <p:nvPr>
            <p:ph type="tbl" idx="1"/>
          </p:nvPr>
        </p:nvSpPr>
        <p:spPr>
          <a:xfrm>
            <a:off x="468313" y="1557338"/>
            <a:ext cx="8229600" cy="4525962"/>
          </a:xfrm>
        </p:spPr>
        <p:txBody>
          <a:bodyPr/>
          <a:lstStyle/>
          <a:p>
            <a:pPr lvl="0"/>
            <a:endParaRPr lang="en-GB" noProof="0"/>
          </a:p>
        </p:txBody>
      </p:sp>
      <p:sp>
        <p:nvSpPr>
          <p:cNvPr id="4" name="Rectangle 4">
            <a:extLst>
              <a:ext uri="{FF2B5EF4-FFF2-40B4-BE49-F238E27FC236}">
                <a16:creationId xmlns:a16="http://schemas.microsoft.com/office/drawing/2014/main" id="{99B9921D-8B29-242F-29FA-7F3E6907324C}"/>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49ECB2-578B-6DF3-6952-58E7B521EDDF}"/>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902C840D-FBD9-E31A-3FC6-74E5CD815339}"/>
              </a:ext>
            </a:extLst>
          </p:cNvPr>
          <p:cNvSpPr>
            <a:spLocks noGrp="1" noChangeArrowheads="1"/>
          </p:cNvSpPr>
          <p:nvPr>
            <p:ph type="sldNum" sz="quarter" idx="12"/>
          </p:nvPr>
        </p:nvSpPr>
        <p:spPr/>
        <p:txBody>
          <a:bodyPr/>
          <a:lstStyle>
            <a:lvl1pPr>
              <a:defRPr smtClean="0"/>
            </a:lvl1pPr>
          </a:lstStyle>
          <a:p>
            <a:pPr>
              <a:defRPr/>
            </a:pPr>
            <a:fld id="{ED165DDB-4798-364C-BA90-C5383972B8D0}" type="slidenum">
              <a:rPr lang="en-GB" altLang="en-US"/>
              <a:pPr>
                <a:defRPr/>
              </a:pPr>
              <a:t>‹#›</a:t>
            </a:fld>
            <a:endParaRPr lang="en-GB" altLang="en-US"/>
          </a:p>
        </p:txBody>
      </p:sp>
    </p:spTree>
    <p:extLst>
      <p:ext uri="{BB962C8B-B14F-4D97-AF65-F5344CB8AC3E}">
        <p14:creationId xmlns:p14="http://schemas.microsoft.com/office/powerpoint/2010/main" val="398288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6AA7B74D-0F5D-9048-73F6-45D715D09272}"/>
              </a:ext>
            </a:extLst>
          </p:cNvPr>
          <p:cNvSpPr>
            <a:spLocks noGrp="1" noChangeArrowheads="1"/>
          </p:cNvSpPr>
          <p:nvPr>
            <p:ph type="body" idx="1"/>
          </p:nvPr>
        </p:nvSpPr>
        <p:spPr bwMode="auto">
          <a:xfrm>
            <a:off x="468313" y="15573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D5648CA3-936C-3575-3652-DBAA617CFDFA}"/>
              </a:ext>
            </a:extLst>
          </p:cNvPr>
          <p:cNvSpPr>
            <a:spLocks noGrp="1" noChangeArrowheads="1"/>
          </p:cNvSpPr>
          <p:nvPr>
            <p:ph type="dt" sz="half" idx="2"/>
          </p:nvPr>
        </p:nvSpPr>
        <p:spPr bwMode="auto">
          <a:xfrm>
            <a:off x="2484438" y="6211888"/>
            <a:ext cx="143986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9DF77D76-144D-3CA0-2A25-BCE9F6D105D1}"/>
              </a:ext>
            </a:extLst>
          </p:cNvPr>
          <p:cNvSpPr>
            <a:spLocks noGrp="1" noChangeArrowheads="1"/>
          </p:cNvSpPr>
          <p:nvPr>
            <p:ph type="sldNum" sz="quarter" idx="4"/>
          </p:nvPr>
        </p:nvSpPr>
        <p:spPr bwMode="auto">
          <a:xfrm>
            <a:off x="6227763" y="6189663"/>
            <a:ext cx="5603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1D506393-94A8-3147-9553-6C90B010005D}" type="slidenum">
              <a:rPr lang="en-GB" altLang="en-US"/>
              <a:pPr>
                <a:defRPr/>
              </a:pPr>
              <a:t>‹#›</a:t>
            </a:fld>
            <a:endParaRPr lang="en-GB" altLang="en-US"/>
          </a:p>
        </p:txBody>
      </p:sp>
      <p:sp>
        <p:nvSpPr>
          <p:cNvPr id="1029" name="Line 19">
            <a:extLst>
              <a:ext uri="{FF2B5EF4-FFF2-40B4-BE49-F238E27FC236}">
                <a16:creationId xmlns:a16="http://schemas.microsoft.com/office/drawing/2014/main" id="{96AF2DBC-3D39-C60A-43CC-BCCD37B17C0F}"/>
              </a:ext>
            </a:extLst>
          </p:cNvPr>
          <p:cNvSpPr>
            <a:spLocks noChangeShapeType="1"/>
          </p:cNvSpPr>
          <p:nvPr/>
        </p:nvSpPr>
        <p:spPr bwMode="auto">
          <a:xfrm>
            <a:off x="0" y="6092825"/>
            <a:ext cx="9144000" cy="0"/>
          </a:xfrm>
          <a:prstGeom prst="line">
            <a:avLst/>
          </a:prstGeom>
          <a:noFill/>
          <a:ln w="9525">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Picture 12" descr="S:\SWK\CRCF\Marketing\logos\new logo designs\CRCF_master_logos\_master logos\email\CRCFhorizontalemail.gif">
            <a:extLst>
              <a:ext uri="{FF2B5EF4-FFF2-40B4-BE49-F238E27FC236}">
                <a16:creationId xmlns:a16="http://schemas.microsoft.com/office/drawing/2014/main" id="{801485CE-8B33-17FD-AA12-62B4AC7B285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39750" y="6115050"/>
            <a:ext cx="19446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2">
            <a:extLst>
              <a:ext uri="{FF2B5EF4-FFF2-40B4-BE49-F238E27FC236}">
                <a16:creationId xmlns:a16="http://schemas.microsoft.com/office/drawing/2014/main" id="{8F4C2EA7-6115-0CA5-F52D-6F882262CC8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823075" y="6240463"/>
            <a:ext cx="216693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txStyles>
    <p:titleStyle>
      <a:lvl1pPr algn="l" rtl="0" eaLnBrk="0" fontAlgn="base" hangingPunct="0">
        <a:spcBef>
          <a:spcPct val="0"/>
        </a:spcBef>
        <a:spcAft>
          <a:spcPct val="0"/>
        </a:spcAft>
        <a:defRPr b="1">
          <a:solidFill>
            <a:srgbClr val="336699"/>
          </a:solidFill>
          <a:latin typeface="+mj-lt"/>
          <a:ea typeface="+mj-ea"/>
          <a:cs typeface="+mj-cs"/>
        </a:defRPr>
      </a:lvl1pPr>
      <a:lvl2pPr algn="l" rtl="0" eaLnBrk="0" fontAlgn="base" hangingPunct="0">
        <a:spcBef>
          <a:spcPct val="0"/>
        </a:spcBef>
        <a:spcAft>
          <a:spcPct val="0"/>
        </a:spcAft>
        <a:defRPr b="1">
          <a:solidFill>
            <a:srgbClr val="336699"/>
          </a:solidFill>
          <a:latin typeface="Arial" charset="0"/>
          <a:cs typeface="Arial" charset="0"/>
        </a:defRPr>
      </a:lvl2pPr>
      <a:lvl3pPr algn="l" rtl="0" eaLnBrk="0" fontAlgn="base" hangingPunct="0">
        <a:spcBef>
          <a:spcPct val="0"/>
        </a:spcBef>
        <a:spcAft>
          <a:spcPct val="0"/>
        </a:spcAft>
        <a:defRPr b="1">
          <a:solidFill>
            <a:srgbClr val="336699"/>
          </a:solidFill>
          <a:latin typeface="Arial" charset="0"/>
          <a:cs typeface="Arial" charset="0"/>
        </a:defRPr>
      </a:lvl3pPr>
      <a:lvl4pPr algn="l" rtl="0" eaLnBrk="0" fontAlgn="base" hangingPunct="0">
        <a:spcBef>
          <a:spcPct val="0"/>
        </a:spcBef>
        <a:spcAft>
          <a:spcPct val="0"/>
        </a:spcAft>
        <a:defRPr b="1">
          <a:solidFill>
            <a:srgbClr val="336699"/>
          </a:solidFill>
          <a:latin typeface="Arial" charset="0"/>
          <a:cs typeface="Arial" charset="0"/>
        </a:defRPr>
      </a:lvl4pPr>
      <a:lvl5pPr algn="l" rtl="0" eaLnBrk="0" fontAlgn="base" hangingPunct="0">
        <a:spcBef>
          <a:spcPct val="0"/>
        </a:spcBef>
        <a:spcAft>
          <a:spcPct val="0"/>
        </a:spcAft>
        <a:defRPr b="1">
          <a:solidFill>
            <a:srgbClr val="336699"/>
          </a:solidFill>
          <a:latin typeface="Arial" charset="0"/>
          <a:cs typeface="Arial" charset="0"/>
        </a:defRPr>
      </a:lvl5pPr>
      <a:lvl6pPr marL="457200" algn="l" rtl="0" fontAlgn="base">
        <a:spcBef>
          <a:spcPct val="0"/>
        </a:spcBef>
        <a:spcAft>
          <a:spcPct val="0"/>
        </a:spcAft>
        <a:defRPr b="1">
          <a:solidFill>
            <a:srgbClr val="336699"/>
          </a:solidFill>
          <a:latin typeface="Arial" charset="0"/>
          <a:cs typeface="Arial" charset="0"/>
        </a:defRPr>
      </a:lvl6pPr>
      <a:lvl7pPr marL="914400" algn="l" rtl="0" fontAlgn="base">
        <a:spcBef>
          <a:spcPct val="0"/>
        </a:spcBef>
        <a:spcAft>
          <a:spcPct val="0"/>
        </a:spcAft>
        <a:defRPr b="1">
          <a:solidFill>
            <a:srgbClr val="336699"/>
          </a:solidFill>
          <a:latin typeface="Arial" charset="0"/>
          <a:cs typeface="Arial" charset="0"/>
        </a:defRPr>
      </a:lvl7pPr>
      <a:lvl8pPr marL="1371600" algn="l" rtl="0" fontAlgn="base">
        <a:spcBef>
          <a:spcPct val="0"/>
        </a:spcBef>
        <a:spcAft>
          <a:spcPct val="0"/>
        </a:spcAft>
        <a:defRPr b="1">
          <a:solidFill>
            <a:srgbClr val="336699"/>
          </a:solidFill>
          <a:latin typeface="Arial" charset="0"/>
          <a:cs typeface="Arial" charset="0"/>
        </a:defRPr>
      </a:lvl8pPr>
      <a:lvl9pPr marL="1828800" algn="l" rtl="0" fontAlgn="base">
        <a:spcBef>
          <a:spcPct val="0"/>
        </a:spcBef>
        <a:spcAft>
          <a:spcPct val="0"/>
        </a:spcAft>
        <a:defRPr b="1">
          <a:solidFill>
            <a:srgbClr val="336699"/>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chemeClr val="tx1"/>
          </a:solidFill>
          <a:latin typeface="+mn-lt"/>
          <a:cs typeface="+mn-cs"/>
        </a:defRPr>
      </a:lvl2pPr>
      <a:lvl3pPr marL="1143000" indent="-228600" algn="l" rtl="0" eaLnBrk="0" fontAlgn="base" hangingPunct="0">
        <a:spcBef>
          <a:spcPct val="20000"/>
        </a:spcBef>
        <a:spcAft>
          <a:spcPct val="0"/>
        </a:spcAft>
        <a:buChar char="o"/>
        <a:defRPr sz="1200">
          <a:solidFill>
            <a:schemeClr val="tx1"/>
          </a:solidFill>
          <a:latin typeface="+mn-lt"/>
          <a:cs typeface="+mn-cs"/>
        </a:defRPr>
      </a:lvl3pPr>
      <a:lvl4pPr marL="1600200" indent="-228600" algn="l" rtl="0" eaLnBrk="0" fontAlgn="base" hangingPunct="0">
        <a:spcBef>
          <a:spcPct val="20000"/>
        </a:spcBef>
        <a:spcAft>
          <a:spcPct val="0"/>
        </a:spcAft>
        <a:buChar char="–"/>
        <a:defRPr sz="1000">
          <a:solidFill>
            <a:schemeClr val="tx1"/>
          </a:solidFill>
          <a:latin typeface="+mn-lt"/>
          <a:cs typeface="+mn-cs"/>
        </a:defRPr>
      </a:lvl4pPr>
      <a:lvl5pPr marL="2057400" indent="-228600" algn="l" rtl="0" eaLnBrk="0" fontAlgn="base" hangingPunct="0">
        <a:spcBef>
          <a:spcPct val="20000"/>
        </a:spcBef>
        <a:spcAft>
          <a:spcPct val="0"/>
        </a:spcAft>
        <a:buChar char="»"/>
        <a:defRPr sz="900">
          <a:solidFill>
            <a:schemeClr val="tx1"/>
          </a:solidFill>
          <a:latin typeface="+mn-lt"/>
          <a:cs typeface="+mn-cs"/>
        </a:defRPr>
      </a:lvl5pPr>
      <a:lvl6pPr marL="2514600" indent="-228600" algn="l" rtl="0" fontAlgn="base">
        <a:spcBef>
          <a:spcPct val="20000"/>
        </a:spcBef>
        <a:spcAft>
          <a:spcPct val="0"/>
        </a:spcAft>
        <a:buChar char="»"/>
        <a:defRPr sz="900">
          <a:solidFill>
            <a:schemeClr val="tx1"/>
          </a:solidFill>
          <a:latin typeface="+mn-lt"/>
          <a:cs typeface="+mn-cs"/>
        </a:defRPr>
      </a:lvl6pPr>
      <a:lvl7pPr marL="2971800" indent="-228600" algn="l" rtl="0" fontAlgn="base">
        <a:spcBef>
          <a:spcPct val="20000"/>
        </a:spcBef>
        <a:spcAft>
          <a:spcPct val="0"/>
        </a:spcAft>
        <a:buChar char="»"/>
        <a:defRPr sz="900">
          <a:solidFill>
            <a:schemeClr val="tx1"/>
          </a:solidFill>
          <a:latin typeface="+mn-lt"/>
          <a:cs typeface="+mn-cs"/>
        </a:defRPr>
      </a:lvl7pPr>
      <a:lvl8pPr marL="3429000" indent="-228600" algn="l" rtl="0" fontAlgn="base">
        <a:spcBef>
          <a:spcPct val="20000"/>
        </a:spcBef>
        <a:spcAft>
          <a:spcPct val="0"/>
        </a:spcAft>
        <a:buChar char="»"/>
        <a:defRPr sz="900">
          <a:solidFill>
            <a:schemeClr val="tx1"/>
          </a:solidFill>
          <a:latin typeface="+mn-lt"/>
          <a:cs typeface="+mn-cs"/>
        </a:defRPr>
      </a:lvl8pPr>
      <a:lvl9pPr marL="3886200" indent="-228600" algn="l" rtl="0" fontAlgn="base">
        <a:spcBef>
          <a:spcPct val="20000"/>
        </a:spcBef>
        <a:spcAft>
          <a:spcPct val="0"/>
        </a:spcAft>
        <a:buChar char="»"/>
        <a:defRPr sz="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F8CC6455-07C3-CE0F-8A0A-CE64C26E09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31224D2A-DC7B-2F7E-940C-FCCD9DC818E7}"/>
              </a:ext>
            </a:extLst>
          </p:cNvPr>
          <p:cNvSpPr>
            <a:spLocks noGrp="1"/>
          </p:cNvSpPr>
          <p:nvPr>
            <p:ph type="ctrTitle"/>
          </p:nvPr>
        </p:nvSpPr>
        <p:spPr>
          <a:xfrm>
            <a:off x="135082" y="1330037"/>
            <a:ext cx="8780318" cy="2270414"/>
          </a:xfrm>
        </p:spPr>
        <p:txBody>
          <a:bodyPr/>
          <a:lstStyle/>
          <a:p>
            <a:pPr algn="ctr"/>
            <a:br>
              <a:rPr lang="en-US" sz="3200" b="0" dirty="0"/>
            </a:br>
            <a:br>
              <a:rPr lang="en-US" sz="3200" b="0" dirty="0"/>
            </a:br>
            <a:endParaRPr lang="en-US" sz="3200" b="0" dirty="0"/>
          </a:p>
        </p:txBody>
      </p:sp>
      <p:sp>
        <p:nvSpPr>
          <p:cNvPr id="5" name="Subtitle 4">
            <a:extLst>
              <a:ext uri="{FF2B5EF4-FFF2-40B4-BE49-F238E27FC236}">
                <a16:creationId xmlns:a16="http://schemas.microsoft.com/office/drawing/2014/main" id="{1C4221B7-9867-781B-6379-25D8072A1101}"/>
              </a:ext>
            </a:extLst>
          </p:cNvPr>
          <p:cNvSpPr>
            <a:spLocks noGrp="1"/>
          </p:cNvSpPr>
          <p:nvPr>
            <p:ph type="subTitle" idx="1"/>
          </p:nvPr>
        </p:nvSpPr>
        <p:spPr>
          <a:xfrm>
            <a:off x="1471961" y="2096430"/>
            <a:ext cx="5967930" cy="2270414"/>
          </a:xfrm>
        </p:spPr>
        <p:txBody>
          <a:bodyPr/>
          <a:lstStyle/>
          <a:p>
            <a:r>
              <a:rPr lang="en-US" sz="3600" dirty="0">
                <a:solidFill>
                  <a:srgbClr val="336699"/>
                </a:solidFill>
                <a:latin typeface="Calibri" panose="020F0502020204030204" pitchFamily="34" charset="0"/>
                <a:cs typeface="Calibri" panose="020F0502020204030204" pitchFamily="34" charset="0"/>
              </a:rPr>
              <a:t>SESSION 2</a:t>
            </a:r>
          </a:p>
          <a:p>
            <a:r>
              <a:rPr lang="en-US" sz="3600" dirty="0">
                <a:solidFill>
                  <a:srgbClr val="336699"/>
                </a:solidFill>
                <a:latin typeface="Calibri" panose="020F0502020204030204" pitchFamily="34" charset="0"/>
                <a:cs typeface="Calibri" panose="020F0502020204030204" pitchFamily="34" charset="0"/>
              </a:rPr>
              <a:t>Sensitivity – helping the child to manage feelings </a:t>
            </a:r>
          </a:p>
        </p:txBody>
      </p:sp>
    </p:spTree>
    <p:extLst>
      <p:ext uri="{BB962C8B-B14F-4D97-AF65-F5344CB8AC3E}">
        <p14:creationId xmlns:p14="http://schemas.microsoft.com/office/powerpoint/2010/main" val="194872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2457"/>
            <a:ext cx="8229600" cy="685099"/>
          </a:xfrm>
        </p:spPr>
        <p:txBody>
          <a:bodyPr/>
          <a:lstStyle/>
          <a:p>
            <a:pPr algn="ctr"/>
            <a:r>
              <a:rPr lang="en-US" sz="3200" b="0" dirty="0">
                <a:solidFill>
                  <a:srgbClr val="007DBA"/>
                </a:solidFill>
                <a:latin typeface="Calibri" panose="020F0502020204030204" pitchFamily="34" charset="0"/>
                <a:cs typeface="Calibri" panose="020F0502020204030204" pitchFamily="34" charset="0"/>
              </a:rPr>
              <a:t>The Secure Base model</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71801" y="1988910"/>
            <a:ext cx="3200400" cy="3021319"/>
          </a:xfrm>
        </p:spPr>
      </p:pic>
      <p:sp>
        <p:nvSpPr>
          <p:cNvPr id="3" name="Rounded Rectangle 2"/>
          <p:cNvSpPr/>
          <p:nvPr/>
        </p:nvSpPr>
        <p:spPr>
          <a:xfrm>
            <a:off x="4041584" y="1664386"/>
            <a:ext cx="1060704" cy="557784"/>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AVAILABILITY</a:t>
            </a:r>
          </a:p>
          <a:p>
            <a:pPr algn="ctr"/>
            <a:r>
              <a:rPr lang="en-GB" sz="900" b="1" dirty="0"/>
              <a:t>helping the child to trust</a:t>
            </a:r>
          </a:p>
        </p:txBody>
      </p:sp>
      <p:sp>
        <p:nvSpPr>
          <p:cNvPr id="5" name="Rounded Rectangle 4"/>
          <p:cNvSpPr/>
          <p:nvPr/>
        </p:nvSpPr>
        <p:spPr>
          <a:xfrm>
            <a:off x="1825658" y="2947036"/>
            <a:ext cx="1385279" cy="57063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FAMILY MEMBERSHIP</a:t>
            </a:r>
          </a:p>
          <a:p>
            <a:pPr algn="ctr"/>
            <a:r>
              <a:rPr lang="en-GB" sz="900" b="1" dirty="0"/>
              <a:t>helping the child </a:t>
            </a:r>
            <a:br>
              <a:rPr lang="en-GB" sz="900" b="1" dirty="0"/>
            </a:br>
            <a:r>
              <a:rPr lang="en-GB" sz="900" b="1" dirty="0"/>
              <a:t>to belong</a:t>
            </a:r>
          </a:p>
        </p:txBody>
      </p:sp>
      <p:sp>
        <p:nvSpPr>
          <p:cNvPr id="6" name="Rounded Rectangle 5"/>
          <p:cNvSpPr/>
          <p:nvPr/>
        </p:nvSpPr>
        <p:spPr>
          <a:xfrm>
            <a:off x="5883507" y="2947038"/>
            <a:ext cx="1296162" cy="570628"/>
          </a:xfrm>
          <a:prstGeom prst="roundRect">
            <a:avLst/>
          </a:prstGeom>
          <a:solidFill>
            <a:srgbClr val="FF0000"/>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SENSITIVITY</a:t>
            </a:r>
          </a:p>
          <a:p>
            <a:pPr algn="ctr"/>
            <a:r>
              <a:rPr lang="en-GB" sz="900" b="1" dirty="0"/>
              <a:t>helping the child </a:t>
            </a:r>
            <a:br>
              <a:rPr lang="en-GB" sz="900" b="1" dirty="0"/>
            </a:br>
            <a:r>
              <a:rPr lang="en-GB" sz="900" b="1" dirty="0"/>
              <a:t>to manage feelings</a:t>
            </a:r>
          </a:p>
        </p:txBody>
      </p:sp>
      <p:sp>
        <p:nvSpPr>
          <p:cNvPr id="7" name="Rounded Rectangle 6"/>
          <p:cNvSpPr/>
          <p:nvPr/>
        </p:nvSpPr>
        <p:spPr>
          <a:xfrm>
            <a:off x="5509331" y="4724119"/>
            <a:ext cx="1310428"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ACCEPTANCE</a:t>
            </a:r>
          </a:p>
          <a:p>
            <a:pPr algn="ctr"/>
            <a:r>
              <a:rPr lang="en-GB" sz="900" b="1" dirty="0"/>
              <a:t>building the child’s self-esteem</a:t>
            </a:r>
          </a:p>
        </p:txBody>
      </p:sp>
      <p:sp>
        <p:nvSpPr>
          <p:cNvPr id="8" name="Rounded Rectangle 7"/>
          <p:cNvSpPr/>
          <p:nvPr/>
        </p:nvSpPr>
        <p:spPr>
          <a:xfrm>
            <a:off x="2362201" y="4724118"/>
            <a:ext cx="1250353"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CO-OPERATION</a:t>
            </a:r>
          </a:p>
          <a:p>
            <a:pPr algn="ctr"/>
            <a:r>
              <a:rPr lang="en-GB" sz="900" b="1" dirty="0"/>
              <a:t>helping the child </a:t>
            </a:r>
            <a:br>
              <a:rPr lang="en-GB" sz="900" b="1" dirty="0"/>
            </a:br>
            <a:r>
              <a:rPr lang="en-GB" sz="900" b="1" dirty="0"/>
              <a:t>to feel effective</a:t>
            </a:r>
          </a:p>
        </p:txBody>
      </p:sp>
      <p:sp>
        <p:nvSpPr>
          <p:cNvPr id="9" name="TextBox 8"/>
          <p:cNvSpPr txBox="1"/>
          <p:nvPr/>
        </p:nvSpPr>
        <p:spPr>
          <a:xfrm>
            <a:off x="3947562" y="3352801"/>
            <a:ext cx="1190918" cy="646331"/>
          </a:xfrm>
          <a:prstGeom prst="rect">
            <a:avLst/>
          </a:prstGeom>
          <a:noFill/>
        </p:spPr>
        <p:txBody>
          <a:bodyPr wrap="square" rtlCol="0">
            <a:spAutoFit/>
          </a:bodyPr>
          <a:lstStyle/>
          <a:p>
            <a:pPr algn="ctr"/>
            <a:r>
              <a:rPr lang="en-GB" b="1" dirty="0">
                <a:solidFill>
                  <a:srgbClr val="007DBA"/>
                </a:solidFill>
              </a:rPr>
              <a:t>SECURE</a:t>
            </a:r>
          </a:p>
          <a:p>
            <a:pPr algn="ctr"/>
            <a:r>
              <a:rPr lang="en-GB" b="1" dirty="0">
                <a:solidFill>
                  <a:srgbClr val="007DBA"/>
                </a:solidFill>
              </a:rPr>
              <a:t>BASE</a:t>
            </a:r>
            <a:endParaRPr lang="en-US" b="1" dirty="0">
              <a:solidFill>
                <a:srgbClr val="007DBA"/>
              </a:solidFill>
            </a:endParaRPr>
          </a:p>
        </p:txBody>
      </p:sp>
      <p:pic>
        <p:nvPicPr>
          <p:cNvPr id="10" name="Content Placeholder 3">
            <a:extLst>
              <a:ext uri="{FF2B5EF4-FFF2-40B4-BE49-F238E27FC236}">
                <a16:creationId xmlns:a16="http://schemas.microsoft.com/office/drawing/2014/main" id="{444E5CB4-1917-4669-8966-4475108E0A7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95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01DF-372E-995F-6B9F-FCFE2B52F409}"/>
              </a:ext>
            </a:extLst>
          </p:cNvPr>
          <p:cNvSpPr>
            <a:spLocks noGrp="1"/>
          </p:cNvSpPr>
          <p:nvPr>
            <p:ph type="title"/>
          </p:nvPr>
        </p:nvSpPr>
        <p:spPr>
          <a:xfrm>
            <a:off x="35496" y="188640"/>
            <a:ext cx="8928992" cy="1228998"/>
          </a:xfrm>
        </p:spPr>
        <p:txBody>
          <a:bodyPr/>
          <a:lstStyle/>
          <a:p>
            <a:r>
              <a:rPr lang="en-US" sz="3200" b="0" dirty="0"/>
              <a:t>Availability-helping the child to trust: reflections on this dimension</a:t>
            </a:r>
          </a:p>
        </p:txBody>
      </p:sp>
      <p:sp>
        <p:nvSpPr>
          <p:cNvPr id="3" name="Content Placeholder 2">
            <a:extLst>
              <a:ext uri="{FF2B5EF4-FFF2-40B4-BE49-F238E27FC236}">
                <a16:creationId xmlns:a16="http://schemas.microsoft.com/office/drawing/2014/main" id="{15E508D6-DF04-956D-44CC-D6844FCDC0E3}"/>
              </a:ext>
            </a:extLst>
          </p:cNvPr>
          <p:cNvSpPr>
            <a:spLocks noGrp="1"/>
          </p:cNvSpPr>
          <p:nvPr>
            <p:ph idx="1"/>
          </p:nvPr>
        </p:nvSpPr>
        <p:spPr>
          <a:xfrm>
            <a:off x="251520" y="1409599"/>
            <a:ext cx="8229600" cy="4525962"/>
          </a:xfrm>
        </p:spPr>
        <p:txBody>
          <a:bodyPr/>
          <a:lstStyle/>
          <a:p>
            <a:pPr>
              <a:buClr>
                <a:srgbClr val="0070C0"/>
              </a:buClr>
            </a:pPr>
            <a:r>
              <a:rPr lang="en-US" sz="2400" dirty="0">
                <a:latin typeface="Calibri" panose="020F0502020204030204" pitchFamily="34" charset="0"/>
                <a:cs typeface="Calibri" panose="020F0502020204030204" pitchFamily="34" charset="0"/>
              </a:rPr>
              <a:t>Think about the learning from this session and this dimension in relation to children in families you work with or children in your care. </a:t>
            </a:r>
          </a:p>
          <a:p>
            <a:pPr>
              <a:buClr>
                <a:srgbClr val="0070C0"/>
              </a:buClr>
            </a:pPr>
            <a:r>
              <a:rPr lang="en-US" sz="2400" dirty="0">
                <a:latin typeface="Calibri" panose="020F0502020204030204" pitchFamily="34" charset="0"/>
                <a:cs typeface="Calibri" panose="020F0502020204030204" pitchFamily="34" charset="0"/>
              </a:rPr>
              <a:t>Are there particular children who you can see have gained trust and feel more secure because of the availability of a caregiver? </a:t>
            </a:r>
          </a:p>
          <a:p>
            <a:pPr>
              <a:buClr>
                <a:srgbClr val="0070C0"/>
              </a:buClr>
            </a:pPr>
            <a:r>
              <a:rPr lang="en-US" sz="2400" dirty="0">
                <a:latin typeface="Calibri" panose="020F0502020204030204" pitchFamily="34" charset="0"/>
                <a:cs typeface="Calibri" panose="020F0502020204030204" pitchFamily="34" charset="0"/>
              </a:rPr>
              <a:t>Are there particular children who you think may be able to gain trust and feel more secure because of the availability of a caregiver?</a:t>
            </a:r>
          </a:p>
          <a:p>
            <a:pPr>
              <a:buClr>
                <a:srgbClr val="0070C0"/>
              </a:buClr>
            </a:pPr>
            <a:r>
              <a:rPr lang="en-US" sz="2400" dirty="0">
                <a:latin typeface="Calibri" panose="020F0502020204030204" pitchFamily="34" charset="0"/>
                <a:cs typeface="Calibri" panose="020F0502020204030204" pitchFamily="34" charset="0"/>
              </a:rPr>
              <a:t>What are the benefits and challenges of offering availability to a range of children who lack trust? </a:t>
            </a:r>
          </a:p>
          <a:p>
            <a:endParaRPr lang="en-US" dirty="0"/>
          </a:p>
        </p:txBody>
      </p:sp>
      <p:sp>
        <p:nvSpPr>
          <p:cNvPr id="4" name="Line 9">
            <a:extLst>
              <a:ext uri="{FF2B5EF4-FFF2-40B4-BE49-F238E27FC236}">
                <a16:creationId xmlns:a16="http://schemas.microsoft.com/office/drawing/2014/main" id="{25697104-63E5-045B-D14D-7E97CA0BB90E}"/>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spTree>
    <p:extLst>
      <p:ext uri="{BB962C8B-B14F-4D97-AF65-F5344CB8AC3E}">
        <p14:creationId xmlns:p14="http://schemas.microsoft.com/office/powerpoint/2010/main" val="3140524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432E3741-031B-A17A-6BA0-5B24BD90EC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
            <a:extLst>
              <a:ext uri="{FF2B5EF4-FFF2-40B4-BE49-F238E27FC236}">
                <a16:creationId xmlns:a16="http://schemas.microsoft.com/office/drawing/2014/main" id="{3052DC72-234D-1451-DEB9-C75EA44FFD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F89D0C66-DE8A-8EBF-D990-1E01854BDD11}"/>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3600" b="0" dirty="0">
                <a:latin typeface="Calibri" panose="020F0502020204030204" pitchFamily="34" charset="0"/>
                <a:cs typeface="Calibri" panose="020F0502020204030204" pitchFamily="34" charset="0"/>
              </a:rPr>
              <a:t>Why children may find it difficult to manage their feelings</a:t>
            </a:r>
          </a:p>
        </p:txBody>
      </p:sp>
      <p:sp>
        <p:nvSpPr>
          <p:cNvPr id="55298" name="Rectangle 3">
            <a:extLst>
              <a:ext uri="{FF2B5EF4-FFF2-40B4-BE49-F238E27FC236}">
                <a16:creationId xmlns:a16="http://schemas.microsoft.com/office/drawing/2014/main" id="{6DFBAC3E-2802-475E-636A-E059933FDB9F}"/>
              </a:ext>
            </a:extLst>
          </p:cNvPr>
          <p:cNvSpPr>
            <a:spLocks noGrp="1" noChangeArrowheads="1"/>
          </p:cNvSpPr>
          <p:nvPr>
            <p:ph type="body" idx="1"/>
          </p:nvPr>
        </p:nvSpPr>
        <p:spPr>
          <a:xfrm>
            <a:off x="222250" y="1552574"/>
            <a:ext cx="8765633" cy="4490407"/>
          </a:xfrm>
        </p:spPr>
        <p:txBody>
          <a:bodyPr/>
          <a:lstStyle/>
          <a:p>
            <a:pPr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A child’s feelings have often not been acknowledged or responded to by previous caregivers.</a:t>
            </a:r>
          </a:p>
          <a:p>
            <a:pPr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From infancy, insecure children may have been overwhelmed by feelings so remain anxious.</a:t>
            </a:r>
          </a:p>
          <a:p>
            <a:pPr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Feelings and behaviour have often been mislabelled.</a:t>
            </a:r>
          </a:p>
          <a:p>
            <a:pPr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Children’s feelings may therefore be</a:t>
            </a:r>
          </a:p>
          <a:p>
            <a:pPr lvl="1"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shut down and denied </a:t>
            </a:r>
          </a:p>
          <a:p>
            <a:pPr lvl="1"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expressed excessively</a:t>
            </a:r>
          </a:p>
          <a:p>
            <a:pPr lvl="1"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chaotic  </a:t>
            </a:r>
          </a:p>
          <a:p>
            <a:pPr lvl="1" eaLnBrk="1" hangingPunct="1">
              <a:spcBef>
                <a:spcPts val="0"/>
              </a:spcBef>
              <a:spcAft>
                <a:spcPts val="600"/>
              </a:spcAft>
              <a:buClr>
                <a:srgbClr val="336699"/>
              </a:buClr>
            </a:pPr>
            <a:r>
              <a:rPr lang="en-GB" altLang="en-US" sz="2400" dirty="0">
                <a:latin typeface="Calibri" panose="020F0502020204030204" pitchFamily="34" charset="0"/>
                <a:cs typeface="Calibri" panose="020F0502020204030204" pitchFamily="34" charset="0"/>
              </a:rPr>
              <a:t>expressed through their bodies.</a:t>
            </a:r>
          </a:p>
        </p:txBody>
      </p:sp>
      <p:sp>
        <p:nvSpPr>
          <p:cNvPr id="52228" name="Line 6">
            <a:extLst>
              <a:ext uri="{FF2B5EF4-FFF2-40B4-BE49-F238E27FC236}">
                <a16:creationId xmlns:a16="http://schemas.microsoft.com/office/drawing/2014/main" id="{DE2EB86C-0156-848E-3D82-563A196E8A33}"/>
              </a:ext>
            </a:extLst>
          </p:cNvPr>
          <p:cNvSpPr>
            <a:spLocks noChangeShapeType="1"/>
          </p:cNvSpPr>
          <p:nvPr/>
        </p:nvSpPr>
        <p:spPr bwMode="auto">
          <a:xfrm>
            <a:off x="0" y="1484313"/>
            <a:ext cx="9144000" cy="0"/>
          </a:xfrm>
          <a:prstGeom prst="line">
            <a:avLst/>
          </a:prstGeom>
          <a:noFill/>
          <a:ln w="31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pic>
        <p:nvPicPr>
          <p:cNvPr id="2" name="Picture 4">
            <a:extLst>
              <a:ext uri="{FF2B5EF4-FFF2-40B4-BE49-F238E27FC236}">
                <a16:creationId xmlns:a16="http://schemas.microsoft.com/office/drawing/2014/main" id="{4B27BE2A-415C-7EE0-66EB-CB3ADF5CD5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94B5429E-03D3-CD2D-A8BA-15AB0121F271}"/>
              </a:ext>
            </a:extLst>
          </p:cNvPr>
          <p:cNvSpPr>
            <a:spLocks noGrp="1"/>
          </p:cNvSpPr>
          <p:nvPr>
            <p:ph type="title"/>
          </p:nvPr>
        </p:nvSpPr>
        <p:spPr bwMode="auto">
          <a:xfrm>
            <a:off x="395288" y="188913"/>
            <a:ext cx="8641208" cy="1008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200" b="0" dirty="0">
                <a:latin typeface="Calibri" panose="020F0502020204030204" pitchFamily="34" charset="0"/>
                <a:cs typeface="Calibri" panose="020F0502020204030204" pitchFamily="34" charset="0"/>
              </a:rPr>
              <a:t>EXERCISE 1 Think of examples of behaviour that suggest difficulty in managing feelings</a:t>
            </a:r>
            <a:r>
              <a:rPr lang="en-GB" altLang="en-US" sz="3200" dirty="0"/>
              <a:t>	</a:t>
            </a:r>
          </a:p>
        </p:txBody>
      </p:sp>
      <p:sp>
        <p:nvSpPr>
          <p:cNvPr id="20483" name="Content Placeholder 2">
            <a:extLst>
              <a:ext uri="{FF2B5EF4-FFF2-40B4-BE49-F238E27FC236}">
                <a16:creationId xmlns:a16="http://schemas.microsoft.com/office/drawing/2014/main" id="{929B05E3-DC7F-7258-9326-5320054727C7}"/>
              </a:ext>
            </a:extLst>
          </p:cNvPr>
          <p:cNvSpPr>
            <a:spLocks noGrp="1" noChangeArrowheads="1"/>
          </p:cNvSpPr>
          <p:nvPr>
            <p:ph sz="half" idx="1"/>
          </p:nvPr>
        </p:nvSpPr>
        <p:spPr>
          <a:xfrm>
            <a:off x="611411" y="1628800"/>
            <a:ext cx="8208962" cy="4383087"/>
          </a:xfrm>
        </p:spPr>
        <p:txBody>
          <a:bodyPr/>
          <a:lstStyle/>
          <a:p>
            <a:pPr>
              <a:lnSpc>
                <a:spcPct val="150000"/>
              </a:lnSpc>
              <a:buClr>
                <a:srgbClr val="336699"/>
              </a:buClr>
            </a:pPr>
            <a:r>
              <a:rPr lang="en-GB" altLang="en-US" sz="2400" dirty="0">
                <a:latin typeface="Calibri" panose="020F0502020204030204" pitchFamily="34" charset="0"/>
                <a:cs typeface="Calibri" panose="020F0502020204030204" pitchFamily="34" charset="0"/>
              </a:rPr>
              <a:t>Infants (0 – 18 months)</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Early childhood (18 months – 4 years)</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Middle childhood (5 – 10 years)</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Adolescence (11 – 18 years)</a:t>
            </a:r>
          </a:p>
          <a:p>
            <a:endParaRPr lang="en-GB" altLang="en-US" sz="2400" dirty="0"/>
          </a:p>
        </p:txBody>
      </p:sp>
      <p:pic>
        <p:nvPicPr>
          <p:cNvPr id="20484" name="Picture 4">
            <a:extLst>
              <a:ext uri="{FF2B5EF4-FFF2-40B4-BE49-F238E27FC236}">
                <a16:creationId xmlns:a16="http://schemas.microsoft.com/office/drawing/2014/main" id="{17E40A8B-EC48-C10D-DE41-30891D16C1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43F20F89-0186-8A68-A5CE-BB48F1C2E6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1">
            <a:extLst>
              <a:ext uri="{FF2B5EF4-FFF2-40B4-BE49-F238E27FC236}">
                <a16:creationId xmlns:a16="http://schemas.microsoft.com/office/drawing/2014/main" id="{04DF12E5-2E71-4EC6-FB85-D087B0A1DCE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0" y="85003"/>
            <a:ext cx="9144000" cy="10372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latin typeface="Calibri" panose="020F0502020204030204" pitchFamily="34" charset="0"/>
                <a:cs typeface="Calibri" panose="020F0502020204030204" pitchFamily="34" charset="0"/>
              </a:rPr>
              <a:t>Sensitivity-helping the child to manage feelings: caregiver thinking and feeling</a:t>
            </a:r>
            <a:br>
              <a:rPr lang="en-GB" altLang="en-US" sz="3200" dirty="0"/>
            </a:br>
            <a:endParaRPr lang="en-GB" altLang="en-US" sz="3200" dirty="0"/>
          </a:p>
        </p:txBody>
      </p:sp>
      <p:sp>
        <p:nvSpPr>
          <p:cNvPr id="23555" name="Content Placeholder 2"/>
          <p:cNvSpPr>
            <a:spLocks noGrp="1"/>
          </p:cNvSpPr>
          <p:nvPr>
            <p:ph sz="half" idx="1"/>
          </p:nvPr>
        </p:nvSpPr>
        <p:spPr>
          <a:xfrm>
            <a:off x="458788" y="1527464"/>
            <a:ext cx="7931150" cy="4484399"/>
          </a:xfrm>
        </p:spPr>
        <p:txBody>
          <a:bodyPr/>
          <a:lstStyle/>
          <a:p>
            <a:pPr>
              <a:lnSpc>
                <a:spcPct val="150000"/>
              </a:lnSpc>
              <a:buClr>
                <a:srgbClr val="336699"/>
              </a:buClr>
            </a:pPr>
            <a:endParaRPr lang="en-US" altLang="en-US" sz="2200" dirty="0"/>
          </a:p>
          <a:p>
            <a:pPr>
              <a:lnSpc>
                <a:spcPct val="150000"/>
              </a:lnSpc>
              <a:buClr>
                <a:srgbClr val="336699"/>
              </a:buClr>
            </a:pPr>
            <a:r>
              <a:rPr lang="en-US" altLang="en-US" sz="2400" dirty="0">
                <a:latin typeface="Calibri" panose="020F0502020204030204" pitchFamily="34" charset="0"/>
                <a:cs typeface="Calibri" panose="020F0502020204030204" pitchFamily="34" charset="0"/>
              </a:rPr>
              <a:t>What might this child be thinking and feeling?</a:t>
            </a:r>
          </a:p>
          <a:p>
            <a:pPr>
              <a:lnSpc>
                <a:spcPct val="150000"/>
              </a:lnSpc>
              <a:buClr>
                <a:srgbClr val="336699"/>
              </a:buClr>
            </a:pPr>
            <a:r>
              <a:rPr lang="en-US" altLang="en-US" sz="2400" dirty="0">
                <a:latin typeface="Calibri" panose="020F0502020204030204" pitchFamily="34" charset="0"/>
                <a:cs typeface="Calibri" panose="020F0502020204030204" pitchFamily="34" charset="0"/>
              </a:rPr>
              <a:t>How does this child make </a:t>
            </a:r>
            <a:r>
              <a:rPr lang="en-US" altLang="en-US" sz="2400" u="sng" dirty="0">
                <a:latin typeface="Calibri" panose="020F0502020204030204" pitchFamily="34" charset="0"/>
                <a:cs typeface="Calibri" panose="020F0502020204030204" pitchFamily="34" charset="0"/>
              </a:rPr>
              <a:t>me</a:t>
            </a:r>
            <a:r>
              <a:rPr lang="en-US" altLang="en-US" sz="2400" dirty="0">
                <a:latin typeface="Calibri" panose="020F0502020204030204" pitchFamily="34" charset="0"/>
                <a:cs typeface="Calibri" panose="020F0502020204030204" pitchFamily="34" charset="0"/>
              </a:rPr>
              <a:t> feel?</a:t>
            </a:r>
            <a:endParaRPr lang="en-GB" altLang="en-US" sz="2400" dirty="0">
              <a:latin typeface="Calibri" panose="020F0502020204030204" pitchFamily="34" charset="0"/>
              <a:cs typeface="Calibri" panose="020F0502020204030204" pitchFamily="34" charset="0"/>
            </a:endParaRPr>
          </a:p>
          <a:p>
            <a:endParaRPr lang="en-GB" altLang="en-US" sz="2400" dirty="0"/>
          </a:p>
        </p:txBody>
      </p:sp>
      <p:pic>
        <p:nvPicPr>
          <p:cNvPr id="2355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202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F8CF81F2-4170-3A45-D2BF-1E8B9622ABF1}"/>
              </a:ext>
            </a:extLst>
          </p:cNvPr>
          <p:cNvSpPr>
            <a:spLocks noGrp="1"/>
          </p:cNvSpPr>
          <p:nvPr>
            <p:ph type="title"/>
          </p:nvPr>
        </p:nvSpPr>
        <p:spPr bwMode="auto">
          <a:xfrm>
            <a:off x="179388" y="188913"/>
            <a:ext cx="8857108" cy="1008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EXERCISE 2  </a:t>
            </a:r>
            <a:br>
              <a:rPr lang="en-US" altLang="en-US" sz="3600" b="0" dirty="0">
                <a:latin typeface="Calibri" panose="020F0502020204030204" pitchFamily="34" charset="0"/>
                <a:cs typeface="Calibri" panose="020F0502020204030204" pitchFamily="34" charset="0"/>
              </a:rPr>
            </a:br>
            <a:r>
              <a:rPr lang="en-US" altLang="en-US" sz="3600" b="0" dirty="0">
                <a:latin typeface="Calibri" panose="020F0502020204030204" pitchFamily="34" charset="0"/>
                <a:cs typeface="Calibri" panose="020F0502020204030204" pitchFamily="34" charset="0"/>
              </a:rPr>
              <a:t>Children’s and caregivers’ thinking and feeling</a:t>
            </a:r>
            <a:br>
              <a:rPr lang="en-GB" altLang="en-US" sz="3200" dirty="0">
                <a:latin typeface="Calibri" panose="020F0502020204030204" pitchFamily="34" charset="0"/>
                <a:cs typeface="Calibri" panose="020F0502020204030204" pitchFamily="34" charset="0"/>
              </a:rPr>
            </a:br>
            <a:endParaRPr lang="en-GB" altLang="en-US" sz="3200" dirty="0">
              <a:latin typeface="Calibri" panose="020F0502020204030204" pitchFamily="34" charset="0"/>
              <a:cs typeface="Calibri" panose="020F0502020204030204" pitchFamily="34" charset="0"/>
            </a:endParaRPr>
          </a:p>
        </p:txBody>
      </p:sp>
      <p:sp>
        <p:nvSpPr>
          <p:cNvPr id="24579" name="Content Placeholder 2">
            <a:extLst>
              <a:ext uri="{FF2B5EF4-FFF2-40B4-BE49-F238E27FC236}">
                <a16:creationId xmlns:a16="http://schemas.microsoft.com/office/drawing/2014/main" id="{85C8EBF7-61FE-06E6-792E-A7D10E79B38A}"/>
              </a:ext>
            </a:extLst>
          </p:cNvPr>
          <p:cNvSpPr>
            <a:spLocks noGrp="1" noChangeArrowheads="1"/>
          </p:cNvSpPr>
          <p:nvPr>
            <p:ph sz="half" idx="1"/>
          </p:nvPr>
        </p:nvSpPr>
        <p:spPr>
          <a:xfrm>
            <a:off x="323850" y="1322062"/>
            <a:ext cx="8218487" cy="4670425"/>
          </a:xfrm>
        </p:spPr>
        <p:txBody>
          <a:bodyPr/>
          <a:lstStyle/>
          <a:p>
            <a:pPr marL="0" indent="0">
              <a:lnSpc>
                <a:spcPct val="150000"/>
              </a:lnSpc>
              <a:spcBef>
                <a:spcPct val="0"/>
              </a:spcBef>
              <a:spcAft>
                <a:spcPts val="575"/>
              </a:spcAft>
              <a:buClr>
                <a:srgbClr val="336699"/>
              </a:buClr>
              <a:buNone/>
            </a:pPr>
            <a:r>
              <a:rPr lang="en-US" altLang="en-US" sz="2400" dirty="0">
                <a:latin typeface="Calibri" panose="020F0502020204030204" pitchFamily="34" charset="0"/>
                <a:cs typeface="Calibri" panose="020F0502020204030204" pitchFamily="34" charset="0"/>
              </a:rPr>
              <a:t>Choose one of the case examples on the next slide</a:t>
            </a:r>
          </a:p>
          <a:p>
            <a:pPr>
              <a:lnSpc>
                <a:spcPct val="150000"/>
              </a:lnSpc>
              <a:spcBef>
                <a:spcPct val="0"/>
              </a:spcBef>
              <a:spcAft>
                <a:spcPts val="600"/>
              </a:spcAft>
              <a:buClr>
                <a:srgbClr val="336699"/>
              </a:buClr>
              <a:buFont typeface="Arial" panose="020B0604020202020204" pitchFamily="34" charset="0"/>
              <a:buChar char="•"/>
            </a:pPr>
            <a:r>
              <a:rPr lang="en-US" altLang="en-US" sz="2400" b="1" dirty="0">
                <a:latin typeface="Calibri" panose="020F0502020204030204" pitchFamily="34" charset="0"/>
                <a:cs typeface="Calibri" panose="020F0502020204030204" pitchFamily="34" charset="0"/>
              </a:rPr>
              <a:t>Reflect</a:t>
            </a:r>
            <a:r>
              <a:rPr lang="en-US" altLang="en-US" sz="2400" dirty="0">
                <a:latin typeface="Calibri" panose="020F0502020204030204" pitchFamily="34" charset="0"/>
                <a:cs typeface="Calibri" panose="020F0502020204030204" pitchFamily="34" charset="0"/>
              </a:rPr>
              <a:t> on what this child be thinking and feeling</a:t>
            </a:r>
            <a:endParaRPr lang="en-GB" altLang="en-US" sz="2400" dirty="0">
              <a:latin typeface="Calibri" panose="020F0502020204030204" pitchFamily="34" charset="0"/>
              <a:cs typeface="Calibri" panose="020F0502020204030204" pitchFamily="34" charset="0"/>
            </a:endParaRPr>
          </a:p>
          <a:p>
            <a:pPr>
              <a:spcBef>
                <a:spcPct val="0"/>
              </a:spcBef>
              <a:spcAft>
                <a:spcPts val="600"/>
              </a:spcAft>
              <a:buClr>
                <a:srgbClr val="336699"/>
              </a:buClr>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Write 3 brief statements</a:t>
            </a:r>
            <a:r>
              <a:rPr lang="en-US" altLang="en-US" sz="2400" i="1" dirty="0">
                <a:latin typeface="Calibri" panose="020F0502020204030204" pitchFamily="34" charset="0"/>
                <a:cs typeface="Calibri" panose="020F0502020204030204" pitchFamily="34" charset="0"/>
              </a:rPr>
              <a:t> from the child’s perspective</a:t>
            </a:r>
            <a:r>
              <a:rPr lang="en-US" altLang="en-US" sz="2400" dirty="0">
                <a:latin typeface="Calibri" panose="020F0502020204030204" pitchFamily="34" charset="0"/>
                <a:cs typeface="Calibri" panose="020F0502020204030204" pitchFamily="34" charset="0"/>
              </a:rPr>
              <a:t> ( e.g.  ‘</a:t>
            </a:r>
            <a:r>
              <a:rPr lang="en-GB" altLang="en-US" sz="2400" dirty="0">
                <a:latin typeface="Calibri" panose="020F0502020204030204" pitchFamily="34" charset="0"/>
                <a:cs typeface="Calibri" panose="020F0502020204030204" pitchFamily="34" charset="0"/>
              </a:rPr>
              <a:t>Does anybody care for me?’</a:t>
            </a:r>
          </a:p>
          <a:p>
            <a:pPr>
              <a:lnSpc>
                <a:spcPct val="150000"/>
              </a:lnSpc>
              <a:spcBef>
                <a:spcPct val="0"/>
              </a:spcBef>
              <a:spcAft>
                <a:spcPts val="600"/>
              </a:spcAft>
              <a:buClr>
                <a:srgbClr val="336699"/>
              </a:buClr>
              <a:buFont typeface="Arial" panose="020B0604020202020204" pitchFamily="34" charset="0"/>
              <a:buChar char="•"/>
            </a:pPr>
            <a:r>
              <a:rPr lang="en-US" altLang="en-US" sz="2400" b="1" dirty="0">
                <a:latin typeface="Calibri" panose="020F0502020204030204" pitchFamily="34" charset="0"/>
                <a:cs typeface="Calibri" panose="020F0502020204030204" pitchFamily="34" charset="0"/>
              </a:rPr>
              <a:t>Reflect</a:t>
            </a:r>
            <a:r>
              <a:rPr lang="en-US" altLang="en-US" sz="2400" dirty="0">
                <a:latin typeface="Calibri" panose="020F0502020204030204" pitchFamily="34" charset="0"/>
                <a:cs typeface="Calibri" panose="020F0502020204030204" pitchFamily="34" charset="0"/>
              </a:rPr>
              <a:t> on what this caregiver might be thinking and feeling</a:t>
            </a:r>
            <a:endParaRPr lang="en-GB" altLang="en-US" sz="2400" dirty="0">
              <a:latin typeface="Calibri" panose="020F0502020204030204" pitchFamily="34" charset="0"/>
              <a:cs typeface="Calibri" panose="020F0502020204030204" pitchFamily="34" charset="0"/>
            </a:endParaRPr>
          </a:p>
          <a:p>
            <a:pPr>
              <a:spcBef>
                <a:spcPct val="0"/>
              </a:spcBef>
              <a:spcAft>
                <a:spcPts val="600"/>
              </a:spcAft>
              <a:buClr>
                <a:srgbClr val="336699"/>
              </a:buClr>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Write 3 brief statements </a:t>
            </a:r>
            <a:r>
              <a:rPr lang="en-US" altLang="en-US" sz="2400" i="1" dirty="0">
                <a:latin typeface="Calibri" panose="020F0502020204030204" pitchFamily="34" charset="0"/>
                <a:cs typeface="Calibri" panose="020F0502020204030204" pitchFamily="34" charset="0"/>
              </a:rPr>
              <a:t>from the caregiver’s perspective. e</a:t>
            </a:r>
            <a:r>
              <a:rPr lang="en-US" altLang="en-US" sz="2400" dirty="0">
                <a:latin typeface="Calibri" panose="020F0502020204030204" pitchFamily="34" charset="0"/>
                <a:cs typeface="Calibri" panose="020F0502020204030204" pitchFamily="34" charset="0"/>
              </a:rPr>
              <a:t>.g. ‘It’s upsetting that he doesn’t like me’.</a:t>
            </a:r>
            <a:endParaRPr lang="en-GB" altLang="en-US" sz="2400" dirty="0">
              <a:latin typeface="Calibri" panose="020F0502020204030204" pitchFamily="34" charset="0"/>
              <a:cs typeface="Calibri" panose="020F0502020204030204" pitchFamily="34" charset="0"/>
            </a:endParaRPr>
          </a:p>
          <a:p>
            <a:pPr>
              <a:lnSpc>
                <a:spcPct val="150000"/>
              </a:lnSpc>
              <a:spcBef>
                <a:spcPct val="0"/>
              </a:spcBef>
              <a:buClr>
                <a:srgbClr val="336699"/>
              </a:buClr>
              <a:buFont typeface="Arial" panose="020B0604020202020204" pitchFamily="34" charset="0"/>
              <a:buChar char="•"/>
            </a:pPr>
            <a:endParaRPr lang="en-GB" altLang="en-US" sz="2400" dirty="0"/>
          </a:p>
        </p:txBody>
      </p:sp>
      <p:pic>
        <p:nvPicPr>
          <p:cNvPr id="24580" name="Picture 4">
            <a:extLst>
              <a:ext uri="{FF2B5EF4-FFF2-40B4-BE49-F238E27FC236}">
                <a16:creationId xmlns:a16="http://schemas.microsoft.com/office/drawing/2014/main" id="{95F2FD59-3AC5-25D8-0E18-08CB5646C5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F899F4A8-ED0D-2E2B-307D-58DB4CFB12DC}"/>
              </a:ext>
            </a:extLst>
          </p:cNvPr>
          <p:cNvSpPr>
            <a:spLocks noGrp="1"/>
          </p:cNvSpPr>
          <p:nvPr>
            <p:ph type="title"/>
          </p:nvPr>
        </p:nvSpPr>
        <p:spPr bwMode="auto">
          <a:xfrm>
            <a:off x="224050" y="166537"/>
            <a:ext cx="891995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ts val="600"/>
              </a:spcBef>
              <a:spcAft>
                <a:spcPts val="600"/>
              </a:spcAft>
              <a:buClr>
                <a:srgbClr val="0070C0"/>
              </a:buClr>
            </a:pPr>
            <a:r>
              <a:rPr lang="en-GB" sz="2800" b="0" dirty="0">
                <a:latin typeface="Calibri" panose="020F0502020204030204" pitchFamily="34" charset="0"/>
                <a:cs typeface="Calibri" panose="020F0502020204030204" pitchFamily="34" charset="0"/>
              </a:rPr>
              <a:t>Reflecting on thinking and feeling - write 3 brief statements from the child’s perspective and 3 from the caregiver’s</a:t>
            </a:r>
            <a:br>
              <a:rPr lang="en-GB" altLang="en-US" sz="3200" dirty="0">
                <a:latin typeface="Calibri" panose="020F0502020204030204" pitchFamily="34" charset="0"/>
                <a:cs typeface="Calibri" panose="020F0502020204030204" pitchFamily="34" charset="0"/>
              </a:rPr>
            </a:br>
            <a:br>
              <a:rPr lang="en-GB" altLang="en-US" sz="3200" dirty="0"/>
            </a:br>
            <a:endParaRPr lang="en-GB" altLang="en-US" sz="3200" dirty="0"/>
          </a:p>
        </p:txBody>
      </p:sp>
      <p:sp>
        <p:nvSpPr>
          <p:cNvPr id="25603" name="Content Placeholder 2">
            <a:extLst>
              <a:ext uri="{FF2B5EF4-FFF2-40B4-BE49-F238E27FC236}">
                <a16:creationId xmlns:a16="http://schemas.microsoft.com/office/drawing/2014/main" id="{44E900CB-6A0E-C4D2-569E-3D5D508380C9}"/>
              </a:ext>
            </a:extLst>
          </p:cNvPr>
          <p:cNvSpPr>
            <a:spLocks noGrp="1" noChangeArrowheads="1"/>
          </p:cNvSpPr>
          <p:nvPr>
            <p:ph sz="half" idx="1"/>
          </p:nvPr>
        </p:nvSpPr>
        <p:spPr>
          <a:xfrm>
            <a:off x="224050" y="1340768"/>
            <a:ext cx="8785225" cy="4680520"/>
          </a:xfrm>
        </p:spPr>
        <p:txBody>
          <a:bodyPr/>
          <a:lstStyle/>
          <a:p>
            <a:pPr marL="0" indent="0">
              <a:spcBef>
                <a:spcPts val="600"/>
              </a:spcBef>
              <a:spcAft>
                <a:spcPts val="600"/>
              </a:spcAft>
              <a:buFont typeface="Wingdings" pitchFamily="2" charset="2"/>
              <a:buNone/>
            </a:pPr>
            <a:r>
              <a:rPr lang="en-GB" altLang="en-US" sz="2000" b="1" dirty="0"/>
              <a:t>Jay </a:t>
            </a:r>
            <a:r>
              <a:rPr lang="en-GB" altLang="en-US" sz="2000" dirty="0"/>
              <a:t>(6 months) has just come into foster care. Previously, Jay had several previous caregivers who were neglectful.  He sleeps a lot and doesn’t smile or interact with his new caregivers.</a:t>
            </a:r>
          </a:p>
          <a:p>
            <a:pPr marL="0" indent="0">
              <a:spcBef>
                <a:spcPts val="600"/>
              </a:spcBef>
              <a:spcAft>
                <a:spcPts val="600"/>
              </a:spcAft>
              <a:buFont typeface="Wingdings" pitchFamily="2" charset="2"/>
              <a:buNone/>
            </a:pPr>
            <a:r>
              <a:rPr lang="en-GB" altLang="en-US" sz="2000" b="1" dirty="0"/>
              <a:t>Connor </a:t>
            </a:r>
            <a:r>
              <a:rPr lang="en-GB" altLang="en-US" sz="2000" dirty="0"/>
              <a:t>(3) has recently been placed in an adoptive family.  He spent nearly two years with his short-term foster family.  He is tearful.  He says he wants things (e.g. a bath or certain foods) and then refuses them.</a:t>
            </a:r>
          </a:p>
          <a:p>
            <a:pPr marL="0" indent="0">
              <a:spcBef>
                <a:spcPts val="600"/>
              </a:spcBef>
              <a:spcAft>
                <a:spcPts val="600"/>
              </a:spcAft>
              <a:buFont typeface="Wingdings" pitchFamily="2" charset="2"/>
              <a:buNone/>
            </a:pPr>
            <a:r>
              <a:rPr lang="en-GB" altLang="en-US" sz="2000" b="1" dirty="0"/>
              <a:t>Ashley </a:t>
            </a:r>
            <a:r>
              <a:rPr lang="en-GB" altLang="en-US" sz="2000" dirty="0"/>
              <a:t>(6) is placed long-term with grandparents.  Her single mother had significant mental health problems and neglected Ashley.  Ashley has monthly contact with her mother.  She looks forward to it but afterwards is very quiet for several days and doesn’t play or enjoy food.</a:t>
            </a:r>
          </a:p>
          <a:p>
            <a:pPr marL="0" indent="0">
              <a:spcBef>
                <a:spcPts val="600"/>
              </a:spcBef>
              <a:spcAft>
                <a:spcPts val="600"/>
              </a:spcAft>
              <a:buFont typeface="Wingdings" pitchFamily="2" charset="2"/>
              <a:buNone/>
            </a:pPr>
            <a:r>
              <a:rPr lang="en-GB" altLang="en-US" sz="2000" b="1" dirty="0"/>
              <a:t>Alisha </a:t>
            </a:r>
            <a:r>
              <a:rPr lang="en-GB" altLang="en-US" sz="2000" dirty="0"/>
              <a:t>(15) is in a new foster care placement.  She was rejected in her birth family and has had three moves including a recent adoption breakdown.  She spends most of her time in her bedroom and has started to self harm.</a:t>
            </a:r>
          </a:p>
          <a:p>
            <a:pPr marL="0" indent="0">
              <a:buFont typeface="Wingdings" pitchFamily="2" charset="2"/>
              <a:buNone/>
            </a:pPr>
            <a:endParaRPr lang="en-GB" altLang="en-US" sz="2000" dirty="0"/>
          </a:p>
        </p:txBody>
      </p:sp>
      <p:pic>
        <p:nvPicPr>
          <p:cNvPr id="25604" name="Picture 4">
            <a:extLst>
              <a:ext uri="{FF2B5EF4-FFF2-40B4-BE49-F238E27FC236}">
                <a16:creationId xmlns:a16="http://schemas.microsoft.com/office/drawing/2014/main" id="{D221EA52-FE54-A9A5-D290-0382C74E6B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a:extLst>
              <a:ext uri="{FF2B5EF4-FFF2-40B4-BE49-F238E27FC236}">
                <a16:creationId xmlns:a16="http://schemas.microsoft.com/office/drawing/2014/main" id="{A600A7D8-0611-1E5A-00FF-8E0DDE6095F9}"/>
              </a:ext>
            </a:extLst>
          </p:cNvPr>
          <p:cNvSpPr txBox="1">
            <a:spLocks noChangeArrowheads="1"/>
          </p:cNvSpPr>
          <p:nvPr/>
        </p:nvSpPr>
        <p:spPr bwMode="auto">
          <a:xfrm>
            <a:off x="2195513" y="2420938"/>
            <a:ext cx="48244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sz="16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cs typeface="Arial" panose="020B0604020202020204" pitchFamily="34" charset="0"/>
              </a:defRPr>
            </a:lvl2pPr>
            <a:lvl3pPr marL="1143000" indent="-228600">
              <a:spcBef>
                <a:spcPct val="20000"/>
              </a:spcBef>
              <a:buChar char="o"/>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3200" dirty="0">
                <a:solidFill>
                  <a:srgbClr val="336699"/>
                </a:solidFill>
              </a:rPr>
              <a:t>Refreshment break</a:t>
            </a:r>
          </a:p>
        </p:txBody>
      </p:sp>
      <p:pic>
        <p:nvPicPr>
          <p:cNvPr id="21507" name="Content Placeholder 3">
            <a:extLst>
              <a:ext uri="{FF2B5EF4-FFF2-40B4-BE49-F238E27FC236}">
                <a16:creationId xmlns:a16="http://schemas.microsoft.com/office/drawing/2014/main" id="{76B1B0B0-36CE-D7ED-FB99-B601F85648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103909" y="33048"/>
            <a:ext cx="9040091" cy="10651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Sensitivity – helping the child to manage feelings: caregiver behaviour</a:t>
            </a:r>
            <a:br>
              <a:rPr lang="en-GB" altLang="en-US" sz="3200" dirty="0"/>
            </a:br>
            <a:endParaRPr lang="en-GB" altLang="en-US" sz="3200" dirty="0"/>
          </a:p>
        </p:txBody>
      </p:sp>
      <p:sp>
        <p:nvSpPr>
          <p:cNvPr id="26627" name="Content Placeholder 2"/>
          <p:cNvSpPr>
            <a:spLocks noGrp="1"/>
          </p:cNvSpPr>
          <p:nvPr>
            <p:ph sz="half" idx="1"/>
          </p:nvPr>
        </p:nvSpPr>
        <p:spPr>
          <a:xfrm>
            <a:off x="267252" y="1319645"/>
            <a:ext cx="8280400" cy="4624749"/>
          </a:xfrm>
        </p:spPr>
        <p:txBody>
          <a:bodyPr/>
          <a:lstStyle/>
          <a:p>
            <a:pPr marL="0" indent="0">
              <a:lnSpc>
                <a:spcPct val="150000"/>
              </a:lnSpc>
              <a:buClr>
                <a:srgbClr val="336699"/>
              </a:buClr>
              <a:buNone/>
            </a:pPr>
            <a:r>
              <a:rPr lang="en-GB" altLang="en-US" sz="2400" dirty="0">
                <a:latin typeface="Calibri" panose="020F0502020204030204" pitchFamily="34" charset="0"/>
                <a:cs typeface="Calibri" panose="020F0502020204030204" pitchFamily="34" charset="0"/>
              </a:rPr>
              <a:t>For example:</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Naming and discussing feelings </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Providing a commentary on daily events</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Using practical tools to help the child reflect on their thoughts and feelings </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Helping the child to think about the thoughts and feelings of other people, promoting empathy</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Modelling the expression and management of the caregiver’s own feelings </a:t>
            </a:r>
          </a:p>
          <a:p>
            <a:endParaRPr lang="en-GB" altLang="en-US" sz="2400" dirty="0"/>
          </a:p>
        </p:txBody>
      </p:sp>
      <p:pic>
        <p:nvPicPr>
          <p:cNvPr id="2662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52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bwMode="auto">
          <a:xfrm>
            <a:off x="177799" y="188912"/>
            <a:ext cx="8785225" cy="84815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latin typeface="Calibri" panose="020F0502020204030204" pitchFamily="34" charset="0"/>
                <a:cs typeface="Calibri" panose="020F0502020204030204" pitchFamily="34" charset="0"/>
              </a:rPr>
              <a:t>Using an experiences book to name feelings</a:t>
            </a:r>
            <a:br>
              <a:rPr lang="en-GB" altLang="en-US" sz="3200" dirty="0"/>
            </a:br>
            <a:endParaRPr lang="en-GB" altLang="en-US" sz="3200" dirty="0"/>
          </a:p>
        </p:txBody>
      </p:sp>
      <p:sp>
        <p:nvSpPr>
          <p:cNvPr id="28675" name="Content Placeholder 2"/>
          <p:cNvSpPr>
            <a:spLocks noGrp="1"/>
          </p:cNvSpPr>
          <p:nvPr>
            <p:ph sz="half" idx="1"/>
          </p:nvPr>
        </p:nvSpPr>
        <p:spPr>
          <a:xfrm>
            <a:off x="468313" y="1557338"/>
            <a:ext cx="8218487" cy="4525962"/>
          </a:xfrm>
        </p:spPr>
        <p:txBody>
          <a:bodyPr/>
          <a:lstStyle/>
          <a:p>
            <a:pPr>
              <a:buClr>
                <a:srgbClr val="336699"/>
              </a:buClr>
              <a:buFont typeface="Arial" panose="020B0604020202020204" pitchFamily="34" charset="0"/>
              <a:buChar char="•"/>
            </a:pPr>
            <a:endParaRPr lang="en-GB" altLang="en-US" sz="2400" dirty="0"/>
          </a:p>
          <a:p>
            <a:pPr marL="0" indent="0">
              <a:buClr>
                <a:srgbClr val="336699"/>
              </a:buClr>
              <a:buNone/>
            </a:pPr>
            <a:r>
              <a:rPr lang="en-GB" altLang="en-US" sz="2400" dirty="0">
                <a:latin typeface="Calibri" panose="020F0502020204030204" pitchFamily="34" charset="0"/>
                <a:cs typeface="Calibri" panose="020F0502020204030204" pitchFamily="34" charset="0"/>
              </a:rPr>
              <a:t>‘Paula (8) couldn’t remember or didn’t want to remember what happened this morning or yesterday or last week and couldn't anticipate “next week”.  So we started to do an experiences book together – each day writing down what had happened and her feelings about it.  This helped her to reflect on the shape of each day and the immediate past and build her capacity to remember.’ (Caregiver) </a:t>
            </a:r>
            <a:endParaRPr lang="en-GB" altLang="en-US" sz="2400" dirty="0"/>
          </a:p>
        </p:txBody>
      </p:sp>
      <p:pic>
        <p:nvPicPr>
          <p:cNvPr id="2867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995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Using stories to promote empathy</a:t>
            </a:r>
            <a:br>
              <a:rPr lang="en-GB" altLang="en-US" sz="3200" dirty="0"/>
            </a:br>
            <a:endParaRPr lang="en-GB" altLang="en-US" sz="3200" dirty="0"/>
          </a:p>
        </p:txBody>
      </p:sp>
      <p:sp>
        <p:nvSpPr>
          <p:cNvPr id="28675" name="Content Placeholder 2"/>
          <p:cNvSpPr>
            <a:spLocks noGrp="1"/>
          </p:cNvSpPr>
          <p:nvPr>
            <p:ph sz="half" idx="1"/>
          </p:nvPr>
        </p:nvSpPr>
        <p:spPr>
          <a:xfrm>
            <a:off x="468313" y="1557338"/>
            <a:ext cx="8218487" cy="4525962"/>
          </a:xfrm>
        </p:spPr>
        <p:txBody>
          <a:bodyPr/>
          <a:lstStyle/>
          <a:p>
            <a:pPr marL="0" indent="0">
              <a:buFont typeface="Wingdings" panose="05000000000000000000" pitchFamily="2" charset="2"/>
              <a:buNone/>
              <a:defRPr/>
            </a:pPr>
            <a:endParaRPr lang="en-GB" altLang="en-US" sz="2400" dirty="0"/>
          </a:p>
          <a:p>
            <a:pPr marL="0" indent="0">
              <a:buNone/>
              <a:defRPr/>
            </a:pPr>
            <a:r>
              <a:rPr lang="en-GB" altLang="en-US" sz="2400" dirty="0">
                <a:latin typeface="Calibri" panose="020F0502020204030204" pitchFamily="34" charset="0"/>
                <a:cs typeface="Calibri" panose="020F0502020204030204" pitchFamily="34" charset="0"/>
              </a:rPr>
              <a:t>‘I think Jenna (9) spent so long in self-defence and looking after herself that she never learned to look at things from anyone else’s point of view.  Even things like stories. When you say, “why is that person doing that?”, she hasn’t got a clue, she doesn’t follow the motives of what people are doing, or how they are feeling. So we do a lot of story reading together and I talk it through’. (Caregiver) </a:t>
            </a:r>
            <a:endParaRPr lang="en-GB" altLang="en-US" sz="2400" dirty="0"/>
          </a:p>
        </p:txBody>
      </p:sp>
      <p:pic>
        <p:nvPicPr>
          <p:cNvPr id="2765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660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Being creative: the worry jar</a:t>
            </a:r>
            <a:br>
              <a:rPr lang="en-GB" altLang="en-US" sz="3200" dirty="0"/>
            </a:br>
            <a:endParaRPr lang="en-GB" altLang="en-US" sz="3200" dirty="0"/>
          </a:p>
        </p:txBody>
      </p:sp>
      <p:sp>
        <p:nvSpPr>
          <p:cNvPr id="30723" name="Content Placeholder 2"/>
          <p:cNvSpPr>
            <a:spLocks noGrp="1"/>
          </p:cNvSpPr>
          <p:nvPr>
            <p:ph sz="half" idx="1"/>
          </p:nvPr>
        </p:nvSpPr>
        <p:spPr>
          <a:xfrm>
            <a:off x="457200" y="1418431"/>
            <a:ext cx="8218487" cy="4525962"/>
          </a:xfrm>
        </p:spPr>
        <p:txBody>
          <a:bodyPr/>
          <a:lstStyle/>
          <a:p>
            <a:pPr marL="0" indent="0">
              <a:buFont typeface="Wingdings" panose="05000000000000000000" pitchFamily="2" charset="2"/>
              <a:buNone/>
              <a:defRPr/>
            </a:pPr>
            <a:endParaRPr lang="en-GB" altLang="en-US" sz="2400" dirty="0"/>
          </a:p>
          <a:p>
            <a:pPr marL="0" indent="0">
              <a:buNone/>
              <a:defRPr/>
            </a:pPr>
            <a:r>
              <a:rPr lang="en-GB" altLang="en-US" sz="2400" dirty="0">
                <a:latin typeface="Calibri" panose="020F0502020204030204" pitchFamily="34" charset="0"/>
                <a:cs typeface="Calibri" panose="020F0502020204030204" pitchFamily="34" charset="0"/>
              </a:rPr>
              <a:t>‘Sometimes Patrick (12) will really shout and stomp about, so you know something is brewing and he won’t tell anybody, because he doesn’t want to upset them.  So if he has a worry, he writes it down and puts it in a worry jar and then when he wants me to read it, he gives me the jar and I read his worries. Because if it is out of you and shared, you feel better.’ (Caregiver) </a:t>
            </a:r>
            <a:endParaRPr lang="en-GB" altLang="en-US" sz="2400" dirty="0"/>
          </a:p>
        </p:txBody>
      </p:sp>
      <p:pic>
        <p:nvPicPr>
          <p:cNvPr id="2970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250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2ACB9-2A74-57A2-9A6F-0A5CBD292850}"/>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F1E0CAA7-FCB5-4D4D-45C4-1E222BB78B3E}"/>
              </a:ext>
            </a:extLst>
          </p:cNvPr>
          <p:cNvSpPr>
            <a:spLocks noGrp="1"/>
          </p:cNvSpPr>
          <p:nvPr>
            <p:ph type="title"/>
          </p:nvPr>
        </p:nvSpPr>
        <p:spPr bwMode="auto">
          <a:xfrm>
            <a:off x="224050" y="166537"/>
            <a:ext cx="891995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ts val="600"/>
              </a:spcBef>
              <a:spcAft>
                <a:spcPts val="600"/>
              </a:spcAft>
              <a:buClr>
                <a:srgbClr val="0070C0"/>
              </a:buClr>
            </a:pPr>
            <a:r>
              <a:rPr lang="en-US" altLang="en-US" sz="2800" b="0" dirty="0">
                <a:latin typeface="Calibri" panose="020F0502020204030204" pitchFamily="34" charset="0"/>
                <a:cs typeface="Calibri" panose="020F0502020204030204" pitchFamily="34" charset="0"/>
              </a:rPr>
              <a:t>EXERCISE 3 :</a:t>
            </a:r>
            <a:r>
              <a:rPr lang="en-US" altLang="en-US" sz="2800" dirty="0">
                <a:latin typeface="Calibri" panose="020F0502020204030204" pitchFamily="34" charset="0"/>
                <a:cs typeface="Calibri" panose="020F0502020204030204" pitchFamily="34" charset="0"/>
              </a:rPr>
              <a:t> </a:t>
            </a:r>
            <a:r>
              <a:rPr lang="en-US" altLang="en-US" sz="2800" b="0" dirty="0">
                <a:latin typeface="Calibri" panose="020F0502020204030204" pitchFamily="34" charset="0"/>
                <a:cs typeface="Calibri" panose="020F0502020204030204" pitchFamily="34" charset="0"/>
              </a:rPr>
              <a:t>How might caregivers help each child to express and manage their feelings?</a:t>
            </a:r>
            <a:br>
              <a:rPr lang="en-GB" altLang="en-US" sz="3200" dirty="0">
                <a:latin typeface="Calibri" panose="020F0502020204030204" pitchFamily="34" charset="0"/>
                <a:cs typeface="Calibri" panose="020F0502020204030204" pitchFamily="34" charset="0"/>
              </a:rPr>
            </a:br>
            <a:br>
              <a:rPr lang="en-GB" altLang="en-US" sz="3200" dirty="0"/>
            </a:br>
            <a:endParaRPr lang="en-GB" altLang="en-US" sz="3200" dirty="0"/>
          </a:p>
        </p:txBody>
      </p:sp>
      <p:sp>
        <p:nvSpPr>
          <p:cNvPr id="25603" name="Content Placeholder 2">
            <a:extLst>
              <a:ext uri="{FF2B5EF4-FFF2-40B4-BE49-F238E27FC236}">
                <a16:creationId xmlns:a16="http://schemas.microsoft.com/office/drawing/2014/main" id="{CDABCE8C-15E2-456B-C81E-80BC738A6CC3}"/>
              </a:ext>
            </a:extLst>
          </p:cNvPr>
          <p:cNvSpPr>
            <a:spLocks noGrp="1" noChangeArrowheads="1"/>
          </p:cNvSpPr>
          <p:nvPr>
            <p:ph sz="half" idx="1"/>
          </p:nvPr>
        </p:nvSpPr>
        <p:spPr>
          <a:xfrm>
            <a:off x="224050" y="1340768"/>
            <a:ext cx="8785225" cy="4680520"/>
          </a:xfrm>
        </p:spPr>
        <p:txBody>
          <a:bodyPr/>
          <a:lstStyle/>
          <a:p>
            <a:pPr marL="0" indent="0">
              <a:spcBef>
                <a:spcPts val="600"/>
              </a:spcBef>
              <a:spcAft>
                <a:spcPts val="600"/>
              </a:spcAft>
              <a:buFont typeface="Wingdings" pitchFamily="2" charset="2"/>
              <a:buNone/>
            </a:pPr>
            <a:r>
              <a:rPr lang="en-GB" altLang="en-US" sz="2000" b="1" dirty="0"/>
              <a:t>Jay </a:t>
            </a:r>
            <a:r>
              <a:rPr lang="en-GB" altLang="en-US" sz="2000" dirty="0"/>
              <a:t>(6 months) has just come into foster care. Previously, Jay had several previous caregivers who were neglectful.  He sleeps a lot and doesn’t smile or interact with his new caregivers.</a:t>
            </a:r>
          </a:p>
          <a:p>
            <a:pPr marL="0" indent="0">
              <a:spcBef>
                <a:spcPts val="600"/>
              </a:spcBef>
              <a:spcAft>
                <a:spcPts val="600"/>
              </a:spcAft>
              <a:buFont typeface="Wingdings" pitchFamily="2" charset="2"/>
              <a:buNone/>
            </a:pPr>
            <a:r>
              <a:rPr lang="en-GB" altLang="en-US" sz="2000" b="1" dirty="0"/>
              <a:t>Connor </a:t>
            </a:r>
            <a:r>
              <a:rPr lang="en-GB" altLang="en-US" sz="2000" dirty="0"/>
              <a:t>(3) has recently been placed in an adoptive family.  He spent nearly two years with his short-term foster family.  He is tearful.  He says he wants things (e.g. a bath or certain foods) and then refuses them.</a:t>
            </a:r>
          </a:p>
          <a:p>
            <a:pPr marL="0" indent="0">
              <a:spcBef>
                <a:spcPts val="600"/>
              </a:spcBef>
              <a:spcAft>
                <a:spcPts val="600"/>
              </a:spcAft>
              <a:buFont typeface="Wingdings" pitchFamily="2" charset="2"/>
              <a:buNone/>
            </a:pPr>
            <a:r>
              <a:rPr lang="en-GB" altLang="en-US" sz="2000" b="1" dirty="0"/>
              <a:t>Ashley </a:t>
            </a:r>
            <a:r>
              <a:rPr lang="en-GB" altLang="en-US" sz="2000" dirty="0"/>
              <a:t>(6) is placed long-term with grandparents.  Her single mother had significant mental health problems and neglected Ashley.  Ashley has monthly contact with her mother.  She looks forward to it but afterwards is very quiet for several days and doesn’t play or enjoy food.</a:t>
            </a:r>
          </a:p>
          <a:p>
            <a:pPr marL="0" indent="0">
              <a:spcBef>
                <a:spcPts val="600"/>
              </a:spcBef>
              <a:spcAft>
                <a:spcPts val="600"/>
              </a:spcAft>
              <a:buFont typeface="Wingdings" pitchFamily="2" charset="2"/>
              <a:buNone/>
            </a:pPr>
            <a:r>
              <a:rPr lang="en-GB" altLang="en-US" sz="2000" b="1" dirty="0"/>
              <a:t>Alisha </a:t>
            </a:r>
            <a:r>
              <a:rPr lang="en-GB" altLang="en-US" sz="2000" dirty="0"/>
              <a:t>(15) is in a new foster care placement.  She was rejected in her birth family and has had three moves including a recent adoption breakdown.  She spends most of her time in her bedroom and has started to self harm.</a:t>
            </a:r>
          </a:p>
          <a:p>
            <a:pPr marL="0" indent="0">
              <a:buFont typeface="Wingdings" pitchFamily="2" charset="2"/>
              <a:buNone/>
            </a:pPr>
            <a:endParaRPr lang="en-GB" altLang="en-US" sz="2000" dirty="0"/>
          </a:p>
        </p:txBody>
      </p:sp>
      <p:pic>
        <p:nvPicPr>
          <p:cNvPr id="25604" name="Picture 4">
            <a:extLst>
              <a:ext uri="{FF2B5EF4-FFF2-40B4-BE49-F238E27FC236}">
                <a16:creationId xmlns:a16="http://schemas.microsoft.com/office/drawing/2014/main" id="{1BB309FD-73A8-E8CD-C995-1B047BD572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741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108187D2-6EE9-A207-47FE-940D25B3A61F}"/>
              </a:ext>
            </a:extLst>
          </p:cNvPr>
          <p:cNvSpPr>
            <a:spLocks noGrp="1"/>
          </p:cNvSpPr>
          <p:nvPr>
            <p:ph type="title"/>
          </p:nvPr>
        </p:nvSpPr>
        <p:spPr bwMode="auto">
          <a:xfrm>
            <a:off x="179512" y="188912"/>
            <a:ext cx="8784976"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200" b="0" dirty="0">
                <a:latin typeface="Calibri" panose="020F0502020204030204" pitchFamily="34" charset="0"/>
                <a:cs typeface="Calibri" panose="020F0502020204030204" pitchFamily="34" charset="0"/>
              </a:rPr>
              <a:t>Sensitivity- helping the child to manage feelings: additional support needs for caregivers</a:t>
            </a:r>
            <a:r>
              <a:rPr lang="en-GB" altLang="en-US" sz="3200" dirty="0"/>
              <a:t>	</a:t>
            </a:r>
          </a:p>
        </p:txBody>
      </p:sp>
      <p:sp>
        <p:nvSpPr>
          <p:cNvPr id="31747" name="Content Placeholder 2">
            <a:extLst>
              <a:ext uri="{FF2B5EF4-FFF2-40B4-BE49-F238E27FC236}">
                <a16:creationId xmlns:a16="http://schemas.microsoft.com/office/drawing/2014/main" id="{CA0AB5C6-6D93-740A-EFAE-266A541CB05B}"/>
              </a:ext>
            </a:extLst>
          </p:cNvPr>
          <p:cNvSpPr>
            <a:spLocks noGrp="1" noChangeArrowheads="1"/>
          </p:cNvSpPr>
          <p:nvPr>
            <p:ph sz="half" idx="1"/>
          </p:nvPr>
        </p:nvSpPr>
        <p:spPr>
          <a:xfrm>
            <a:off x="468313" y="1556792"/>
            <a:ext cx="8218487" cy="4464496"/>
          </a:xfrm>
        </p:spPr>
        <p:txBody>
          <a:bodyPr/>
          <a:lstStyle/>
          <a:p>
            <a:pPr>
              <a:lnSpc>
                <a:spcPct val="150000"/>
              </a:lnSpc>
              <a:buClr>
                <a:srgbClr val="336699"/>
              </a:buClr>
            </a:pPr>
            <a:r>
              <a:rPr lang="en-GB" altLang="en-US" sz="2400" dirty="0">
                <a:latin typeface="Calibri" panose="020F0502020204030204" pitchFamily="34" charset="0"/>
                <a:cs typeface="Calibri" panose="020F0502020204030204" pitchFamily="34" charset="0"/>
              </a:rPr>
              <a:t>Thinking about what is in the child’s mind can be painful</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Child’s difficult feelings may be transferred to caregiver</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It can be hard to ‘pause for thought’ before responding</a:t>
            </a:r>
          </a:p>
          <a:p>
            <a:pPr>
              <a:lnSpc>
                <a:spcPct val="150000"/>
              </a:lnSpc>
              <a:buClr>
                <a:srgbClr val="336699"/>
              </a:buClr>
              <a:buFont typeface="Arial" panose="020B0604020202020204" pitchFamily="34" charset="0"/>
              <a:buChar char="•"/>
            </a:pPr>
            <a:endParaRPr lang="en-GB" altLang="en-US" sz="2400" dirty="0"/>
          </a:p>
        </p:txBody>
      </p:sp>
      <p:pic>
        <p:nvPicPr>
          <p:cNvPr id="31748" name="Picture 4">
            <a:extLst>
              <a:ext uri="{FF2B5EF4-FFF2-40B4-BE49-F238E27FC236}">
                <a16:creationId xmlns:a16="http://schemas.microsoft.com/office/drawing/2014/main" id="{AE06D11B-7CF4-CC1E-DF8D-402EA25847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7B1D4-B1B2-578B-DC70-D7D3C220801A}"/>
            </a:ext>
          </a:extLst>
        </p:cNvPr>
        <p:cNvGrpSpPr/>
        <p:nvPr/>
      </p:nvGrpSpPr>
      <p:grpSpPr>
        <a:xfrm>
          <a:off x="0" y="0"/>
          <a:ext cx="0" cy="0"/>
          <a:chOff x="0" y="0"/>
          <a:chExt cx="0" cy="0"/>
        </a:xfrm>
      </p:grpSpPr>
      <p:sp>
        <p:nvSpPr>
          <p:cNvPr id="31746" name="Title 1">
            <a:extLst>
              <a:ext uri="{FF2B5EF4-FFF2-40B4-BE49-F238E27FC236}">
                <a16:creationId xmlns:a16="http://schemas.microsoft.com/office/drawing/2014/main" id="{E13E13D0-B997-B6B2-5EDB-A9190EC7F517}"/>
              </a:ext>
            </a:extLst>
          </p:cNvPr>
          <p:cNvSpPr>
            <a:spLocks noGrp="1"/>
          </p:cNvSpPr>
          <p:nvPr>
            <p:ph type="title"/>
          </p:nvPr>
        </p:nvSpPr>
        <p:spPr bwMode="auto">
          <a:xfrm>
            <a:off x="179512" y="188912"/>
            <a:ext cx="8784976"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200" b="0" dirty="0">
                <a:latin typeface="Calibri" panose="020F0502020204030204" pitchFamily="34" charset="0"/>
                <a:cs typeface="Calibri" panose="020F0502020204030204" pitchFamily="34" charset="0"/>
              </a:rPr>
              <a:t>EXERCISE 4 Additional support for caregivers </a:t>
            </a:r>
            <a:r>
              <a:rPr lang="en-GB" altLang="en-US" sz="3200" dirty="0"/>
              <a:t>	</a:t>
            </a:r>
          </a:p>
        </p:txBody>
      </p:sp>
      <p:sp>
        <p:nvSpPr>
          <p:cNvPr id="31747" name="Content Placeholder 2">
            <a:extLst>
              <a:ext uri="{FF2B5EF4-FFF2-40B4-BE49-F238E27FC236}">
                <a16:creationId xmlns:a16="http://schemas.microsoft.com/office/drawing/2014/main" id="{24036223-603B-A467-AEF2-80EE9E775988}"/>
              </a:ext>
            </a:extLst>
          </p:cNvPr>
          <p:cNvSpPr>
            <a:spLocks noGrp="1" noChangeArrowheads="1"/>
          </p:cNvSpPr>
          <p:nvPr>
            <p:ph sz="half" idx="1"/>
          </p:nvPr>
        </p:nvSpPr>
        <p:spPr>
          <a:xfrm>
            <a:off x="468313" y="1556792"/>
            <a:ext cx="8218487" cy="4464496"/>
          </a:xfrm>
        </p:spPr>
        <p:txBody>
          <a:bodyPr/>
          <a:lstStyle/>
          <a:p>
            <a:pPr>
              <a:spcBef>
                <a:spcPts val="0"/>
              </a:spcBef>
              <a:buClr>
                <a:srgbClr val="336699"/>
              </a:buClr>
            </a:pPr>
            <a:r>
              <a:rPr lang="en-GB" sz="2400" dirty="0">
                <a:latin typeface="Calibri" panose="020F0502020204030204" pitchFamily="34" charset="0"/>
                <a:cs typeface="Calibri" panose="020F0502020204030204" pitchFamily="34" charset="0"/>
              </a:rPr>
              <a:t>When caregivers are experiencing difficult feelings (e.g. sadness for the child, anger, disappointment, lack of confidence), what do they need from their support networks? </a:t>
            </a:r>
          </a:p>
          <a:p>
            <a:pPr>
              <a:spcBef>
                <a:spcPts val="0"/>
              </a:spcBef>
              <a:buClr>
                <a:srgbClr val="336699"/>
              </a:buClr>
            </a:pPr>
            <a:endParaRPr lang="en-GB" sz="2400" dirty="0">
              <a:latin typeface="Calibri" panose="020F0502020204030204" pitchFamily="34" charset="0"/>
              <a:cs typeface="Calibri" panose="020F0502020204030204" pitchFamily="34" charset="0"/>
            </a:endParaRPr>
          </a:p>
          <a:p>
            <a:pPr>
              <a:spcBef>
                <a:spcPts val="0"/>
              </a:spcBef>
              <a:buClr>
                <a:srgbClr val="336699"/>
              </a:buClr>
            </a:pPr>
            <a:endParaRPr lang="en-GB" sz="2400" dirty="0">
              <a:latin typeface="Calibri" panose="020F0502020204030204" pitchFamily="34" charset="0"/>
              <a:cs typeface="Calibri" panose="020F0502020204030204" pitchFamily="34" charset="0"/>
            </a:endParaRPr>
          </a:p>
          <a:p>
            <a:pPr>
              <a:spcBef>
                <a:spcPts val="0"/>
              </a:spcBef>
              <a:buClr>
                <a:srgbClr val="336699"/>
              </a:buClr>
            </a:pPr>
            <a:r>
              <a:rPr lang="en-GB" sz="2400" dirty="0">
                <a:latin typeface="Calibri" panose="020F0502020204030204" pitchFamily="34" charset="0"/>
                <a:cs typeface="Calibri" panose="020F0502020204030204" pitchFamily="34" charset="0"/>
              </a:rPr>
              <a:t>What do social workers and other professionals need to offer?</a:t>
            </a:r>
          </a:p>
          <a:p>
            <a:pPr>
              <a:lnSpc>
                <a:spcPct val="150000"/>
              </a:lnSpc>
              <a:buClr>
                <a:srgbClr val="336699"/>
              </a:buClr>
              <a:buFont typeface="Arial" panose="020B0604020202020204" pitchFamily="34" charset="0"/>
              <a:buChar char="•"/>
            </a:pPr>
            <a:endParaRPr lang="en-GB" altLang="en-US" sz="2400" dirty="0"/>
          </a:p>
        </p:txBody>
      </p:sp>
      <p:pic>
        <p:nvPicPr>
          <p:cNvPr id="31748" name="Picture 4">
            <a:extLst>
              <a:ext uri="{FF2B5EF4-FFF2-40B4-BE49-F238E27FC236}">
                <a16:creationId xmlns:a16="http://schemas.microsoft.com/office/drawing/2014/main" id="{CED6082B-C24C-611A-FDB8-B3F43F0A53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331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xfrm>
            <a:off x="89210" y="188912"/>
            <a:ext cx="9054789"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Sensitivity-helping the child to manage feelings: child thinking and feeling</a:t>
            </a:r>
            <a:endParaRPr lang="en-GB" altLang="en-US" sz="3600" b="0" dirty="0">
              <a:latin typeface="Calibri" panose="020F0502020204030204" pitchFamily="34" charset="0"/>
              <a:cs typeface="Calibri" panose="020F0502020204030204" pitchFamily="34" charset="0"/>
            </a:endParaRPr>
          </a:p>
        </p:txBody>
      </p:sp>
      <p:sp>
        <p:nvSpPr>
          <p:cNvPr id="32771" name="Content Placeholder 2"/>
          <p:cNvSpPr>
            <a:spLocks noGrp="1"/>
          </p:cNvSpPr>
          <p:nvPr>
            <p:ph sz="half" idx="1"/>
          </p:nvPr>
        </p:nvSpPr>
        <p:spPr>
          <a:xfrm>
            <a:off x="280915" y="1891506"/>
            <a:ext cx="8447087" cy="3657239"/>
          </a:xfrm>
        </p:spPr>
        <p:txBody>
          <a:bodyPr/>
          <a:lstStyle/>
          <a:p>
            <a:pPr>
              <a:buClr>
                <a:srgbClr val="336699"/>
              </a:buClr>
            </a:pPr>
            <a:r>
              <a:rPr lang="en-GB" altLang="en-US" sz="2400" dirty="0">
                <a:latin typeface="Calibri" panose="020F0502020204030204" pitchFamily="34" charset="0"/>
                <a:cs typeface="Calibri" panose="020F0502020204030204" pitchFamily="34" charset="0"/>
              </a:rPr>
              <a:t>My feelings make sense and can be managed.</a:t>
            </a:r>
          </a:p>
          <a:p>
            <a:pPr>
              <a:buClr>
                <a:srgbClr val="336699"/>
              </a:buClr>
            </a:pPr>
            <a:endParaRPr lang="en-GB" altLang="en-US" sz="2400" dirty="0">
              <a:latin typeface="Calibri" panose="020F0502020204030204" pitchFamily="34" charset="0"/>
              <a:cs typeface="Calibri" panose="020F0502020204030204" pitchFamily="34" charset="0"/>
            </a:endParaRPr>
          </a:p>
          <a:p>
            <a:pPr>
              <a:spcBef>
                <a:spcPts val="0"/>
              </a:spcBef>
              <a:buClr>
                <a:srgbClr val="336699"/>
              </a:buClr>
            </a:pPr>
            <a:r>
              <a:rPr lang="en-GB" altLang="en-US" sz="2400" dirty="0">
                <a:latin typeface="Calibri" panose="020F0502020204030204" pitchFamily="34" charset="0"/>
                <a:cs typeface="Calibri" panose="020F0502020204030204" pitchFamily="34" charset="0"/>
              </a:rPr>
              <a:t>Other people have thoughts and feelings – that need to be taken into account. </a:t>
            </a:r>
          </a:p>
          <a:p>
            <a:endParaRPr lang="en-GB" altLang="en-US" sz="2400" dirty="0"/>
          </a:p>
        </p:txBody>
      </p:sp>
      <p:pic>
        <p:nvPicPr>
          <p:cNvPr id="3277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6165850"/>
            <a:ext cx="18510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76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01DF-372E-995F-6B9F-FCFE2B52F409}"/>
              </a:ext>
            </a:extLst>
          </p:cNvPr>
          <p:cNvSpPr>
            <a:spLocks noGrp="1"/>
          </p:cNvSpPr>
          <p:nvPr>
            <p:ph type="title"/>
          </p:nvPr>
        </p:nvSpPr>
        <p:spPr>
          <a:xfrm>
            <a:off x="251520" y="75222"/>
            <a:ext cx="8674164" cy="1228998"/>
          </a:xfrm>
        </p:spPr>
        <p:txBody>
          <a:bodyPr/>
          <a:lstStyle/>
          <a:p>
            <a:r>
              <a:rPr lang="en-US" sz="3200" b="0" dirty="0">
                <a:latin typeface="Calibri" panose="020F0502020204030204" pitchFamily="34" charset="0"/>
                <a:cs typeface="Calibri" panose="020F0502020204030204" pitchFamily="34" charset="0"/>
              </a:rPr>
              <a:t>Sensitivity- helping the child to manage feelings: reflections on this dimension</a:t>
            </a:r>
          </a:p>
        </p:txBody>
      </p:sp>
      <p:sp>
        <p:nvSpPr>
          <p:cNvPr id="3" name="Content Placeholder 2">
            <a:extLst>
              <a:ext uri="{FF2B5EF4-FFF2-40B4-BE49-F238E27FC236}">
                <a16:creationId xmlns:a16="http://schemas.microsoft.com/office/drawing/2014/main" id="{15E508D6-DF04-956D-44CC-D6844FCDC0E3}"/>
              </a:ext>
            </a:extLst>
          </p:cNvPr>
          <p:cNvSpPr>
            <a:spLocks noGrp="1"/>
          </p:cNvSpPr>
          <p:nvPr>
            <p:ph idx="1"/>
          </p:nvPr>
        </p:nvSpPr>
        <p:spPr>
          <a:xfrm>
            <a:off x="251520" y="1320275"/>
            <a:ext cx="8674164" cy="4525962"/>
          </a:xfrm>
        </p:spPr>
        <p:txBody>
          <a:bodyPr/>
          <a:lstStyle/>
          <a:p>
            <a:pPr>
              <a:buClr>
                <a:srgbClr val="0070C0"/>
              </a:buClr>
            </a:pPr>
            <a:r>
              <a:rPr lang="en-US" sz="2400" dirty="0">
                <a:latin typeface="Calibri" panose="020F0502020204030204" pitchFamily="34" charset="0"/>
                <a:cs typeface="Calibri" panose="020F0502020204030204" pitchFamily="34" charset="0"/>
              </a:rPr>
              <a:t>Before the next session, think about the learning from this session and this dimension in relation to children in families you work with or children in your care. </a:t>
            </a:r>
          </a:p>
          <a:p>
            <a:pPr>
              <a:buClr>
                <a:srgbClr val="0070C0"/>
              </a:buClr>
            </a:pPr>
            <a:r>
              <a:rPr lang="en-US" sz="2400" dirty="0">
                <a:latin typeface="Calibri" panose="020F0502020204030204" pitchFamily="34" charset="0"/>
                <a:cs typeface="Calibri" panose="020F0502020204030204" pitchFamily="34" charset="0"/>
              </a:rPr>
              <a:t>Are there particular children who have become better able to express and manage their feelings because of the sensitive responsiveness of a caregiver? </a:t>
            </a:r>
          </a:p>
          <a:p>
            <a:pPr>
              <a:buClr>
                <a:srgbClr val="0070C0"/>
              </a:buClr>
            </a:pPr>
            <a:r>
              <a:rPr lang="en-US" sz="2400" dirty="0">
                <a:latin typeface="Calibri" panose="020F0502020204030204" pitchFamily="34" charset="0"/>
                <a:cs typeface="Calibri" panose="020F0502020204030204" pitchFamily="34" charset="0"/>
              </a:rPr>
              <a:t>Are there particular children who you think need help to express and manage their feelings and could benefit from some of the sensitivity caregiving strategies discussed today e.g. naming feelings, story reading? </a:t>
            </a:r>
          </a:p>
          <a:p>
            <a:pPr>
              <a:buClr>
                <a:srgbClr val="0070C0"/>
              </a:buClr>
            </a:pPr>
            <a:r>
              <a:rPr lang="en-US" sz="2400" dirty="0">
                <a:latin typeface="Calibri" panose="020F0502020204030204" pitchFamily="34" charset="0"/>
                <a:cs typeface="Calibri" panose="020F0502020204030204" pitchFamily="34" charset="0"/>
              </a:rPr>
              <a:t>What are the benefits and challenges of offering sensitive, attuned care to children who struggle to manage their feelings? </a:t>
            </a:r>
          </a:p>
          <a:p>
            <a:endParaRPr lang="en-US" dirty="0"/>
          </a:p>
        </p:txBody>
      </p:sp>
      <p:sp>
        <p:nvSpPr>
          <p:cNvPr id="4" name="Line 9">
            <a:extLst>
              <a:ext uri="{FF2B5EF4-FFF2-40B4-BE49-F238E27FC236}">
                <a16:creationId xmlns:a16="http://schemas.microsoft.com/office/drawing/2014/main" id="{25697104-63E5-045B-D14D-7E97CA0BB90E}"/>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spTree>
    <p:extLst>
      <p:ext uri="{BB962C8B-B14F-4D97-AF65-F5344CB8AC3E}">
        <p14:creationId xmlns:p14="http://schemas.microsoft.com/office/powerpoint/2010/main" val="303075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9FC17-ABD8-F04B-221B-B460AA900498}"/>
            </a:ext>
          </a:extLst>
        </p:cNvPr>
        <p:cNvGrpSpPr/>
        <p:nvPr/>
      </p:nvGrpSpPr>
      <p:grpSpPr>
        <a:xfrm>
          <a:off x="0" y="0"/>
          <a:ext cx="0" cy="0"/>
          <a:chOff x="0" y="0"/>
          <a:chExt cx="0" cy="0"/>
        </a:xfrm>
      </p:grpSpPr>
      <p:pic>
        <p:nvPicPr>
          <p:cNvPr id="18434" name="Content Placeholder 3">
            <a:extLst>
              <a:ext uri="{FF2B5EF4-FFF2-40B4-BE49-F238E27FC236}">
                <a16:creationId xmlns:a16="http://schemas.microsoft.com/office/drawing/2014/main" id="{D88FF925-E2EE-6E5C-FF2E-0A3E07D05BA5}"/>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635375" y="6165850"/>
            <a:ext cx="2047875" cy="547688"/>
          </a:xfrm>
        </p:spPr>
      </p:pic>
      <p:pic>
        <p:nvPicPr>
          <p:cNvPr id="18435" name="Picture 4">
            <a:extLst>
              <a:ext uri="{FF2B5EF4-FFF2-40B4-BE49-F238E27FC236}">
                <a16:creationId xmlns:a16="http://schemas.microsoft.com/office/drawing/2014/main" id="{A7C31AC4-6BEE-D787-2F66-CA9D358DE6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98463"/>
            <a:ext cx="6453187" cy="532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08551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7746FDAABC9A42A959AEB2CAA35F75" ma:contentTypeVersion="16" ma:contentTypeDescription="Create a new document." ma:contentTypeScope="" ma:versionID="0983ef635d324ddd3615649bf639b340">
  <xsd:schema xmlns:xsd="http://www.w3.org/2001/XMLSchema" xmlns:xs="http://www.w3.org/2001/XMLSchema" xmlns:p="http://schemas.microsoft.com/office/2006/metadata/properties" xmlns:ns2="4ce13a26-6e13-43c6-9634-b3e5a0dea785" xmlns:ns3="b2efb3ea-bd43-4b46-a2a4-84dc77b62e3e" targetNamespace="http://schemas.microsoft.com/office/2006/metadata/properties" ma:root="true" ma:fieldsID="7ec0344befdea7421fa76bd3d97aae15" ns2:_="" ns3:_="">
    <xsd:import namespace="4ce13a26-6e13-43c6-9634-b3e5a0dea785"/>
    <xsd:import namespace="b2efb3ea-bd43-4b46-a2a4-84dc77b62e3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e13a26-6e13-43c6-9634-b3e5a0dea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527b111-6301-4708-b04d-ee8721e22ca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efb3ea-bd43-4b46-a2a4-84dc77b62e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df98c51c-b861-4490-880b-ff37d32237ae}" ma:internalName="TaxCatchAll" ma:showField="CatchAllData" ma:web="b2efb3ea-bd43-4b46-a2a4-84dc77b62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2efb3ea-bd43-4b46-a2a4-84dc77b62e3e" xsi:nil="true"/>
    <lcf76f155ced4ddcb4097134ff3c332f xmlns="4ce13a26-6e13-43c6-9634-b3e5a0dea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A9DD0D3-DC3A-405B-9FBE-0DD239E3C5D4}">
  <ds:schemaRefs>
    <ds:schemaRef ds:uri="http://schemas.microsoft.com/sharepoint/v3/contenttype/forms"/>
  </ds:schemaRefs>
</ds:datastoreItem>
</file>

<file path=customXml/itemProps2.xml><?xml version="1.0" encoding="utf-8"?>
<ds:datastoreItem xmlns:ds="http://schemas.openxmlformats.org/officeDocument/2006/customXml" ds:itemID="{7B6C0AEA-B5F4-49A6-A74D-EE468498FFC1}"/>
</file>

<file path=customXml/itemProps3.xml><?xml version="1.0" encoding="utf-8"?>
<ds:datastoreItem xmlns:ds="http://schemas.openxmlformats.org/officeDocument/2006/customXml" ds:itemID="{BB757BE1-748F-402B-A091-4E1FD0437DDF}"/>
</file>

<file path=docProps/app.xml><?xml version="1.0" encoding="utf-8"?>
<Properties xmlns="http://schemas.openxmlformats.org/officeDocument/2006/extended-properties" xmlns:vt="http://schemas.openxmlformats.org/officeDocument/2006/docPropsVTypes">
  <TotalTime>16301</TotalTime>
  <Words>3704</Words>
  <Application>Microsoft Macintosh PowerPoint</Application>
  <PresentationFormat>On-screen Show (4:3)</PresentationFormat>
  <Paragraphs>201</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Wingdings</vt:lpstr>
      <vt:lpstr>Default Design</vt:lpstr>
      <vt:lpstr>  </vt:lpstr>
      <vt:lpstr>The Secure Base model</vt:lpstr>
      <vt:lpstr>Availability-helping the child to trust: reflections on this dimension</vt:lpstr>
      <vt:lpstr>PowerPoint Presentation</vt:lpstr>
      <vt:lpstr>Why children may find it difficult to manage their feelings</vt:lpstr>
      <vt:lpstr>EXERCISE 1 Think of examples of behaviour that suggest difficulty in managing feelings </vt:lpstr>
      <vt:lpstr>PowerPoint Presentation</vt:lpstr>
      <vt:lpstr>Sensitivity-helping the child to manage feelings: caregiver thinking and feeling </vt:lpstr>
      <vt:lpstr>EXERCISE 2   Children’s and caregivers’ thinking and feeling </vt:lpstr>
      <vt:lpstr>Reflecting on thinking and feeling - write 3 brief statements from the child’s perspective and 3 from the caregiver’s  </vt:lpstr>
      <vt:lpstr>PowerPoint Presentation</vt:lpstr>
      <vt:lpstr>Sensitivity – helping the child to manage feelings: caregiver behaviour </vt:lpstr>
      <vt:lpstr>Using an experiences book to name feelings </vt:lpstr>
      <vt:lpstr>Using stories to promote empathy </vt:lpstr>
      <vt:lpstr>Being creative: the worry jar </vt:lpstr>
      <vt:lpstr>EXERCISE 3 : How might caregivers help each child to express and manage their feelings?  </vt:lpstr>
      <vt:lpstr>Sensitivity- helping the child to manage feelings: additional support needs for caregivers </vt:lpstr>
      <vt:lpstr>EXERCISE 4 Additional support for caregivers  </vt:lpstr>
      <vt:lpstr>Sensitivity-helping the child to manage feelings: child thinking and feeling</vt:lpstr>
      <vt:lpstr>Sensitivity- helping the child to manage feelings: reflections on this dimension</vt:lpstr>
      <vt:lpstr>PowerPoint Presentation</vt:lpstr>
    </vt:vector>
  </TitlesOfParts>
  <Company>University of East Anglia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GEZ09RMU</dc:creator>
  <cp:lastModifiedBy>Gillian Schofield (SWK - Staff)</cp:lastModifiedBy>
  <cp:revision>126</cp:revision>
  <dcterms:created xsi:type="dcterms:W3CDTF">2010-02-09T11:24:44Z</dcterms:created>
  <dcterms:modified xsi:type="dcterms:W3CDTF">2026-08-03T10:18:05Z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0x010100067746FDAABC9A42A959AEB2CAA35F75</vt:lpwstr>
  </property>
</Properties>
</file>