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2.xml" ContentType="application/vnd.openxmlformats-officedocument.presentationml.slideLayout+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4"/>
  </p:notesMasterIdLst>
  <p:handoutMasterIdLst>
    <p:handoutMasterId r:id="rId25"/>
  </p:handoutMasterIdLst>
  <p:sldIdLst>
    <p:sldId id="637" r:id="rId4"/>
    <p:sldId id="634" r:id="rId5"/>
    <p:sldId id="681" r:id="rId6"/>
    <p:sldId id="384" r:id="rId7"/>
    <p:sldId id="325" r:id="rId8"/>
    <p:sldId id="636" r:id="rId9"/>
    <p:sldId id="638" r:id="rId10"/>
    <p:sldId id="639" r:id="rId11"/>
    <p:sldId id="640" r:id="rId12"/>
    <p:sldId id="676" r:id="rId13"/>
    <p:sldId id="402" r:id="rId14"/>
    <p:sldId id="392" r:id="rId15"/>
    <p:sldId id="393" r:id="rId16"/>
    <p:sldId id="682" r:id="rId17"/>
    <p:sldId id="642" r:id="rId18"/>
    <p:sldId id="396" r:id="rId19"/>
    <p:sldId id="644" r:id="rId20"/>
    <p:sldId id="604" r:id="rId21"/>
    <p:sldId id="400" r:id="rId22"/>
    <p:sldId id="679" r:id="rId23"/>
  </p:sldIdLst>
  <p:sldSz cx="9144000" cy="6858000" type="screen4x3"/>
  <p:notesSz cx="6834188" cy="99790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9436" autoAdjust="0"/>
    <p:restoredTop sz="94660"/>
  </p:normalViewPr>
  <p:slideViewPr>
    <p:cSldViewPr>
      <p:cViewPr varScale="1">
        <p:scale>
          <a:sx n="127" d="100"/>
          <a:sy n="127" d="100"/>
        </p:scale>
        <p:origin x="2136"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p:scale>
          <a:sx n="200" d="100"/>
          <a:sy n="200" d="100"/>
        </p:scale>
        <p:origin x="2096" y="-62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4562FE57-4ADF-C7EA-6579-E1265889C8A9}"/>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5" name="Rectangle 3">
            <a:extLst>
              <a:ext uri="{FF2B5EF4-FFF2-40B4-BE49-F238E27FC236}">
                <a16:creationId xmlns:a16="http://schemas.microsoft.com/office/drawing/2014/main" id="{50C74915-3A9A-D9DA-B6C9-77969B678FB6}"/>
              </a:ext>
            </a:extLst>
          </p:cNvPr>
          <p:cNvSpPr>
            <a:spLocks noGrp="1" noChangeArrowheads="1"/>
          </p:cNvSpPr>
          <p:nvPr>
            <p:ph type="dt" sz="quarter"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05476" name="Rectangle 4">
            <a:extLst>
              <a:ext uri="{FF2B5EF4-FFF2-40B4-BE49-F238E27FC236}">
                <a16:creationId xmlns:a16="http://schemas.microsoft.com/office/drawing/2014/main" id="{31ACE089-AC53-F338-570B-DFCF7E56D0EE}"/>
              </a:ext>
            </a:extLst>
          </p:cNvPr>
          <p:cNvSpPr>
            <a:spLocks noGrp="1" noChangeArrowheads="1"/>
          </p:cNvSpPr>
          <p:nvPr>
            <p:ph type="ftr" sz="quarter" idx="2"/>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7" name="Rectangle 5">
            <a:extLst>
              <a:ext uri="{FF2B5EF4-FFF2-40B4-BE49-F238E27FC236}">
                <a16:creationId xmlns:a16="http://schemas.microsoft.com/office/drawing/2014/main" id="{F002EE97-69F8-436E-0356-E0826C59CD27}"/>
              </a:ext>
            </a:extLst>
          </p:cNvPr>
          <p:cNvSpPr>
            <a:spLocks noGrp="1" noChangeArrowheads="1"/>
          </p:cNvSpPr>
          <p:nvPr>
            <p:ph type="sldNum" sz="quarter" idx="3"/>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568048F-E611-C34B-8EBA-EC594EDCFFE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B811475-4EBC-1B11-31FF-D989ED1DAD05}"/>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5" name="Rectangle 3">
            <a:extLst>
              <a:ext uri="{FF2B5EF4-FFF2-40B4-BE49-F238E27FC236}">
                <a16:creationId xmlns:a16="http://schemas.microsoft.com/office/drawing/2014/main" id="{FFDAA951-CA01-F1DD-E2EB-ACC6FB927301}"/>
              </a:ext>
            </a:extLst>
          </p:cNvPr>
          <p:cNvSpPr>
            <a:spLocks noGrp="1" noChangeArrowheads="1"/>
          </p:cNvSpPr>
          <p:nvPr>
            <p:ph type="dt"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4340" name="Rectangle 4">
            <a:extLst>
              <a:ext uri="{FF2B5EF4-FFF2-40B4-BE49-F238E27FC236}">
                <a16:creationId xmlns:a16="http://schemas.microsoft.com/office/drawing/2014/main" id="{62F6F20B-E7A6-9E5C-BCE6-C23398C4AC02}"/>
              </a:ext>
            </a:extLst>
          </p:cNvPr>
          <p:cNvSpPr>
            <a:spLocks noGrp="1" noRot="1" noChangeAspect="1" noChangeArrowheads="1" noTextEdit="1"/>
          </p:cNvSpPr>
          <p:nvPr>
            <p:ph type="sldImg" idx="2"/>
          </p:nvPr>
        </p:nvSpPr>
        <p:spPr bwMode="auto">
          <a:xfrm>
            <a:off x="922338" y="747713"/>
            <a:ext cx="4991100" cy="3743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6DDA66D6-4458-CB92-9148-E56F35C1A0D0}"/>
              </a:ext>
            </a:extLst>
          </p:cNvPr>
          <p:cNvSpPr>
            <a:spLocks noGrp="1" noChangeArrowheads="1"/>
          </p:cNvSpPr>
          <p:nvPr>
            <p:ph type="body" sz="quarter" idx="3"/>
          </p:nvPr>
        </p:nvSpPr>
        <p:spPr bwMode="auto">
          <a:xfrm>
            <a:off x="684213" y="4740275"/>
            <a:ext cx="5467350" cy="4491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318" name="Rectangle 6">
            <a:extLst>
              <a:ext uri="{FF2B5EF4-FFF2-40B4-BE49-F238E27FC236}">
                <a16:creationId xmlns:a16="http://schemas.microsoft.com/office/drawing/2014/main" id="{CDE205B1-65DA-42B1-6BE1-1A5837442D0F}"/>
              </a:ext>
            </a:extLst>
          </p:cNvPr>
          <p:cNvSpPr>
            <a:spLocks noGrp="1" noChangeArrowheads="1"/>
          </p:cNvSpPr>
          <p:nvPr>
            <p:ph type="ftr" sz="quarter" idx="4"/>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9" name="Rectangle 7">
            <a:extLst>
              <a:ext uri="{FF2B5EF4-FFF2-40B4-BE49-F238E27FC236}">
                <a16:creationId xmlns:a16="http://schemas.microsoft.com/office/drawing/2014/main" id="{7134AA43-6BE6-7873-466C-AC9B74615289}"/>
              </a:ext>
            </a:extLst>
          </p:cNvPr>
          <p:cNvSpPr>
            <a:spLocks noGrp="1" noChangeArrowheads="1"/>
          </p:cNvSpPr>
          <p:nvPr>
            <p:ph type="sldNum" sz="quarter" idx="5"/>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21B75AC-271B-844C-B421-D2162EC1F1B4}"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ED7B1-4552-564C-D174-8BF4D9D87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C98A3-36A1-2CCF-AF3F-802FCFBAF9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B41E66-36F8-4F95-D88F-A1ADCE6B2408}"/>
              </a:ext>
            </a:extLst>
          </p:cNvPr>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Welcome to our fifth and final session to complete the Secure Base model- </a:t>
            </a:r>
            <a:r>
              <a:rPr lang="en-US" i="1" dirty="0">
                <a:latin typeface="Calibri" panose="020F0502020204030204" pitchFamily="34" charset="0"/>
                <a:cs typeface="Calibri" panose="020F0502020204030204" pitchFamily="34" charset="0"/>
              </a:rPr>
              <a:t>Family membership- helping the child to belong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171450" indent="-171450">
              <a:buClr>
                <a:srgbClr val="0070C0"/>
              </a:buClr>
              <a:buFont typeface="Wingdings" pitchFamily="2" charset="2"/>
              <a:buChar cha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This is a rather different and more</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psychosocial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caregiving dimension, as it engages not only with the quality of relationships in the family but with the wide range of issues for children and young people  in thinking about their identity and where they belong - and for caregivers in thinking about how they define their family.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The last part of this session today, as it is our final session, will be an opportunity to discuss ways of including the model in your practice and to learn more about the Secure Base tools on the website that can assist you in implementation. </a:t>
            </a:r>
          </a:p>
        </p:txBody>
      </p:sp>
      <p:sp>
        <p:nvSpPr>
          <p:cNvPr id="4" name="Slide Number Placeholder 3">
            <a:extLst>
              <a:ext uri="{FF2B5EF4-FFF2-40B4-BE49-F238E27FC236}">
                <a16:creationId xmlns:a16="http://schemas.microsoft.com/office/drawing/2014/main" id="{DB7E87C0-B4DA-3B42-339A-A6C4CADBC558}"/>
              </a:ext>
            </a:extLst>
          </p:cNvPr>
          <p:cNvSpPr>
            <a:spLocks noGrp="1"/>
          </p:cNvSpPr>
          <p:nvPr>
            <p:ph type="sldNum" sz="quarter" idx="5"/>
          </p:nvPr>
        </p:nvSpPr>
        <p:spPr/>
        <p:txBody>
          <a:bodyPr/>
          <a:lstStyle/>
          <a:p>
            <a:fld id="{C58EB948-F276-FD49-9FBF-089A9410267B}" type="slidenum">
              <a:rPr lang="en-US" smtClean="0"/>
              <a:t>1</a:t>
            </a:fld>
            <a:endParaRPr lang="en-US"/>
          </a:p>
        </p:txBody>
      </p:sp>
    </p:spTree>
    <p:extLst>
      <p:ext uri="{BB962C8B-B14F-4D97-AF65-F5344CB8AC3E}">
        <p14:creationId xmlns:p14="http://schemas.microsoft.com/office/powerpoint/2010/main" val="53001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Notes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70C0"/>
              </a:buClr>
              <a:buSzPts val="1200"/>
              <a:buFont typeface="Symbol" pitchFamily="2" charset="2"/>
              <a:buChar char=""/>
            </a:pP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a:t>
            </a:r>
            <a:r>
              <a:rPr lang="en-US"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Family membership –helping the child to belong </a:t>
            </a:r>
            <a:r>
              <a:rPr lang="en-US"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dimension draws on all the other dimensions – from a child’s point of view , a sense of belonging relies on their capacity to trust, to reflect on and manage their feelings, to feel accepted and to exercise agency alongside co-operation as part of the family.</a:t>
            </a:r>
          </a:p>
          <a:p>
            <a:pPr marL="342900" lvl="0" indent="-342900">
              <a:buClr>
                <a:srgbClr val="0070C0"/>
              </a:buClr>
              <a:buSzPts val="1200"/>
              <a:buFont typeface="Symbol" pitchFamily="2" charset="2"/>
              <a:buChar cha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But before we look at this dimension in more detail, we will take a few minutes to discuss the reflections task from last session, as co-operative caregiving, working together,  can support a child’s sense of belonging and capacity to develop and make choices about their identity.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2</a:t>
            </a:fld>
            <a:endParaRPr lang="en-US"/>
          </a:p>
        </p:txBody>
      </p:sp>
    </p:spTree>
    <p:extLst>
      <p:ext uri="{BB962C8B-B14F-4D97-AF65-F5344CB8AC3E}">
        <p14:creationId xmlns:p14="http://schemas.microsoft.com/office/powerpoint/2010/main" val="214046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663D3-DD45-F4E8-83D8-9A3BDC167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858A2-FC86-FA4E-A59C-5DF3EB911B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DD6247-F6AE-F1EB-3732-250F0E985DF6}"/>
              </a:ext>
            </a:extLst>
          </p:cNvPr>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mn-lt"/>
              </a:rPr>
              <a:t>This slide is a reminder of the reflections task suggested at the end of the last session. The focus was on how co-operative caregiving can promote a child’s self-efficacy – but participants may well have needed to draw on references to previous dimensions, such as availability and building trust.</a:t>
            </a:r>
          </a:p>
          <a:p>
            <a:pPr marL="171450" indent="-171450">
              <a:buClr>
                <a:srgbClr val="0070C0"/>
              </a:buClr>
              <a:buFont typeface="Wingdings" pitchFamily="2" charset="2"/>
              <a:buChar char="§"/>
            </a:pPr>
            <a:r>
              <a:rPr lang="en-US" dirty="0">
                <a:latin typeface="+mn-lt"/>
              </a:rPr>
              <a:t>Encourage feedback and discussion as a full group. Time needed for discussion will depend on how many participants have undertaken this task  / feel able to share their  ideas- but max 10-15 minutes. Prompt questions could include - how in your experience does this dimension apply to children of very different ages, toddlers to teenagers, with different issues around boundaries and choice? How do you think caregivers and children working together might contribute to a child's sense of belonging-today's topic?  </a:t>
            </a:r>
            <a:endParaRPr lang="en-US" b="1" dirty="0">
              <a:latin typeface="+mn-lt"/>
            </a:endParaRPr>
          </a:p>
          <a:p>
            <a:pPr marL="171450" indent="-171450">
              <a:buClr>
                <a:srgbClr val="336699"/>
              </a:buClr>
              <a:buFont typeface="Wingdings" pitchFamily="2" charset="2"/>
              <a:buChar char="§"/>
            </a:pPr>
            <a:endParaRPr lang="en-GB"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195644C-8460-8C12-716A-E330F0899B87}"/>
              </a:ext>
            </a:extLst>
          </p:cNvPr>
          <p:cNvSpPr>
            <a:spLocks noGrp="1"/>
          </p:cNvSpPr>
          <p:nvPr>
            <p:ph type="sldNum" sz="quarter" idx="5"/>
          </p:nvPr>
        </p:nvSpPr>
        <p:spPr/>
        <p:txBody>
          <a:bodyPr/>
          <a:lstStyle/>
          <a:p>
            <a:fld id="{C58EB948-F276-FD49-9FBF-089A9410267B}" type="slidenum">
              <a:rPr lang="en-US" smtClean="0"/>
              <a:t>3</a:t>
            </a:fld>
            <a:endParaRPr lang="en-US"/>
          </a:p>
        </p:txBody>
      </p:sp>
    </p:spTree>
    <p:extLst>
      <p:ext uri="{BB962C8B-B14F-4D97-AF65-F5344CB8AC3E}">
        <p14:creationId xmlns:p14="http://schemas.microsoft.com/office/powerpoint/2010/main" val="2227021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Font typeface="Wingdings" pitchFamily="2" charset="2"/>
              <a:buChar char="§"/>
            </a:pPr>
            <a:r>
              <a:rPr lang="en-US" dirty="0">
                <a:latin typeface="Calibri" panose="020F0502020204030204" pitchFamily="34" charset="0"/>
                <a:cs typeface="Calibri" panose="020F0502020204030204" pitchFamily="34" charset="0"/>
              </a:rPr>
              <a:t>Now to look at the caregiving cycle for this fifth dimension, focusing on family membership and a sense of belonging.</a:t>
            </a:r>
            <a:endParaRPr lang="en-US" b="1" dirty="0">
              <a:latin typeface="Calibri" panose="020F0502020204030204" pitchFamily="34" charset="0"/>
              <a:cs typeface="Calibri" panose="020F0502020204030204" pitchFamily="34" charset="0"/>
            </a:endParaRPr>
          </a:p>
          <a:p>
            <a:pPr>
              <a:buClr>
                <a:srgbClr val="0070C0"/>
              </a:buClr>
            </a:pPr>
            <a:r>
              <a:rPr lang="en-US" b="1" dirty="0">
                <a:latin typeface="Calibri" panose="020F0502020204030204" pitchFamily="34" charset="0"/>
                <a:cs typeface="Calibri" panose="020F0502020204030204" pitchFamily="34" charset="0"/>
              </a:rPr>
              <a:t>Read </a:t>
            </a:r>
            <a:r>
              <a:rPr lang="en-US" dirty="0">
                <a:latin typeface="Calibri" panose="020F0502020204030204" pitchFamily="34" charset="0"/>
                <a:cs typeface="Calibri" panose="020F0502020204030204" pitchFamily="34" charset="0"/>
              </a:rPr>
              <a:t>round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dimension refers to the capacity of the caregiver to include the child as a family member in any family placement. At the same time, the caregiver must help the child to retain or establish an appropriate sense of connection and belonging to their birth family. In this way the child can develop a comfortable sense of belonging and connection to more than one family. </a:t>
            </a:r>
          </a:p>
          <a:p>
            <a:pPr marL="171450" indent="-171450">
              <a:buClr>
                <a:srgbClr val="0070C0"/>
              </a:buClr>
              <a:buFont typeface="Wingdings" pitchFamily="2" charset="2"/>
              <a:buChar cha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Family membership is important because it confers a wide range of practical, social and psychological benefits for all of us and is part of the child's secure base. In a family-based society, a child who has no family connections may feel psychologically and socially dislocated. </a:t>
            </a:r>
          </a:p>
          <a:p>
            <a:pPr marL="171450" indent="-171450">
              <a:buClr>
                <a:srgbClr val="0070C0"/>
              </a:buClr>
              <a:buFont typeface="Wingdings" pitchFamily="2" charset="2"/>
              <a:buChar cha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Family membership can be extended to several households and does not have to involve biological or legal ties if there is a commitment to the child belonging as part of the family. </a:t>
            </a:r>
          </a:p>
          <a:p>
            <a:pPr>
              <a:buClr>
                <a:srgbClr val="0070C0"/>
              </a:buClr>
            </a:pPr>
            <a:endParaRPr lang="en-GB"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321B75AC-271B-844C-B421-D2162EC1F1B4}" type="slidenum">
              <a:rPr lang="en-GB" altLang="en-US" smtClean="0"/>
              <a:pPr>
                <a:defRPr/>
              </a:pPr>
              <a:t>4</a:t>
            </a:fld>
            <a:endParaRPr lang="en-GB" altLang="en-US" dirty="0"/>
          </a:p>
        </p:txBody>
      </p:sp>
    </p:spTree>
    <p:extLst>
      <p:ext uri="{BB962C8B-B14F-4D97-AF65-F5344CB8AC3E}">
        <p14:creationId xmlns:p14="http://schemas.microsoft.com/office/powerpoint/2010/main" val="1870123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911225" y="4652963"/>
            <a:ext cx="5170165" cy="4275137"/>
          </a:xfrm>
        </p:spPr>
        <p:txBody>
          <a:bodyPr/>
          <a:lstStyle/>
          <a:p>
            <a:r>
              <a:rPr lang="en-US" b="1" dirty="0">
                <a:latin typeface="Calibri" panose="020F0502020204030204" pitchFamily="34" charset="0"/>
                <a:cs typeface="Calibri" panose="020F0502020204030204" pitchFamily="34" charset="0"/>
              </a:rPr>
              <a:t>Notes </a:t>
            </a:r>
          </a:p>
          <a:p>
            <a:r>
              <a:rPr lang="en-US" b="1" dirty="0">
                <a:latin typeface="Calibri" panose="020F0502020204030204" pitchFamily="34" charset="0"/>
                <a:cs typeface="Calibri" panose="020F0502020204030204" pitchFamily="34" charset="0"/>
              </a:rPr>
              <a:t>Exercise 1 15 -20 minutes. Whole group or small group discussion</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exercise is an important opportunity to reflect on all aspects of family membership- and some of the challenges for foster, kinship, adoptive and special guardianship families.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The following themes may be covered in relation to the </a:t>
            </a:r>
            <a:r>
              <a:rPr lang="en-GB" b="1" dirty="0">
                <a:latin typeface="Calibri" panose="020F0502020204030204" pitchFamily="34" charset="0"/>
                <a:cs typeface="Calibri" panose="020F0502020204030204" pitchFamily="34" charset="0"/>
              </a:rPr>
              <a:t>first question</a:t>
            </a:r>
            <a:r>
              <a:rPr lang="en-GB" dirty="0">
                <a:latin typeface="Calibri" panose="020F0502020204030204" pitchFamily="34" charset="0"/>
                <a:cs typeface="Calibri" panose="020F0502020204030204" pitchFamily="34" charset="0"/>
              </a:rPr>
              <a:t>: </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security of relationships, </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identity and belonging</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cultural norms and values</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shared history and support throughout childhood and into adulthood.</a:t>
            </a:r>
          </a:p>
          <a:p>
            <a:pPr lvl="1">
              <a:spcBef>
                <a:spcPts val="0"/>
              </a:spcBef>
              <a:buClr>
                <a:srgbClr val="0070C0"/>
              </a:buClr>
            </a:pPr>
            <a:endParaRPr lang="en-GB"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The following themes may be covered in relation to the </a:t>
            </a:r>
            <a:r>
              <a:rPr lang="en-GB" b="1" dirty="0">
                <a:latin typeface="Calibri" panose="020F0502020204030204" pitchFamily="34" charset="0"/>
                <a:cs typeface="Calibri" panose="020F0502020204030204" pitchFamily="34" charset="0"/>
              </a:rPr>
              <a:t>second question</a:t>
            </a:r>
            <a:r>
              <a:rPr lang="en-GB" dirty="0">
                <a:latin typeface="Calibri" panose="020F0502020204030204" pitchFamily="34" charset="0"/>
                <a:cs typeface="Calibri" panose="020F0502020204030204" pitchFamily="34" charset="0"/>
              </a:rPr>
              <a:t>: </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meanings of family membership when managing membership of more than one family </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managing a dual identity, especially when there are cultural or religious differences between families and potential for conflict</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contact/ birth family time, which may support or disrupt a comfortable sense of membership in both the birth or placement family</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permanence planning involving building family membership can be lengthy and uncertain, making a sense of permanence hard to achieve</a:t>
            </a:r>
          </a:p>
          <a:p>
            <a:pPr marL="628650" lvl="1" indent="-171450">
              <a:spcBef>
                <a:spcPts val="0"/>
              </a:spcBef>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children may not accept the patterns/rituals /expectations of a new family - so caregivers may feel the child does not want to be part of their family. </a:t>
            </a:r>
          </a:p>
          <a:p>
            <a:pPr marL="171450" indent="-171450">
              <a:buClr>
                <a:srgbClr val="336699"/>
              </a:buClr>
              <a:buFont typeface="Wingdings" pitchFamily="2" charset="2"/>
              <a:buChar char="§"/>
            </a:pPr>
            <a:endParaRPr lang="en-GB" dirty="0">
              <a:latin typeface="Calibri" panose="020F0502020204030204" pitchFamily="34" charset="0"/>
              <a:cs typeface="Calibri" panose="020F0502020204030204" pitchFamily="34" charset="0"/>
            </a:endParaRPr>
          </a:p>
          <a:p>
            <a:endParaRPr lang="en-US" b="1" dirty="0"/>
          </a:p>
        </p:txBody>
      </p:sp>
      <p:sp>
        <p:nvSpPr>
          <p:cNvPr id="4" name="Slide Number Placeholder 3"/>
          <p:cNvSpPr>
            <a:spLocks noGrp="1"/>
          </p:cNvSpPr>
          <p:nvPr>
            <p:ph type="sldNum" sz="quarter" idx="5"/>
          </p:nvPr>
        </p:nvSpPr>
        <p:spPr/>
        <p:txBody>
          <a:bodyPr/>
          <a:lstStyle/>
          <a:p>
            <a:fld id="{A1940F40-B4E3-9C4F-94C3-424D3472A3F0}" type="slidenum">
              <a:rPr lang="en-US" smtClean="0"/>
              <a:t>5</a:t>
            </a:fld>
            <a:endParaRPr lang="en-US"/>
          </a:p>
        </p:txBody>
      </p:sp>
    </p:spTree>
    <p:extLst>
      <p:ext uri="{BB962C8B-B14F-4D97-AF65-F5344CB8AC3E}">
        <p14:creationId xmlns:p14="http://schemas.microsoft.com/office/powerpoint/2010/main" val="1368773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endParaRPr lang="en-US"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The discussion generated in Exercise 1 will have emphasised the importance of this underpinning, </a:t>
            </a:r>
            <a:r>
              <a:rPr lang="en-GB" b="1" dirty="0">
                <a:latin typeface="Calibri" panose="020F0502020204030204" pitchFamily="34" charset="0"/>
                <a:cs typeface="Calibri" panose="020F0502020204030204" pitchFamily="34" charset="0"/>
              </a:rPr>
              <a:t>flexible thinking and feeling </a:t>
            </a:r>
            <a:r>
              <a:rPr lang="en-GB" dirty="0">
                <a:latin typeface="Calibri" panose="020F0502020204030204" pitchFamily="34" charset="0"/>
                <a:cs typeface="Calibri" panose="020F0502020204030204" pitchFamily="34" charset="0"/>
              </a:rPr>
              <a:t>about family membership when caregivers are helping children to gain a positive sense of belonging - but the exercise will also have raised some of the challenges</a:t>
            </a:r>
            <a:r>
              <a:rPr lang="en-GB" dirty="0"/>
              <a:t>.</a:t>
            </a:r>
            <a:endParaRPr lang="en-US"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Caregivers need to have in mind that children and young people in placement families place high value on feeling loved and cared for, but also on being fully included as part of the family they now live with. This will be true of children in short and long-term foster care, kinship care and adoption.</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At the same time, children will need to establish an appropriate sense of connection and belonging to their birth family - and sometimes other families, such as former foster families. This can raise difficult questions and emotions for some current caregivers and families, as well as the associated practical challenges in maintaining safe and beneficial connections.</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But if these connections are handled positively, the child can develop a coherent sense of belonging / being connected to more than one family., with</a:t>
            </a:r>
            <a:r>
              <a:rPr lang="en-US" dirty="0">
                <a:latin typeface="Calibri" panose="020F0502020204030204" pitchFamily="34" charset="0"/>
                <a:cs typeface="Calibri" panose="020F0502020204030204" pitchFamily="34" charset="0"/>
              </a:rPr>
              <a:t> members of birth and current caregiving families often playing different roles in a child's life at different stages of the placement, of their childhood- and into adult life. </a:t>
            </a:r>
            <a:endParaRPr lang="en-GB" dirty="0"/>
          </a:p>
          <a:p>
            <a:pPr marL="171450" lvl="0" indent="-171450">
              <a:buClr>
                <a:srgbClr val="336699"/>
              </a:buClr>
              <a:buFont typeface="Wingdings" pitchFamily="2" charset="2"/>
              <a:buChar char="§"/>
            </a:pPr>
            <a:endParaRPr lang="en-GB" dirty="0"/>
          </a:p>
          <a:p>
            <a:pPr>
              <a:buClr>
                <a:srgbClr val="336699"/>
              </a:buClr>
            </a:pPr>
            <a:endParaRPr lang="en-US" dirty="0"/>
          </a:p>
          <a:p>
            <a:pPr marL="171450" indent="-171450">
              <a:buClr>
                <a:srgbClr val="336699"/>
              </a:buClr>
              <a:buFont typeface="Wingdings" pitchFamily="2" charset="2"/>
              <a:buChar char="§"/>
            </a:pPr>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6</a:t>
            </a:fld>
            <a:endParaRPr lang="en-US"/>
          </a:p>
        </p:txBody>
      </p:sp>
    </p:spTree>
    <p:extLst>
      <p:ext uri="{BB962C8B-B14F-4D97-AF65-F5344CB8AC3E}">
        <p14:creationId xmlns:p14="http://schemas.microsoft.com/office/powerpoint/2010/main" val="246608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486400" cy="39433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panose="020F0502020204030204" pitchFamily="34" charset="0"/>
                <a:cs typeface="Calibri" panose="020F0502020204030204" pitchFamily="34" charset="0"/>
              </a:rPr>
              <a:t>Notes</a:t>
            </a: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r>
              <a:rPr lang="en-US" dirty="0">
                <a:latin typeface="Calibri" panose="020F0502020204030204" pitchFamily="34" charset="0"/>
                <a:cs typeface="Calibri" panose="020F0502020204030204" pitchFamily="34" charset="0"/>
              </a:rPr>
              <a:t>Caregivers in all placements need to </a:t>
            </a:r>
            <a:r>
              <a:rPr lang="en-GB" dirty="0">
                <a:latin typeface="Calibri" panose="020F0502020204030204" pitchFamily="34" charset="0"/>
                <a:cs typeface="Calibri" panose="020F0502020204030204" pitchFamily="34" charset="0"/>
              </a:rPr>
              <a:t>support the child to feel welcome </a:t>
            </a:r>
            <a:r>
              <a:rPr lang="en-GB" b="1" dirty="0">
                <a:latin typeface="Calibri" panose="020F0502020204030204" pitchFamily="34" charset="0"/>
                <a:cs typeface="Calibri" panose="020F0502020204030204" pitchFamily="34" charset="0"/>
              </a:rPr>
              <a:t>as part of the family. </a:t>
            </a: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r>
              <a:rPr lang="en-GB" dirty="0">
                <a:latin typeface="Calibri" panose="020F0502020204030204" pitchFamily="34" charset="0"/>
                <a:cs typeface="Calibri" panose="020F0502020204030204" pitchFamily="34" charset="0"/>
              </a:rPr>
              <a:t>This includes helping the child new to a placement to understand how this family does simple things (get dressed before or after breakfast?), but also to consider what will help this child to feel welcome and included. For example, one child said that she knew her new long-term foster carers really wanted her because when she arrived, she found that they had placed a duvet cover representing her favourite band on her bed. </a:t>
            </a: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r>
              <a:rPr lang="en-GB" b="1" dirty="0">
                <a:latin typeface="Calibri" panose="020F0502020204030204" pitchFamily="34" charset="0"/>
                <a:cs typeface="Calibri" panose="020F0502020204030204" pitchFamily="34" charset="0"/>
              </a:rPr>
              <a:t>Making physical space for the child</a:t>
            </a:r>
            <a:r>
              <a:rPr lang="en-GB" dirty="0">
                <a:latin typeface="Calibri" panose="020F0502020204030204" pitchFamily="34" charset="0"/>
                <a:cs typeface="Calibri" panose="020F0502020204030204" pitchFamily="34" charset="0"/>
              </a:rPr>
              <a:t>. Having special places for the child in the family home – for their clothes, in their bedroom, at the table, in the garden. </a:t>
            </a: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r>
              <a:rPr lang="en-GB" b="1" dirty="0">
                <a:latin typeface="Calibri" panose="020F0502020204030204" pitchFamily="34" charset="0"/>
                <a:cs typeface="Calibri" panose="020F0502020204030204" pitchFamily="34" charset="0"/>
              </a:rPr>
              <a:t>Helping the child to talk about and value their birth family identity </a:t>
            </a:r>
            <a:r>
              <a:rPr lang="en-GB" dirty="0">
                <a:latin typeface="Calibri" panose="020F0502020204030204" pitchFamily="34" charset="0"/>
                <a:cs typeface="Calibri" panose="020F0502020204030204" pitchFamily="34" charset="0"/>
              </a:rPr>
              <a:t>- and to develop a realistic and balanced understanding of their life story. </a:t>
            </a: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r>
              <a:rPr lang="en-GB" b="1" dirty="0">
                <a:latin typeface="Calibri" panose="020F0502020204030204" pitchFamily="34" charset="0"/>
                <a:cs typeface="Calibri" panose="020F0502020204030204" pitchFamily="34" charset="0"/>
              </a:rPr>
              <a:t>Managing birth family contact positively </a:t>
            </a:r>
            <a:r>
              <a:rPr lang="en-GB" dirty="0">
                <a:latin typeface="Calibri" panose="020F0502020204030204" pitchFamily="34" charset="0"/>
                <a:cs typeface="Calibri" panose="020F0502020204030204" pitchFamily="34" charset="0"/>
              </a:rPr>
              <a:t>(whether frequent or infrequent, face to face or indirect), in ways that, where possible, promotes the child’s well-being and a comfortable and appropriate sense of belonging in both families. Contact should be adding to not detracting from the child's secure base / sense of security. </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‘Managing family contact positively' will include ensuring that contact feels safe to the child, so may include suggesting supervising or reducing contact to some family members while promoting contact with others. </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Over time, caregivers can help children to process their complex feelings, manage multiple family memberships and </a:t>
            </a:r>
            <a:r>
              <a:rPr lang="en-GB" b="1" dirty="0">
                <a:latin typeface="Calibri" panose="020F0502020204030204" pitchFamily="34" charset="0"/>
                <a:cs typeface="Calibri" panose="020F0502020204030204" pitchFamily="34" charset="0"/>
              </a:rPr>
              <a:t>develop a coherent sense of self and identity</a:t>
            </a:r>
            <a:r>
              <a:rPr lang="en-GB" dirty="0">
                <a:latin typeface="Calibri" panose="020F0502020204030204" pitchFamily="34" charset="0"/>
                <a:cs typeface="Calibri" panose="020F0502020204030204" pitchFamily="34" charset="0"/>
              </a:rPr>
              <a:t> that will continue to evolve into adulthood.</a:t>
            </a:r>
            <a:endParaRPr lang="en-US" dirty="0">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endParaRPr lang="en-GB" dirty="0">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
                <a:srgbClr val="336699"/>
              </a:buClr>
              <a:buSzTx/>
              <a:buFont typeface="Wingdings" pitchFamily="2" charset="2"/>
              <a:buChar char="§"/>
              <a:tabLst/>
              <a:defRPr/>
            </a:pPr>
            <a:endParaRPr lang="en-US" b="1"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7</a:t>
            </a:fld>
            <a:endParaRPr lang="en-US"/>
          </a:p>
        </p:txBody>
      </p:sp>
    </p:spTree>
    <p:extLst>
      <p:ext uri="{BB962C8B-B14F-4D97-AF65-F5344CB8AC3E}">
        <p14:creationId xmlns:p14="http://schemas.microsoft.com/office/powerpoint/2010/main" val="403887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is a good example of how a short-term caregiver can see the value for all children of feeling explicitly welcomed as part of the family, regardless of the placement plan and how long the child will be with them.</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Short-term placements often occur at turning points in a child's life and feeling well supported in this way at times of transition will often be remembered and valued.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experience will also provide a good foundation, whether a child is returning home or moving to a kinship family,  long-term foster placement or adoption.</a:t>
            </a:r>
          </a:p>
          <a:p>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8</a:t>
            </a:fld>
            <a:endParaRPr lang="en-US"/>
          </a:p>
        </p:txBody>
      </p:sp>
    </p:spTree>
    <p:extLst>
      <p:ext uri="{BB962C8B-B14F-4D97-AF65-F5344CB8AC3E}">
        <p14:creationId xmlns:p14="http://schemas.microsoft.com/office/powerpoint/2010/main" val="2069406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endParaRPr lang="en-US" dirty="0">
              <a:latin typeface="Calibri" panose="020F0502020204030204" pitchFamily="34" charset="0"/>
              <a:cs typeface="Calibri" panose="020F0502020204030204" pitchFamily="34" charset="0"/>
            </a:endParaRP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Kate's description of her family relationships shows how both foster and birth families are important to her, with her foster carers providing opportunities and being there / being available for her but also supporting her ongoing relationship with her birth family.</a:t>
            </a:r>
          </a:p>
        </p:txBody>
      </p:sp>
      <p:sp>
        <p:nvSpPr>
          <p:cNvPr id="4" name="Slide Number Placeholder 3"/>
          <p:cNvSpPr>
            <a:spLocks noGrp="1"/>
          </p:cNvSpPr>
          <p:nvPr>
            <p:ph type="sldNum" sz="quarter" idx="5"/>
          </p:nvPr>
        </p:nvSpPr>
        <p:spPr/>
        <p:txBody>
          <a:bodyPr/>
          <a:lstStyle/>
          <a:p>
            <a:fld id="{C58EB948-F276-FD49-9FBF-089A9410267B}" type="slidenum">
              <a:rPr lang="en-US" smtClean="0"/>
              <a:t>9</a:t>
            </a:fld>
            <a:endParaRPr lang="en-US"/>
          </a:p>
        </p:txBody>
      </p:sp>
    </p:spTree>
    <p:extLst>
      <p:ext uri="{BB962C8B-B14F-4D97-AF65-F5344CB8AC3E}">
        <p14:creationId xmlns:p14="http://schemas.microsoft.com/office/powerpoint/2010/main" val="4175593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is good example of informal and valuable birth family time /contact and relationships for a young person - although home for Jon is the foster home.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It’s important, where possible, to identify birth family members, including grandparents or uncles and aunts, who can offer a warm and safe relationship and a sense of connection to that part of the young person’s identity. They may also offer important links and support into adulthood.</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Contact will be discussed more specifically after the break. </a:t>
            </a:r>
          </a:p>
        </p:txBody>
      </p:sp>
      <p:sp>
        <p:nvSpPr>
          <p:cNvPr id="4" name="Slide Number Placeholder 3"/>
          <p:cNvSpPr>
            <a:spLocks noGrp="1"/>
          </p:cNvSpPr>
          <p:nvPr>
            <p:ph type="sldNum" sz="quarter" idx="5"/>
          </p:nvPr>
        </p:nvSpPr>
        <p:spPr/>
        <p:txBody>
          <a:bodyPr/>
          <a:lstStyle/>
          <a:p>
            <a:fld id="{C58EB948-F276-FD49-9FBF-089A9410267B}" type="slidenum">
              <a:rPr lang="en-US" smtClean="0"/>
              <a:t>10</a:t>
            </a:fld>
            <a:endParaRPr lang="en-US"/>
          </a:p>
        </p:txBody>
      </p:sp>
    </p:spTree>
    <p:extLst>
      <p:ext uri="{BB962C8B-B14F-4D97-AF65-F5344CB8AC3E}">
        <p14:creationId xmlns:p14="http://schemas.microsoft.com/office/powerpoint/2010/main" val="502330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Positive contact /time spent with birth family members, whether indirect or face to face, has the potential to help children manage their identities and to develop or sustain positive relationships with relatives built on realistic understandings and appreciation of their strengths and difficulties.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However, contact with birth family members can in some cases involve difficult transitions, the arousal of painful memories and feelings and the exploration of relationships that may have have been harmful in the past.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For all children it is important that the potential benefits and risks of contact and contact arrangements are assessed and managed in ways that enable children to feel secure, comfortable, supported and free from anxiety when they spend time with their birth family members</a:t>
            </a:r>
            <a:r>
              <a:rPr lang="en-GB" b="1" dirty="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This includes plans for contact with parents, siblings and extended family members.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To achieve a positive experience for the child, the plan for contact needs to include support for the child but also for birth family members and caregiver families- foster carers, kinship carers and adopters.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The five dimensions of the Secure Base model can help to identify both positive and potentially harmful elements of the plan for contact. </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321B75AC-271B-844C-B421-D2162EC1F1B4}" type="slidenum">
              <a:rPr lang="en-GB" altLang="en-US" smtClean="0"/>
              <a:pPr>
                <a:defRPr/>
              </a:pPr>
              <a:t>12</a:t>
            </a:fld>
            <a:endParaRPr lang="en-GB" altLang="en-US"/>
          </a:p>
        </p:txBody>
      </p:sp>
    </p:spTree>
    <p:extLst>
      <p:ext uri="{BB962C8B-B14F-4D97-AF65-F5344CB8AC3E}">
        <p14:creationId xmlns:p14="http://schemas.microsoft.com/office/powerpoint/2010/main" val="2372025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4212" y="4629472"/>
            <a:ext cx="5469185" cy="4601841"/>
          </a:xfrm>
        </p:spPr>
        <p:txBody>
          <a:bodyPr/>
          <a:lstStyle/>
          <a:p>
            <a:r>
              <a:rPr lang="en-US" b="1" dirty="0">
                <a:latin typeface="+mn-lt"/>
              </a:rPr>
              <a:t>Notes</a:t>
            </a:r>
          </a:p>
          <a:p>
            <a:pPr marL="171450" indent="-171450">
              <a:buClr>
                <a:srgbClr val="0070C0"/>
              </a:buClr>
              <a:buFont typeface="Wingdings" pitchFamily="2" charset="2"/>
              <a:buChar char="§"/>
            </a:pPr>
            <a:r>
              <a:rPr lang="en-US" dirty="0">
                <a:latin typeface="+mn-lt"/>
              </a:rPr>
              <a:t>The aim is to ensure contact plans support the child's sense of security. For example:</a:t>
            </a:r>
          </a:p>
          <a:p>
            <a:pPr>
              <a:spcBef>
                <a:spcPts val="0"/>
              </a:spcBef>
              <a:buClr>
                <a:srgbClr val="0070C0"/>
              </a:buClr>
            </a:pPr>
            <a:endParaRPr lang="en-GB" sz="1100" b="1" dirty="0">
              <a:latin typeface="Calibri" panose="020F0502020204030204" pitchFamily="34" charset="0"/>
              <a:cs typeface="Calibri" panose="020F0502020204030204" pitchFamily="34" charset="0"/>
            </a:endParaRPr>
          </a:p>
          <a:p>
            <a:pPr>
              <a:spcBef>
                <a:spcPts val="0"/>
              </a:spcBef>
              <a:buClr>
                <a:srgbClr val="0070C0"/>
              </a:buClr>
            </a:pPr>
            <a:r>
              <a:rPr lang="en-GB" sz="1100" b="1" dirty="0">
                <a:latin typeface="Calibri" panose="020F0502020204030204" pitchFamily="34" charset="0"/>
                <a:cs typeface="Calibri" panose="020F0502020204030204" pitchFamily="34" charset="0"/>
              </a:rPr>
              <a:t>Availability – helping the child to trust </a:t>
            </a:r>
          </a:p>
          <a:p>
            <a:pPr>
              <a:spcBef>
                <a:spcPts val="0"/>
              </a:spcBef>
            </a:pPr>
            <a:r>
              <a:rPr lang="en-GB" sz="1100" dirty="0">
                <a:latin typeface="Calibri" panose="020F0502020204030204" pitchFamily="34" charset="0"/>
                <a:cs typeface="Calibri" panose="020F0502020204030204" pitchFamily="34" charset="0"/>
              </a:rPr>
              <a:t>Positive contact arrangements should be such that the child has access to a trusted source of security (e.g. trusted family member, caregiver, familiar contact supervisor) or can hold the secure base in mind. </a:t>
            </a:r>
          </a:p>
          <a:p>
            <a:pPr>
              <a:spcBef>
                <a:spcPts val="0"/>
              </a:spcBef>
            </a:pPr>
            <a:endParaRPr lang="en-GB" sz="1100" b="1" dirty="0">
              <a:latin typeface="Calibri" panose="020F0502020204030204" pitchFamily="34" charset="0"/>
              <a:cs typeface="Calibri" panose="020F0502020204030204" pitchFamily="34" charset="0"/>
            </a:endParaRPr>
          </a:p>
          <a:p>
            <a:pPr>
              <a:spcBef>
                <a:spcPts val="0"/>
              </a:spcBef>
            </a:pPr>
            <a:r>
              <a:rPr lang="en-GB" sz="1100" b="1" dirty="0">
                <a:latin typeface="Calibri" panose="020F0502020204030204" pitchFamily="34" charset="0"/>
                <a:cs typeface="Calibri" panose="020F0502020204030204" pitchFamily="34" charset="0"/>
              </a:rPr>
              <a:t>Sensitivity – helping the child to manage feelings </a:t>
            </a:r>
          </a:p>
          <a:p>
            <a:pPr>
              <a:spcBef>
                <a:spcPts val="0"/>
              </a:spcBef>
            </a:pPr>
            <a:r>
              <a:rPr lang="en-GB" sz="1100" dirty="0">
                <a:latin typeface="Calibri" panose="020F0502020204030204" pitchFamily="34" charset="0"/>
                <a:cs typeface="Calibri" panose="020F0502020204030204" pitchFamily="34" charset="0"/>
              </a:rPr>
              <a:t>Contact is likely to involve some positive, hopeful feelings, but also some difficult, mixed feelings for the child that caregivers need to acknowledge and reassure the child about.</a:t>
            </a:r>
          </a:p>
          <a:p>
            <a:pPr>
              <a:spcBef>
                <a:spcPts val="0"/>
              </a:spcBef>
              <a:buClr>
                <a:srgbClr val="0070C0"/>
              </a:buClr>
            </a:pPr>
            <a:endParaRPr lang="en-GB" sz="1100" b="1" dirty="0">
              <a:latin typeface="Calibri" panose="020F0502020204030204" pitchFamily="34" charset="0"/>
              <a:cs typeface="Calibri" panose="020F0502020204030204" pitchFamily="34" charset="0"/>
            </a:endParaRPr>
          </a:p>
          <a:p>
            <a:pPr>
              <a:spcBef>
                <a:spcPts val="0"/>
              </a:spcBef>
              <a:buClr>
                <a:srgbClr val="0070C0"/>
              </a:buClr>
            </a:pPr>
            <a:r>
              <a:rPr lang="en-GB" sz="1100" b="1" dirty="0">
                <a:latin typeface="Calibri" panose="020F0502020204030204" pitchFamily="34" charset="0"/>
                <a:cs typeface="Calibri" panose="020F0502020204030204" pitchFamily="34" charset="0"/>
              </a:rPr>
              <a:t>Acceptance – building the child’s self esteem </a:t>
            </a:r>
          </a:p>
          <a:p>
            <a:pPr>
              <a:spcBef>
                <a:spcPts val="0"/>
              </a:spcBef>
            </a:pPr>
            <a:r>
              <a:rPr lang="en-GB" sz="1100" dirty="0">
                <a:latin typeface="Calibri" panose="020F0502020204030204" pitchFamily="34" charset="0"/>
                <a:cs typeface="Calibri" panose="020F0502020204030204" pitchFamily="34" charset="0"/>
              </a:rPr>
              <a:t>Before, during and after contact, children need to feel accepted, valued and good about themselves. </a:t>
            </a:r>
          </a:p>
          <a:p>
            <a:pPr>
              <a:spcBef>
                <a:spcPts val="0"/>
              </a:spcBef>
              <a:buClr>
                <a:srgbClr val="0070C0"/>
              </a:buClr>
            </a:pPr>
            <a:endParaRPr lang="en-GB" sz="1100" b="1" dirty="0">
              <a:latin typeface="Calibri" panose="020F0502020204030204" pitchFamily="34" charset="0"/>
              <a:cs typeface="Calibri" panose="020F0502020204030204" pitchFamily="34" charset="0"/>
            </a:endParaRPr>
          </a:p>
          <a:p>
            <a:pPr>
              <a:spcBef>
                <a:spcPts val="0"/>
              </a:spcBef>
              <a:buClr>
                <a:srgbClr val="0070C0"/>
              </a:buClr>
            </a:pPr>
            <a:r>
              <a:rPr lang="en-GB" sz="1100" b="1" dirty="0">
                <a:latin typeface="Calibri" panose="020F0502020204030204" pitchFamily="34" charset="0"/>
                <a:cs typeface="Calibri" panose="020F0502020204030204" pitchFamily="34" charset="0"/>
              </a:rPr>
              <a:t>Co-operation – helping the child to feel effective </a:t>
            </a:r>
          </a:p>
          <a:p>
            <a:pPr>
              <a:spcBef>
                <a:spcPts val="0"/>
              </a:spcBef>
            </a:pPr>
            <a:r>
              <a:rPr lang="en-GB" sz="1100" dirty="0">
                <a:latin typeface="Calibri" panose="020F0502020204030204" pitchFamily="34" charset="0"/>
                <a:cs typeface="Calibri" panose="020F0502020204030204" pitchFamily="34" charset="0"/>
              </a:rPr>
              <a:t>Children need to make choices during contact and feel appropriately included in planning and reviewing contact arrangements. </a:t>
            </a:r>
          </a:p>
          <a:p>
            <a:pPr>
              <a:spcBef>
                <a:spcPts val="0"/>
              </a:spcBef>
            </a:pPr>
            <a:endParaRPr lang="en-GB" sz="1100" b="1" dirty="0">
              <a:latin typeface="Calibri" panose="020F0502020204030204" pitchFamily="34" charset="0"/>
              <a:cs typeface="Calibri" panose="020F0502020204030204" pitchFamily="34" charset="0"/>
            </a:endParaRPr>
          </a:p>
          <a:p>
            <a:pPr>
              <a:spcBef>
                <a:spcPts val="0"/>
              </a:spcBef>
            </a:pPr>
            <a:r>
              <a:rPr lang="en-GB" sz="1100" b="1" dirty="0">
                <a:latin typeface="Calibri" panose="020F0502020204030204" pitchFamily="34" charset="0"/>
                <a:cs typeface="Calibri" panose="020F0502020204030204" pitchFamily="34" charset="0"/>
              </a:rPr>
              <a:t>Family membership – helping the child to belong </a:t>
            </a:r>
          </a:p>
          <a:p>
            <a:pPr>
              <a:spcBef>
                <a:spcPts val="0"/>
              </a:spcBef>
            </a:pPr>
            <a:r>
              <a:rPr lang="en-GB" sz="1100" dirty="0">
                <a:latin typeface="Calibri" panose="020F0502020204030204" pitchFamily="34" charset="0"/>
                <a:cs typeface="Calibri" panose="020F0502020204030204" pitchFamily="34" charset="0"/>
              </a:rPr>
              <a:t>Contact arrangements should aim to promote a child's comfortable sense of belonging in both families, with caregivers and birth family members respectful of each other.</a:t>
            </a:r>
            <a:endParaRPr lang="en-US" dirty="0"/>
          </a:p>
        </p:txBody>
      </p:sp>
      <p:sp>
        <p:nvSpPr>
          <p:cNvPr id="4" name="Slide Number Placeholder 3"/>
          <p:cNvSpPr>
            <a:spLocks noGrp="1"/>
          </p:cNvSpPr>
          <p:nvPr>
            <p:ph type="sldNum" sz="quarter" idx="5"/>
          </p:nvPr>
        </p:nvSpPr>
        <p:spPr/>
        <p:txBody>
          <a:bodyPr/>
          <a:lstStyle/>
          <a:p>
            <a:pPr>
              <a:defRPr/>
            </a:pPr>
            <a:fld id="{321B75AC-271B-844C-B421-D2162EC1F1B4}" type="slidenum">
              <a:rPr lang="en-GB" altLang="en-US" smtClean="0"/>
              <a:pPr>
                <a:defRPr/>
              </a:pPr>
              <a:t>13</a:t>
            </a:fld>
            <a:endParaRPr lang="en-GB" altLang="en-US"/>
          </a:p>
        </p:txBody>
      </p:sp>
    </p:spTree>
    <p:extLst>
      <p:ext uri="{BB962C8B-B14F-4D97-AF65-F5344CB8AC3E}">
        <p14:creationId xmlns:p14="http://schemas.microsoft.com/office/powerpoint/2010/main" val="547170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5E020-089D-08C2-8793-E553173402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C1F13-FC2E-8295-9DD3-B33DD5A9A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D8A448-A29D-6253-B765-C47A9FD22B20}"/>
              </a:ext>
            </a:extLst>
          </p:cNvPr>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spcBef>
                <a:spcPts val="0"/>
              </a:spcBef>
              <a:buClr>
                <a:srgbClr val="0070C0"/>
              </a:buClr>
              <a:buFont typeface="Wingdings" pitchFamily="2" charset="2"/>
              <a:buChar char="§"/>
            </a:pPr>
            <a:r>
              <a:rPr lang="en-US" dirty="0">
                <a:latin typeface="Calibri" panose="020F0502020204030204" pitchFamily="34" charset="0"/>
                <a:cs typeface="Calibri" panose="020F0502020204030204" pitchFamily="34" charset="0"/>
              </a:rPr>
              <a:t>Give participants a few minutes to jot down thoughts – and then discuss in a whole group the kind of features a contact plan might need to include. </a:t>
            </a:r>
          </a:p>
          <a:p>
            <a:pPr marL="171450" indent="-171450">
              <a:spcBef>
                <a:spcPts val="0"/>
              </a:spcBef>
              <a:buClr>
                <a:srgbClr val="0070C0"/>
              </a:buClr>
              <a:buFont typeface="Wingdings" pitchFamily="2" charset="2"/>
              <a:buChar char="§"/>
            </a:pPr>
            <a:endParaRPr lang="en-US" dirty="0">
              <a:latin typeface="Calibri" panose="020F0502020204030204" pitchFamily="34" charset="0"/>
              <a:cs typeface="Calibri" panose="020F0502020204030204" pitchFamily="34" charset="0"/>
            </a:endParaRPr>
          </a:p>
          <a:p>
            <a:pPr marL="171450" indent="-171450">
              <a:spcBef>
                <a:spcPts val="0"/>
              </a:spcBef>
              <a:buClr>
                <a:srgbClr val="0070C0"/>
              </a:buClr>
              <a:buFont typeface="Wingdings" pitchFamily="2" charset="2"/>
              <a:buChar char="§"/>
            </a:pPr>
            <a:r>
              <a:rPr lang="en-US" dirty="0">
                <a:latin typeface="Calibri" panose="020F0502020204030204" pitchFamily="34" charset="0"/>
                <a:cs typeface="Calibri" panose="020F0502020204030204" pitchFamily="34" charset="0"/>
              </a:rPr>
              <a:t>Make connections with each of the Secure Base dimensions.</a:t>
            </a:r>
          </a:p>
          <a:p>
            <a:pPr lvl="1">
              <a:lnSpc>
                <a:spcPct val="150000"/>
              </a:lnSpc>
              <a:spcBef>
                <a:spcPts val="0"/>
              </a:spcBef>
              <a:buClr>
                <a:srgbClr val="336699"/>
              </a:buClr>
            </a:pPr>
            <a:r>
              <a:rPr lang="en-US" altLang="en-US" dirty="0">
                <a:latin typeface="Calibri" panose="020F0502020204030204" pitchFamily="34" charset="0"/>
                <a:cs typeface="Calibri" panose="020F0502020204030204" pitchFamily="34" charset="0"/>
              </a:rPr>
              <a:t>Availability – helping  the child to trust</a:t>
            </a:r>
            <a:endParaRPr lang="en-GB" altLang="en-US" dirty="0">
              <a:latin typeface="Calibri" panose="020F0502020204030204" pitchFamily="34" charset="0"/>
              <a:cs typeface="Calibri" panose="020F0502020204030204" pitchFamily="34" charset="0"/>
            </a:endParaRPr>
          </a:p>
          <a:p>
            <a:pPr lvl="1">
              <a:lnSpc>
                <a:spcPct val="150000"/>
              </a:lnSpc>
              <a:spcBef>
                <a:spcPts val="0"/>
              </a:spcBef>
              <a:buClr>
                <a:srgbClr val="336699"/>
              </a:buClr>
            </a:pPr>
            <a:r>
              <a:rPr lang="en-US" altLang="en-US" dirty="0">
                <a:latin typeface="Calibri" panose="020F0502020204030204" pitchFamily="34" charset="0"/>
                <a:cs typeface="Calibri" panose="020F0502020204030204" pitchFamily="34" charset="0"/>
              </a:rPr>
              <a:t>Sensitivity – helping the child to manage feelings</a:t>
            </a:r>
            <a:endParaRPr lang="en-GB" altLang="en-US" dirty="0">
              <a:latin typeface="Calibri" panose="020F0502020204030204" pitchFamily="34" charset="0"/>
              <a:cs typeface="Calibri" panose="020F0502020204030204" pitchFamily="34" charset="0"/>
            </a:endParaRPr>
          </a:p>
          <a:p>
            <a:pPr lvl="1">
              <a:lnSpc>
                <a:spcPct val="150000"/>
              </a:lnSpc>
              <a:spcBef>
                <a:spcPts val="0"/>
              </a:spcBef>
              <a:buClr>
                <a:srgbClr val="336699"/>
              </a:buClr>
            </a:pPr>
            <a:r>
              <a:rPr lang="en-US" altLang="en-US" dirty="0">
                <a:latin typeface="Calibri" panose="020F0502020204030204" pitchFamily="34" charset="0"/>
                <a:cs typeface="Calibri" panose="020F0502020204030204" pitchFamily="34" charset="0"/>
              </a:rPr>
              <a:t>Acceptance – building the child’s self esteem</a:t>
            </a:r>
            <a:endParaRPr lang="en-GB" altLang="en-US" dirty="0">
              <a:latin typeface="Calibri" panose="020F0502020204030204" pitchFamily="34" charset="0"/>
              <a:cs typeface="Calibri" panose="020F0502020204030204" pitchFamily="34" charset="0"/>
            </a:endParaRPr>
          </a:p>
          <a:p>
            <a:pPr lvl="1">
              <a:lnSpc>
                <a:spcPct val="150000"/>
              </a:lnSpc>
              <a:spcBef>
                <a:spcPts val="0"/>
              </a:spcBef>
              <a:buClr>
                <a:srgbClr val="336699"/>
              </a:buClr>
            </a:pPr>
            <a:r>
              <a:rPr lang="en-US" altLang="en-US" dirty="0">
                <a:latin typeface="Calibri" panose="020F0502020204030204" pitchFamily="34" charset="0"/>
                <a:cs typeface="Calibri" panose="020F0502020204030204" pitchFamily="34" charset="0"/>
              </a:rPr>
              <a:t>Co-operation – helping the child to feel effective</a:t>
            </a:r>
            <a:endParaRPr lang="en-GB" altLang="en-US" dirty="0">
              <a:latin typeface="Calibri" panose="020F0502020204030204" pitchFamily="34" charset="0"/>
              <a:cs typeface="Calibri" panose="020F0502020204030204" pitchFamily="34" charset="0"/>
            </a:endParaRPr>
          </a:p>
          <a:p>
            <a:pPr lvl="1">
              <a:lnSpc>
                <a:spcPct val="150000"/>
              </a:lnSpc>
              <a:spcBef>
                <a:spcPts val="0"/>
              </a:spcBef>
              <a:buClr>
                <a:srgbClr val="336699"/>
              </a:buClr>
            </a:pPr>
            <a:r>
              <a:rPr lang="en-US" altLang="en-US" dirty="0">
                <a:latin typeface="Calibri" panose="020F0502020204030204" pitchFamily="34" charset="0"/>
                <a:cs typeface="Calibri" panose="020F0502020204030204" pitchFamily="34" charset="0"/>
              </a:rPr>
              <a:t>Family membership – helping the child to belong</a:t>
            </a:r>
          </a:p>
          <a:p>
            <a:pPr lvl="1">
              <a:lnSpc>
                <a:spcPct val="150000"/>
              </a:lnSpc>
              <a:spcBef>
                <a:spcPts val="0"/>
              </a:spcBef>
              <a:buClr>
                <a:srgbClr val="336699"/>
              </a:buClr>
            </a:pPr>
            <a:endParaRPr lang="en-US" altLang="en-US" dirty="0">
              <a:latin typeface="Calibri" panose="020F0502020204030204" pitchFamily="34" charset="0"/>
              <a:cs typeface="Calibri" panose="020F0502020204030204" pitchFamily="34" charset="0"/>
            </a:endParaRPr>
          </a:p>
          <a:p>
            <a:pPr marL="171450" indent="-171450">
              <a:spcBef>
                <a:spcPts val="0"/>
              </a:spcBef>
              <a:buClr>
                <a:srgbClr val="336699"/>
              </a:buClr>
              <a:buFont typeface="Wingdings" pitchFamily="2" charset="2"/>
              <a:buChar char="§"/>
            </a:pPr>
            <a:r>
              <a:rPr lang="en-US" altLang="en-US" dirty="0">
                <a:latin typeface="Calibri" panose="020F0502020204030204" pitchFamily="34" charset="0"/>
                <a:cs typeface="Calibri" panose="020F0502020204030204" pitchFamily="34" charset="0"/>
              </a:rPr>
              <a:t>It is worth bearing in mind that contact for infants is a difficult area of caregiving and social work practice, as attempts to build a relationship between infant and parent occur alongside assessments of the parent's potential to care for the child longer term.  </a:t>
            </a:r>
          </a:p>
          <a:p>
            <a:pPr lvl="1">
              <a:spcBef>
                <a:spcPts val="0"/>
              </a:spcBef>
              <a:buClr>
                <a:srgbClr val="336699"/>
              </a:buClr>
            </a:pPr>
            <a:endParaRPr lang="en-US" altLang="en-US" dirty="0">
              <a:latin typeface="Calibri" panose="020F0502020204030204" pitchFamily="34" charset="0"/>
              <a:cs typeface="Calibri" panose="020F0502020204030204" pitchFamily="34" charset="0"/>
            </a:endParaRPr>
          </a:p>
          <a:p>
            <a:pPr lvl="1">
              <a:lnSpc>
                <a:spcPct val="150000"/>
              </a:lnSpc>
              <a:buClr>
                <a:srgbClr val="336699"/>
              </a:buClr>
            </a:pPr>
            <a:endParaRPr lang="en-GB" altLang="en-US"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endParaRPr lang="en-US"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E405E17-36A1-31B6-B4BB-BE6BA7A025CF}"/>
              </a:ext>
            </a:extLst>
          </p:cNvPr>
          <p:cNvSpPr>
            <a:spLocks noGrp="1"/>
          </p:cNvSpPr>
          <p:nvPr>
            <p:ph type="sldNum" sz="quarter" idx="5"/>
          </p:nvPr>
        </p:nvSpPr>
        <p:spPr/>
        <p:txBody>
          <a:bodyPr/>
          <a:lstStyle/>
          <a:p>
            <a:pPr>
              <a:defRPr/>
            </a:pPr>
            <a:fld id="{321B75AC-271B-844C-B421-D2162EC1F1B4}" type="slidenum">
              <a:rPr lang="en-GB" altLang="en-US" smtClean="0"/>
              <a:pPr>
                <a:defRPr/>
              </a:pPr>
              <a:t>14</a:t>
            </a:fld>
            <a:endParaRPr lang="en-GB" altLang="en-US"/>
          </a:p>
        </p:txBody>
      </p:sp>
    </p:spTree>
    <p:extLst>
      <p:ext uri="{BB962C8B-B14F-4D97-AF65-F5344CB8AC3E}">
        <p14:creationId xmlns:p14="http://schemas.microsoft.com/office/powerpoint/2010/main" val="1331454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4213" y="4652963"/>
            <a:ext cx="5467350" cy="4578350"/>
          </a:xfrm>
        </p:spPr>
        <p:txBody>
          <a:bodyPr/>
          <a:lstStyle/>
          <a:p>
            <a:r>
              <a:rPr lang="en-GB" b="1" dirty="0">
                <a:latin typeface="Calibri" panose="020F0502020204030204" pitchFamily="34" charset="0"/>
                <a:cs typeface="Calibri" panose="020F0502020204030204" pitchFamily="34" charset="0"/>
              </a:rPr>
              <a:t>Notes</a:t>
            </a:r>
          </a:p>
          <a:p>
            <a:r>
              <a:rPr lang="en-GB"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GB" dirty="0">
                <a:latin typeface="Calibri" panose="020F0502020204030204" pitchFamily="34" charset="0"/>
                <a:cs typeface="Calibri" panose="020F0502020204030204" pitchFamily="34" charset="0"/>
              </a:rPr>
              <a:t>The combination of feeling part of the family the child is living with while also being supported to be a member of another family can enhance the child’s felt security – ‘I am safe and secure in this family, but I can also feel part of another family.’ </a:t>
            </a:r>
          </a:p>
        </p:txBody>
      </p:sp>
      <p:sp>
        <p:nvSpPr>
          <p:cNvPr id="4" name="Slide Number Placeholder 3"/>
          <p:cNvSpPr>
            <a:spLocks noGrp="1"/>
          </p:cNvSpPr>
          <p:nvPr>
            <p:ph type="sldNum" sz="quarter" idx="5"/>
          </p:nvPr>
        </p:nvSpPr>
        <p:spPr/>
        <p:txBody>
          <a:bodyPr/>
          <a:lstStyle/>
          <a:p>
            <a:fld id="{C58EB948-F276-FD49-9FBF-089A9410267B}" type="slidenum">
              <a:rPr lang="en-US" smtClean="0"/>
              <a:t>15</a:t>
            </a:fld>
            <a:endParaRPr lang="en-US"/>
          </a:p>
        </p:txBody>
      </p:sp>
    </p:spTree>
    <p:extLst>
      <p:ext uri="{BB962C8B-B14F-4D97-AF65-F5344CB8AC3E}">
        <p14:creationId xmlns:p14="http://schemas.microsoft.com/office/powerpoint/2010/main" val="737734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buClr>
                <a:srgbClr val="336699"/>
              </a:buClr>
            </a:pPr>
            <a:r>
              <a:rPr lang="en-US" altLang="en-US" b="1" dirty="0">
                <a:latin typeface="Calibri" panose="020F0502020204030204" pitchFamily="34" charset="0"/>
                <a:cs typeface="Calibri" panose="020F0502020204030204" pitchFamily="34" charset="0"/>
              </a:rPr>
              <a:t>Notes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It is important to see that the five caregiving dimensions work together to form a secure base for the child. Many caregiving approaches contain elements of different dimensions and promote different aspects of the child’s development. For example, when the caregiver takes part in an activity alongside a child, this might </a:t>
            </a:r>
          </a:p>
          <a:p>
            <a:pPr marL="628650" lvl="1" indent="-171450">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show their availability/build the child’s trust</a:t>
            </a:r>
          </a:p>
          <a:p>
            <a:pPr marL="628650" lvl="1" indent="-171450">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be sensitive to the child’s mixed feelings (perhaps excitement and anxiety) about the activity and help the child to name and manage their feelings </a:t>
            </a:r>
          </a:p>
          <a:p>
            <a:pPr marL="628650" lvl="1" indent="-171450">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show acceptance of the child/help to build the child’s self-esteem </a:t>
            </a:r>
          </a:p>
          <a:p>
            <a:pPr marL="628650" lvl="1" indent="-171450">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enable the child to make choices about the activity </a:t>
            </a:r>
          </a:p>
          <a:p>
            <a:pPr marL="628650" lvl="1" indent="-171450">
              <a:buClr>
                <a:srgbClr val="0070C0"/>
              </a:buClr>
              <a:buFont typeface="Arial" panose="020B0604020202020204" pitchFamily="34" charset="0"/>
              <a:buChar char="•"/>
            </a:pPr>
            <a:r>
              <a:rPr lang="en-GB" dirty="0">
                <a:latin typeface="Calibri" panose="020F0502020204030204" pitchFamily="34" charset="0"/>
                <a:cs typeface="Calibri" panose="020F0502020204030204" pitchFamily="34" charset="0"/>
              </a:rPr>
              <a:t>promote the child’s sense of belonging in the family</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Finally - we will conclude the programme by moving on to discuss some specific ways in which the Secure Base model can be used in participants’ own areas of practice. </a:t>
            </a:r>
          </a:p>
          <a:p>
            <a:endParaRPr lang="en-US" dirty="0"/>
          </a:p>
        </p:txBody>
      </p:sp>
      <p:sp>
        <p:nvSpPr>
          <p:cNvPr id="4" name="Slide Number Placeholder 3"/>
          <p:cNvSpPr>
            <a:spLocks noGrp="1"/>
          </p:cNvSpPr>
          <p:nvPr>
            <p:ph type="sldNum" sz="quarter" idx="5"/>
          </p:nvPr>
        </p:nvSpPr>
        <p:spPr/>
        <p:txBody>
          <a:bodyPr/>
          <a:lstStyle/>
          <a:p>
            <a:pPr>
              <a:defRPr/>
            </a:pPr>
            <a:fld id="{321B75AC-271B-844C-B421-D2162EC1F1B4}" type="slidenum">
              <a:rPr lang="en-GB" altLang="en-US" smtClean="0"/>
              <a:pPr>
                <a:defRPr/>
              </a:pPr>
              <a:t>16</a:t>
            </a:fld>
            <a:endParaRPr lang="en-GB" altLang="en-US"/>
          </a:p>
        </p:txBody>
      </p:sp>
    </p:spTree>
    <p:extLst>
      <p:ext uri="{BB962C8B-B14F-4D97-AF65-F5344CB8AC3E}">
        <p14:creationId xmlns:p14="http://schemas.microsoft.com/office/powerpoint/2010/main" val="2429253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Because the Secure Base model is a framework for understanding key aspects of caregiving </a:t>
            </a:r>
            <a:r>
              <a:rPr lang="en-US" i="1" dirty="0">
                <a:latin typeface="Calibri" panose="020F0502020204030204" pitchFamily="34" charset="0"/>
                <a:cs typeface="Calibri" panose="020F0502020204030204" pitchFamily="34" charset="0"/>
              </a:rPr>
              <a:t>and</a:t>
            </a:r>
            <a:r>
              <a:rPr lang="en-US" dirty="0">
                <a:latin typeface="Calibri" panose="020F0502020204030204" pitchFamily="34" charset="0"/>
                <a:cs typeface="Calibri" panose="020F0502020204030204" pitchFamily="34" charset="0"/>
              </a:rPr>
              <a:t> child development, it can be used in any situation where assessment is needed to plan the next steps e.g. assessing children's development and relationships; recommending that caregivers are approved; deciding on a child’s permanence plan or match; planning a move to adoption; planning short and longer term support for the child and the caregiver.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Added here is the idea of a 'team as a secure base', which has been a development of the Secure Base model (links are on the Secure Base model website). In any team, including the team around the child, workers benefit from supporting each other and being supported by managers and the organisation. Social workers who are providing a secure base to foster carers who are providing a secure base to vulnerable children, also need to have their anxiety reduced and to feel secure in their role in the organisation in order to reduce stress and function at their best.</a:t>
            </a:r>
          </a:p>
        </p:txBody>
      </p:sp>
      <p:sp>
        <p:nvSpPr>
          <p:cNvPr id="4" name="Slide Number Placeholder 3"/>
          <p:cNvSpPr>
            <a:spLocks noGrp="1"/>
          </p:cNvSpPr>
          <p:nvPr>
            <p:ph type="sldNum" sz="quarter" idx="5"/>
          </p:nvPr>
        </p:nvSpPr>
        <p:spPr/>
        <p:txBody>
          <a:bodyPr/>
          <a:lstStyle/>
          <a:p>
            <a:fld id="{C58EB948-F276-FD49-9FBF-089A9410267B}" type="slidenum">
              <a:rPr lang="en-US" smtClean="0"/>
              <a:t>17</a:t>
            </a:fld>
            <a:endParaRPr lang="en-US"/>
          </a:p>
        </p:txBody>
      </p:sp>
    </p:spTree>
    <p:extLst>
      <p:ext uri="{BB962C8B-B14F-4D97-AF65-F5344CB8AC3E}">
        <p14:creationId xmlns:p14="http://schemas.microsoft.com/office/powerpoint/2010/main" val="2277215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a:ln/>
        </p:spPr>
        <p:txBody>
          <a:bodyPr/>
          <a:lstStyle/>
          <a:p>
            <a:endParaRPr lang="en-US"/>
          </a:p>
        </p:txBody>
      </p:sp>
      <p:sp>
        <p:nvSpPr>
          <p:cNvPr id="209923" name="Notes Placeholder 2"/>
          <p:cNvSpPr>
            <a:spLocks noGrp="1"/>
          </p:cNvSpPr>
          <p:nvPr>
            <p:ph type="body" idx="1"/>
          </p:nvPr>
        </p:nvSpPr>
        <p:spPr>
          <a:xfrm>
            <a:off x="337625" y="4557464"/>
            <a:ext cx="5978769" cy="44644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effectLst/>
                <a:latin typeface="Calibri" panose="020F0502020204030204" pitchFamily="34" charset="0"/>
                <a:ea typeface="Calibri" panose="020F0502020204030204" pitchFamily="34" charset="0"/>
                <a:cs typeface="Calibri" panose="020F0502020204030204" pitchFamily="34" charset="0"/>
              </a:rPr>
              <a:t>Notes</a:t>
            </a:r>
            <a:endPar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342900" lvl="0" indent="-342900">
              <a:buClr>
                <a:srgbClr val="0070C0"/>
              </a:buClr>
              <a:buSzPts val="1200"/>
              <a:buFont typeface="Wingdings" pitchFamily="2" charset="2"/>
              <a:buChar char="§"/>
            </a:pP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These Secure Base model tools are relevant for different but often connected areas of practice.  </a:t>
            </a:r>
          </a:p>
          <a:p>
            <a:pPr marL="342900" lvl="0" indent="-342900">
              <a:buClr>
                <a:srgbClr val="0070C0"/>
              </a:buClr>
              <a:buSzPts val="1200"/>
              <a:buFont typeface="Wingdings" pitchFamily="2" charset="2"/>
              <a:buChar char="§"/>
            </a:pP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a:t>
            </a:r>
            <a:r>
              <a:rPr lang="en-GB" b="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developmental checklists </a:t>
            </a: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focus on each dimension by age, which helps to support assessments at any stage but also to support setting goals for the child through the </a:t>
            </a:r>
            <a:r>
              <a:rPr lang="en-GB" b="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progress record</a:t>
            </a: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p>
          <a:p>
            <a:pPr marL="342900" lvl="0" indent="-342900">
              <a:buClr>
                <a:srgbClr val="0070C0"/>
              </a:buClr>
              <a:buSzPts val="1200"/>
              <a:buFont typeface="Wingdings" pitchFamily="2" charset="2"/>
              <a:buChar char="§"/>
            </a:pP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a:t>
            </a:r>
            <a:r>
              <a:rPr lang="en-GB" b="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progress record</a:t>
            </a: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notes how the child is functioning / making progress on each dimension but also links this to current and possible future changes in caregiving. These caregiving suggestions can use the </a:t>
            </a:r>
            <a:r>
              <a:rPr lang="en-GB" b="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caregiving approaches- </a:t>
            </a: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a:t>
            </a:r>
            <a:r>
              <a:rPr lang="en-GB" b="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summary chart </a:t>
            </a:r>
            <a:r>
              <a:rPr lang="en-GB"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helps brings these approaches together. </a:t>
            </a:r>
            <a:endParaRPr lang="en-GB" dirty="0">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endParaRPr>
          </a:p>
          <a:p>
            <a:pPr marL="342900" indent="-342900">
              <a:buClr>
                <a:srgbClr val="0070C0"/>
              </a:buClr>
              <a:buSzPts val="1200"/>
              <a:buFont typeface="Wingdings" pitchFamily="2" charset="2"/>
              <a:buChar char="§"/>
            </a:pPr>
            <a:r>
              <a:rPr lang="en-GB"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Secure Base </a:t>
            </a:r>
            <a:r>
              <a:rPr lang="en-GB"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caregiver interview</a:t>
            </a:r>
            <a:r>
              <a:rPr lang="en-GB"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 will help assess how the child is functioning but also how the caregiver is thinking, feeling and caring for the child in their day-to-day relationship. This can then identify possible support needs for the child and the  caregiver. There is an </a:t>
            </a:r>
            <a:r>
              <a:rPr lang="en-GB"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analysis guide for this interview </a:t>
            </a:r>
            <a:r>
              <a:rPr lang="en-GB"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with suggestions about what to look for in each dimension. Similar tools are available for the </a:t>
            </a:r>
            <a:r>
              <a:rPr lang="en-GB" b="1"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Secure Base interview for children.</a:t>
            </a:r>
          </a:p>
          <a:p>
            <a:pPr marL="342900" lvl="0" indent="-342900">
              <a:buClr>
                <a:srgbClr val="0070C0"/>
              </a:buClr>
              <a:buSzPts val="1200"/>
              <a:buFont typeface="Wingdings" pitchFamily="2" charset="2"/>
              <a:buChar char="§"/>
            </a:pPr>
            <a:r>
              <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tools – and the </a:t>
            </a:r>
            <a:r>
              <a:rPr lang="en-US" b="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implementation guide </a:t>
            </a:r>
            <a:r>
              <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are all available and free to download and use under Resources on the Secure Base model website. </a:t>
            </a:r>
          </a:p>
          <a:p>
            <a:pPr marL="342900" indent="-342900">
              <a:buClr>
                <a:srgbClr val="0070C0"/>
              </a:buClr>
              <a:buSzPts val="1200"/>
              <a:buFont typeface="Wingdings" pitchFamily="2" charset="2"/>
              <a:buChar char="§"/>
            </a:pPr>
            <a:r>
              <a:rPr lang="en-US" dirty="0">
                <a:uFill>
                  <a:solidFill>
                    <a:srgbClr val="000000"/>
                  </a:solidFill>
                </a:uFill>
                <a:latin typeface="Calibri" panose="020F0502020204030204" pitchFamily="34" charset="0"/>
                <a:ea typeface="Calibri" panose="020F0502020204030204" pitchFamily="34" charset="0"/>
                <a:cs typeface="Calibri" panose="020F0502020204030204" pitchFamily="34" charset="0"/>
              </a:rPr>
              <a:t>Other materials on the website include, for example, videos of caregivers and young people talking about examples for each dimension; information about international dissemination. </a:t>
            </a:r>
            <a:endPar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342900" lvl="0" indent="-342900">
              <a:buClr>
                <a:srgbClr val="0070C0"/>
              </a:buClr>
              <a:buSzPts val="1200"/>
              <a:buFont typeface="Wingdings" pitchFamily="2" charset="2"/>
              <a:buChar char="§"/>
            </a:pPr>
            <a:r>
              <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The main tools and guidance on how to use them are also to be found in the </a:t>
            </a:r>
            <a:r>
              <a:rPr lang="en-US" dirty="0" err="1">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CoramBAAF</a:t>
            </a:r>
            <a:r>
              <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en-US" i="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good practice guide </a:t>
            </a:r>
            <a:r>
              <a:rPr lang="en-US" i="1"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Secure Base Model: promoting attachment and resilience in foster care and adoption, </a:t>
            </a:r>
            <a:r>
              <a:rPr lang="en-US"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Schofield and Beek 2023.</a:t>
            </a:r>
          </a:p>
          <a:p>
            <a:endParaRPr lang="en-US" altLang="en-US" b="1" dirty="0">
              <a:latin typeface="Arial" pitchFamily="34" charset="0"/>
            </a:endParaRPr>
          </a:p>
        </p:txBody>
      </p:sp>
      <p:sp>
        <p:nvSpPr>
          <p:cNvPr id="209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A6A8D0FD-3432-4F72-A459-95F1E187EF32}" type="slidenum">
              <a:rPr lang="en-GB" altLang="en-US" smtClean="0"/>
              <a:pPr eaLnBrk="1" hangingPunct="1">
                <a:spcBef>
                  <a:spcPct val="0"/>
                </a:spcBef>
              </a:pPr>
              <a:t>18</a:t>
            </a:fld>
            <a:endParaRPr lang="en-GB" altLang="en-US" dirty="0"/>
          </a:p>
        </p:txBody>
      </p:sp>
    </p:spTree>
    <p:extLst>
      <p:ext uri="{BB962C8B-B14F-4D97-AF65-F5344CB8AC3E}">
        <p14:creationId xmlns:p14="http://schemas.microsoft.com/office/powerpoint/2010/main" val="3579029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a:t>
            </a:r>
          </a:p>
          <a:p>
            <a:r>
              <a:rPr lang="en-GB" dirty="0">
                <a:latin typeface="Calibri" panose="020F0502020204030204" pitchFamily="34" charset="0"/>
                <a:cs typeface="Calibri" panose="020F0502020204030204" pitchFamily="34" charset="0"/>
              </a:rPr>
              <a:t>Discussion can be in small groups or with the whole group.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The goals of implementing the Secure Base model e.g. routine use of the model in training, support and supervision.</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The detail of ‘next step' needed to work towards this goal (e.g. discuss with manager, discuss at team meeting, look at website, share with carer group)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Any resources and support needed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Points at which progress in implementation can be reviewed (e.g. team meeting)</a:t>
            </a:r>
          </a:p>
          <a:p>
            <a:endParaRPr lang="en-US" dirty="0"/>
          </a:p>
        </p:txBody>
      </p:sp>
      <p:sp>
        <p:nvSpPr>
          <p:cNvPr id="4" name="Slide Number Placeholder 3"/>
          <p:cNvSpPr>
            <a:spLocks noGrp="1"/>
          </p:cNvSpPr>
          <p:nvPr>
            <p:ph type="sldNum" sz="quarter" idx="5"/>
          </p:nvPr>
        </p:nvSpPr>
        <p:spPr/>
        <p:txBody>
          <a:bodyPr/>
          <a:lstStyle/>
          <a:p>
            <a:pPr>
              <a:defRPr/>
            </a:pPr>
            <a:fld id="{321B75AC-271B-844C-B421-D2162EC1F1B4}" type="slidenum">
              <a:rPr lang="en-GB" altLang="en-US" smtClean="0"/>
              <a:pPr>
                <a:defRPr/>
              </a:pPr>
              <a:t>19</a:t>
            </a:fld>
            <a:endParaRPr lang="en-GB" altLang="en-US"/>
          </a:p>
        </p:txBody>
      </p:sp>
    </p:spTree>
    <p:extLst>
      <p:ext uri="{BB962C8B-B14F-4D97-AF65-F5344CB8AC3E}">
        <p14:creationId xmlns:p14="http://schemas.microsoft.com/office/powerpoint/2010/main" val="1735668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30091-8F93-D64B-0CBE-0AE850ADC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FC27E-E66D-5F89-3A74-BDF611A18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C1D6D4-C3BD-1BA9-9988-8782F266128E}"/>
              </a:ext>
            </a:extLst>
          </p:cNvPr>
          <p:cNvSpPr>
            <a:spLocks noGrp="1"/>
          </p:cNvSpPr>
          <p:nvPr>
            <p:ph type="body" idx="1"/>
          </p:nvPr>
        </p:nvSpPr>
        <p:spPr>
          <a:xfrm>
            <a:off x="908696" y="4740274"/>
            <a:ext cx="5467350" cy="4491038"/>
          </a:xfrm>
        </p:spPr>
        <p:txBody>
          <a:bodyPr/>
          <a:lstStyle/>
          <a:p>
            <a:pPr>
              <a:lnSpc>
                <a:spcPct val="150000"/>
              </a:lnSpc>
              <a:buClr>
                <a:srgbClr val="336699"/>
              </a:buClr>
            </a:pPr>
            <a:r>
              <a:rPr lang="en-US" altLang="en-US" b="1" dirty="0">
                <a:latin typeface="Calibri" panose="020F0502020204030204" pitchFamily="34" charset="0"/>
                <a:cs typeface="Calibri" panose="020F0502020204030204" pitchFamily="34" charset="0"/>
              </a:rPr>
              <a:t>Notes </a:t>
            </a:r>
          </a:p>
          <a:p>
            <a:pPr marL="171450" indent="-171450">
              <a:spcBef>
                <a:spcPts val="0"/>
              </a:spcBef>
              <a:buClr>
                <a:srgbClr val="0070C0"/>
              </a:buClr>
              <a:buFont typeface="Wingdings" pitchFamily="2" charset="2"/>
              <a:buChar char="§"/>
            </a:pPr>
            <a:r>
              <a:rPr lang="en-US" altLang="en-US" dirty="0">
                <a:latin typeface="Calibri" panose="020F0502020204030204" pitchFamily="34" charset="0"/>
                <a:cs typeface="Calibri" panose="020F0502020204030204" pitchFamily="34" charset="0"/>
              </a:rPr>
              <a:t>I hope very much you have enjoyed this session and the </a:t>
            </a:r>
            <a:r>
              <a:rPr lang="en-US" altLang="en-US" dirty="0" err="1">
                <a:latin typeface="Calibri" panose="020F0502020204030204" pitchFamily="34" charset="0"/>
                <a:cs typeface="Calibri" panose="020F0502020204030204" pitchFamily="34" charset="0"/>
              </a:rPr>
              <a:t>programme</a:t>
            </a:r>
            <a:r>
              <a:rPr lang="en-US" altLang="en-US" dirty="0">
                <a:latin typeface="Calibri" panose="020F0502020204030204" pitchFamily="34" charset="0"/>
                <a:cs typeface="Calibri" panose="020F0502020204030204" pitchFamily="34" charset="0"/>
              </a:rPr>
              <a:t> as a whole - and will be able to explore further how the Secure Base model can be helpful for you when you are supporting caregivers and children to build their relationships and promote children's security and well-being.</a:t>
            </a:r>
          </a:p>
          <a:p>
            <a:endParaRPr lang="en-US" dirty="0"/>
          </a:p>
        </p:txBody>
      </p:sp>
      <p:sp>
        <p:nvSpPr>
          <p:cNvPr id="4" name="Slide Number Placeholder 3">
            <a:extLst>
              <a:ext uri="{FF2B5EF4-FFF2-40B4-BE49-F238E27FC236}">
                <a16:creationId xmlns:a16="http://schemas.microsoft.com/office/drawing/2014/main" id="{667D9F0A-55B6-7C31-A4F8-F6BAFBCC0097}"/>
              </a:ext>
            </a:extLst>
          </p:cNvPr>
          <p:cNvSpPr>
            <a:spLocks noGrp="1"/>
          </p:cNvSpPr>
          <p:nvPr>
            <p:ph type="sldNum" sz="quarter" idx="5"/>
          </p:nvPr>
        </p:nvSpPr>
        <p:spPr/>
        <p:txBody>
          <a:bodyPr/>
          <a:lstStyle/>
          <a:p>
            <a:pPr>
              <a:defRPr/>
            </a:pPr>
            <a:fld id="{321B75AC-271B-844C-B421-D2162EC1F1B4}" type="slidenum">
              <a:rPr lang="en-GB" altLang="en-US" smtClean="0"/>
              <a:pPr>
                <a:defRPr/>
              </a:pPr>
              <a:t>20</a:t>
            </a:fld>
            <a:endParaRPr lang="en-GB" altLang="en-US"/>
          </a:p>
        </p:txBody>
      </p:sp>
    </p:spTree>
    <p:extLst>
      <p:ext uri="{BB962C8B-B14F-4D97-AF65-F5344CB8AC3E}">
        <p14:creationId xmlns:p14="http://schemas.microsoft.com/office/powerpoint/2010/main" val="3942551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4">
            <a:extLst>
              <a:ext uri="{FF2B5EF4-FFF2-40B4-BE49-F238E27FC236}">
                <a16:creationId xmlns:a16="http://schemas.microsoft.com/office/drawing/2014/main" id="{9FF38673-0E91-EB75-830B-F7AB0E0F8E23}"/>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A3C459C-4539-FB63-AF5E-2555FDCFB10F}"/>
              </a:ext>
            </a:extLst>
          </p:cNvPr>
          <p:cNvSpPr>
            <a:spLocks noGrp="1" noChangeArrowheads="1"/>
          </p:cNvSpPr>
          <p:nvPr>
            <p:ph type="ftr" sz="quarter" idx="11"/>
          </p:nvPr>
        </p:nvSpPr>
        <p:spPr>
          <a:xfrm>
            <a:off x="4067175" y="6165850"/>
            <a:ext cx="2089150" cy="503238"/>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3F4DF1C1-82B9-AE42-757E-69252513BF71}"/>
              </a:ext>
            </a:extLst>
          </p:cNvPr>
          <p:cNvSpPr>
            <a:spLocks noGrp="1" noChangeArrowheads="1"/>
          </p:cNvSpPr>
          <p:nvPr>
            <p:ph type="sldNum" sz="quarter" idx="12"/>
          </p:nvPr>
        </p:nvSpPr>
        <p:spPr/>
        <p:txBody>
          <a:bodyPr/>
          <a:lstStyle>
            <a:lvl1pPr>
              <a:defRPr smtClean="0"/>
            </a:lvl1pPr>
          </a:lstStyle>
          <a:p>
            <a:pPr>
              <a:defRPr/>
            </a:pPr>
            <a:fld id="{CD88A349-4359-8043-8D2C-C13A813E81FE}" type="slidenum">
              <a:rPr lang="en-GB" altLang="en-US"/>
              <a:pPr>
                <a:defRPr/>
              </a:pPr>
              <a:t>‹#›</a:t>
            </a:fld>
            <a:endParaRPr lang="en-GB" altLang="en-US"/>
          </a:p>
        </p:txBody>
      </p:sp>
    </p:spTree>
    <p:extLst>
      <p:ext uri="{BB962C8B-B14F-4D97-AF65-F5344CB8AC3E}">
        <p14:creationId xmlns:p14="http://schemas.microsoft.com/office/powerpoint/2010/main" val="2487830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1EA74FD9-D1CE-25F2-AFEB-82FA858F7C70}"/>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8BB96C-E855-69FC-7279-4EC923F24BB0}"/>
              </a:ext>
            </a:extLst>
          </p:cNvPr>
          <p:cNvSpPr>
            <a:spLocks noGrp="1" noChangeArrowheads="1"/>
          </p:cNvSpPr>
          <p:nvPr>
            <p:ph type="ftr" sz="quarter" idx="11"/>
          </p:nvPr>
        </p:nvSpPr>
        <p:spPr>
          <a:xfrm>
            <a:off x="3995738" y="6237288"/>
            <a:ext cx="2176462" cy="4318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925B4671-3EF5-6FEA-58FF-E48D2ADD47E5}"/>
              </a:ext>
            </a:extLst>
          </p:cNvPr>
          <p:cNvSpPr>
            <a:spLocks noGrp="1" noChangeArrowheads="1"/>
          </p:cNvSpPr>
          <p:nvPr>
            <p:ph type="sldNum" sz="quarter" idx="12"/>
          </p:nvPr>
        </p:nvSpPr>
        <p:spPr/>
        <p:txBody>
          <a:bodyPr/>
          <a:lstStyle>
            <a:lvl1pPr>
              <a:defRPr smtClean="0"/>
            </a:lvl1pPr>
          </a:lstStyle>
          <a:p>
            <a:pPr>
              <a:defRPr/>
            </a:pPr>
            <a:fld id="{8BA00D0F-A12B-8248-B6F2-8D5F804B3BB7}" type="slidenum">
              <a:rPr lang="en-GB" altLang="en-US"/>
              <a:pPr>
                <a:defRPr/>
              </a:pPr>
              <a:t>‹#›</a:t>
            </a:fld>
            <a:endParaRPr lang="en-GB" altLang="en-US"/>
          </a:p>
        </p:txBody>
      </p:sp>
    </p:spTree>
    <p:extLst>
      <p:ext uri="{BB962C8B-B14F-4D97-AF65-F5344CB8AC3E}">
        <p14:creationId xmlns:p14="http://schemas.microsoft.com/office/powerpoint/2010/main" val="3575494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9">
            <a:extLst>
              <a:ext uri="{FF2B5EF4-FFF2-40B4-BE49-F238E27FC236}">
                <a16:creationId xmlns:a16="http://schemas.microsoft.com/office/drawing/2014/main" id="{177FF367-8EE9-0677-D495-F93962B7E868}"/>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F553C494-63E3-C730-072E-A41ABF4518F9}"/>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6FB4467C-04D5-316E-7D3C-A7220127CBD2}"/>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EB1669BE-3A88-4BC0-F5B8-39D2753BEDD8}"/>
              </a:ext>
            </a:extLst>
          </p:cNvPr>
          <p:cNvSpPr>
            <a:spLocks noGrp="1" noChangeArrowheads="1"/>
          </p:cNvSpPr>
          <p:nvPr>
            <p:ph type="sldNum" sz="quarter" idx="12"/>
          </p:nvPr>
        </p:nvSpPr>
        <p:spPr/>
        <p:txBody>
          <a:bodyPr/>
          <a:lstStyle>
            <a:lvl1pPr>
              <a:defRPr smtClean="0"/>
            </a:lvl1pPr>
          </a:lstStyle>
          <a:p>
            <a:pPr>
              <a:defRPr/>
            </a:pPr>
            <a:fld id="{B8EBB076-F96C-CE44-ABBD-653EB1A80B43}" type="slidenum">
              <a:rPr lang="en-GB" altLang="en-US"/>
              <a:pPr>
                <a:defRPr/>
              </a:pPr>
              <a:t>‹#›</a:t>
            </a:fld>
            <a:endParaRPr lang="en-GB" altLang="en-US"/>
          </a:p>
        </p:txBody>
      </p:sp>
    </p:spTree>
    <p:extLst>
      <p:ext uri="{BB962C8B-B14F-4D97-AF65-F5344CB8AC3E}">
        <p14:creationId xmlns:p14="http://schemas.microsoft.com/office/powerpoint/2010/main" val="3896746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9">
            <a:extLst>
              <a:ext uri="{FF2B5EF4-FFF2-40B4-BE49-F238E27FC236}">
                <a16:creationId xmlns:a16="http://schemas.microsoft.com/office/drawing/2014/main" id="{EDAB5001-A12F-26C6-32F7-70742B452A05}"/>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457200" y="274638"/>
            <a:ext cx="8229600" cy="922114"/>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68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42C1DAD0-1184-EFC8-5E43-FEB09D5F0EE3}"/>
              </a:ext>
            </a:extLst>
          </p:cNvPr>
          <p:cNvSpPr>
            <a:spLocks noGrp="1" noChangeArrowheads="1"/>
          </p:cNvSpPr>
          <p:nvPr>
            <p:ph type="dt" sz="half" idx="10"/>
          </p:nvPr>
        </p:nvSpPr>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85D73B83-5064-5D9D-BC3E-2C982C777286}"/>
              </a:ext>
            </a:extLst>
          </p:cNvPr>
          <p:cNvSpPr>
            <a:spLocks noGrp="1" noChangeArrowheads="1"/>
          </p:cNvSpPr>
          <p:nvPr>
            <p:ph type="ftr" sz="quarter" idx="11"/>
          </p:nvPr>
        </p:nvSpPr>
        <p:spPr>
          <a:xfrm>
            <a:off x="2987675"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8" name="Slide Number Placeholder 7">
            <a:extLst>
              <a:ext uri="{FF2B5EF4-FFF2-40B4-BE49-F238E27FC236}">
                <a16:creationId xmlns:a16="http://schemas.microsoft.com/office/drawing/2014/main" id="{8942EDCA-5B23-5554-456C-C8D6CB9F0125}"/>
              </a:ext>
            </a:extLst>
          </p:cNvPr>
          <p:cNvSpPr>
            <a:spLocks noGrp="1" noChangeArrowheads="1"/>
          </p:cNvSpPr>
          <p:nvPr>
            <p:ph type="sldNum" sz="quarter" idx="12"/>
          </p:nvPr>
        </p:nvSpPr>
        <p:spPr/>
        <p:txBody>
          <a:bodyPr/>
          <a:lstStyle>
            <a:lvl1pPr>
              <a:defRPr smtClean="0"/>
            </a:lvl1pPr>
          </a:lstStyle>
          <a:p>
            <a:pPr>
              <a:defRPr/>
            </a:pPr>
            <a:fld id="{11A73961-D1AB-EF46-912C-B6EE98EF9846}" type="slidenum">
              <a:rPr lang="en-GB" altLang="en-US"/>
              <a:pPr>
                <a:defRPr/>
              </a:pPr>
              <a:t>‹#›</a:t>
            </a:fld>
            <a:endParaRPr lang="en-GB" altLang="en-US"/>
          </a:p>
        </p:txBody>
      </p:sp>
    </p:spTree>
    <p:extLst>
      <p:ext uri="{BB962C8B-B14F-4D97-AF65-F5344CB8AC3E}">
        <p14:creationId xmlns:p14="http://schemas.microsoft.com/office/powerpoint/2010/main" val="3190751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1408D772-FD0C-C227-E571-63C2A96A4146}"/>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A70EF77-6179-F822-80B9-F8250F079765}"/>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9" name="Rectangle 6">
            <a:extLst>
              <a:ext uri="{FF2B5EF4-FFF2-40B4-BE49-F238E27FC236}">
                <a16:creationId xmlns:a16="http://schemas.microsoft.com/office/drawing/2014/main" id="{C5793289-1ECA-0888-D5FC-E1A706054F2C}"/>
              </a:ext>
            </a:extLst>
          </p:cNvPr>
          <p:cNvSpPr>
            <a:spLocks noGrp="1" noChangeArrowheads="1"/>
          </p:cNvSpPr>
          <p:nvPr>
            <p:ph type="sldNum" sz="quarter" idx="12"/>
          </p:nvPr>
        </p:nvSpPr>
        <p:spPr/>
        <p:txBody>
          <a:bodyPr/>
          <a:lstStyle>
            <a:lvl1pPr>
              <a:defRPr smtClean="0"/>
            </a:lvl1pPr>
          </a:lstStyle>
          <a:p>
            <a:pPr>
              <a:defRPr/>
            </a:pPr>
            <a:fld id="{72F6B90F-EE7F-714E-AD74-26A49D86867D}" type="slidenum">
              <a:rPr lang="en-GB" altLang="en-US"/>
              <a:pPr>
                <a:defRPr/>
              </a:pPr>
              <a:t>‹#›</a:t>
            </a:fld>
            <a:endParaRPr lang="en-GB" altLang="en-US"/>
          </a:p>
        </p:txBody>
      </p:sp>
    </p:spTree>
    <p:extLst>
      <p:ext uri="{BB962C8B-B14F-4D97-AF65-F5344CB8AC3E}">
        <p14:creationId xmlns:p14="http://schemas.microsoft.com/office/powerpoint/2010/main" val="3691078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D1AB77F7-C9BE-62D6-C611-35CBE8CFB5AE}"/>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EDDDDE9-1522-605E-27C4-7E264592BF56}"/>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5" name="Rectangle 6">
            <a:extLst>
              <a:ext uri="{FF2B5EF4-FFF2-40B4-BE49-F238E27FC236}">
                <a16:creationId xmlns:a16="http://schemas.microsoft.com/office/drawing/2014/main" id="{F2A88BD4-396B-1CA2-5B2C-C5188508AD65}"/>
              </a:ext>
            </a:extLst>
          </p:cNvPr>
          <p:cNvSpPr>
            <a:spLocks noGrp="1" noChangeArrowheads="1"/>
          </p:cNvSpPr>
          <p:nvPr>
            <p:ph type="sldNum" sz="quarter" idx="12"/>
          </p:nvPr>
        </p:nvSpPr>
        <p:spPr/>
        <p:txBody>
          <a:bodyPr/>
          <a:lstStyle>
            <a:lvl1pPr>
              <a:defRPr smtClean="0"/>
            </a:lvl1pPr>
          </a:lstStyle>
          <a:p>
            <a:pPr>
              <a:defRPr/>
            </a:pPr>
            <a:fld id="{EB980005-552D-174A-8344-881DAB4EAB02}" type="slidenum">
              <a:rPr lang="en-GB" altLang="en-US"/>
              <a:pPr>
                <a:defRPr/>
              </a:pPr>
              <a:t>‹#›</a:t>
            </a:fld>
            <a:endParaRPr lang="en-GB" altLang="en-US"/>
          </a:p>
        </p:txBody>
      </p:sp>
    </p:spTree>
    <p:extLst>
      <p:ext uri="{BB962C8B-B14F-4D97-AF65-F5344CB8AC3E}">
        <p14:creationId xmlns:p14="http://schemas.microsoft.com/office/powerpoint/2010/main" val="3411656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880D466-8D2D-88B5-80AC-B8A84C0D3129}"/>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AA44D08-ED71-D1CF-C0FD-B0EACF7C33F9}"/>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6">
            <a:extLst>
              <a:ext uri="{FF2B5EF4-FFF2-40B4-BE49-F238E27FC236}">
                <a16:creationId xmlns:a16="http://schemas.microsoft.com/office/drawing/2014/main" id="{1E3C6DBB-EE93-55D4-C93E-B4D24057E6C2}"/>
              </a:ext>
            </a:extLst>
          </p:cNvPr>
          <p:cNvSpPr>
            <a:spLocks noGrp="1" noChangeArrowheads="1"/>
          </p:cNvSpPr>
          <p:nvPr>
            <p:ph type="sldNum" sz="quarter" idx="12"/>
          </p:nvPr>
        </p:nvSpPr>
        <p:spPr/>
        <p:txBody>
          <a:bodyPr/>
          <a:lstStyle>
            <a:lvl1pPr>
              <a:defRPr smtClean="0"/>
            </a:lvl1pPr>
          </a:lstStyle>
          <a:p>
            <a:pPr>
              <a:defRPr/>
            </a:pPr>
            <a:fld id="{9A2A205E-3A96-8449-9B9C-94B524B3A82A}" type="slidenum">
              <a:rPr lang="en-GB" altLang="en-US"/>
              <a:pPr>
                <a:defRPr/>
              </a:pPr>
              <a:t>‹#›</a:t>
            </a:fld>
            <a:endParaRPr lang="en-GB" altLang="en-US"/>
          </a:p>
        </p:txBody>
      </p:sp>
    </p:spTree>
    <p:extLst>
      <p:ext uri="{BB962C8B-B14F-4D97-AF65-F5344CB8AC3E}">
        <p14:creationId xmlns:p14="http://schemas.microsoft.com/office/powerpoint/2010/main" val="566404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25D456B-1F3B-34FB-40C6-2F7A87DE6973}"/>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791C549A-0EE0-938C-C392-13BD50E4F77A}"/>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3242A94-4038-E5F7-294A-9C01B590361D}"/>
              </a:ext>
            </a:extLst>
          </p:cNvPr>
          <p:cNvSpPr>
            <a:spLocks noGrp="1" noChangeArrowheads="1"/>
          </p:cNvSpPr>
          <p:nvPr>
            <p:ph type="sldNum" sz="quarter" idx="12"/>
          </p:nvPr>
        </p:nvSpPr>
        <p:spPr/>
        <p:txBody>
          <a:bodyPr/>
          <a:lstStyle>
            <a:lvl1pPr>
              <a:defRPr smtClean="0"/>
            </a:lvl1pPr>
          </a:lstStyle>
          <a:p>
            <a:pPr>
              <a:defRPr/>
            </a:pPr>
            <a:fld id="{E62060DB-9556-C045-968D-5B01C2C51847}" type="slidenum">
              <a:rPr lang="en-GB" altLang="en-US"/>
              <a:pPr>
                <a:defRPr/>
              </a:pPr>
              <a:t>‹#›</a:t>
            </a:fld>
            <a:endParaRPr lang="en-GB" altLang="en-US"/>
          </a:p>
        </p:txBody>
      </p:sp>
    </p:spTree>
    <p:extLst>
      <p:ext uri="{BB962C8B-B14F-4D97-AF65-F5344CB8AC3E}">
        <p14:creationId xmlns:p14="http://schemas.microsoft.com/office/powerpoint/2010/main" val="231188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CD9EA52-64DA-28F9-145D-31C833B3392D}"/>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5C2ADDEE-A3BE-53A0-DD4A-56B306C9A5AF}"/>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5D83A564-2ACC-6E9A-9814-F99B860DB850}"/>
              </a:ext>
            </a:extLst>
          </p:cNvPr>
          <p:cNvSpPr>
            <a:spLocks noGrp="1" noChangeArrowheads="1"/>
          </p:cNvSpPr>
          <p:nvPr>
            <p:ph type="sldNum" sz="quarter" idx="12"/>
          </p:nvPr>
        </p:nvSpPr>
        <p:spPr/>
        <p:txBody>
          <a:bodyPr/>
          <a:lstStyle>
            <a:lvl1pPr>
              <a:defRPr smtClean="0"/>
            </a:lvl1pPr>
          </a:lstStyle>
          <a:p>
            <a:pPr>
              <a:defRPr/>
            </a:pPr>
            <a:fld id="{875A9AEC-5CCD-464F-8EBC-A507A6D1D188}" type="slidenum">
              <a:rPr lang="en-GB" altLang="en-US"/>
              <a:pPr>
                <a:defRPr/>
              </a:pPr>
              <a:t>‹#›</a:t>
            </a:fld>
            <a:endParaRPr lang="en-GB" altLang="en-US"/>
          </a:p>
        </p:txBody>
      </p:sp>
    </p:spTree>
    <p:extLst>
      <p:ext uri="{BB962C8B-B14F-4D97-AF65-F5344CB8AC3E}">
        <p14:creationId xmlns:p14="http://schemas.microsoft.com/office/powerpoint/2010/main" val="1474747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9B0204C-D07B-F3EE-9A2E-5D4CC70D8F12}"/>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5E33E84-7C80-C307-932B-C4EB68C2353C}"/>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56C79E7F-A6A2-2FB2-2E77-FE25F36613FE}"/>
              </a:ext>
            </a:extLst>
          </p:cNvPr>
          <p:cNvSpPr>
            <a:spLocks noGrp="1" noChangeArrowheads="1"/>
          </p:cNvSpPr>
          <p:nvPr>
            <p:ph type="sldNum" sz="quarter" idx="12"/>
          </p:nvPr>
        </p:nvSpPr>
        <p:spPr/>
        <p:txBody>
          <a:bodyPr/>
          <a:lstStyle>
            <a:lvl1pPr>
              <a:defRPr smtClean="0"/>
            </a:lvl1pPr>
          </a:lstStyle>
          <a:p>
            <a:pPr>
              <a:defRPr/>
            </a:pPr>
            <a:fld id="{58BC78A3-B351-0147-9C48-3F5C102023AB}" type="slidenum">
              <a:rPr lang="en-GB" altLang="en-US"/>
              <a:pPr>
                <a:defRPr/>
              </a:pPr>
              <a:t>‹#›</a:t>
            </a:fld>
            <a:endParaRPr lang="en-GB" altLang="en-US"/>
          </a:p>
        </p:txBody>
      </p:sp>
    </p:spTree>
    <p:extLst>
      <p:ext uri="{BB962C8B-B14F-4D97-AF65-F5344CB8AC3E}">
        <p14:creationId xmlns:p14="http://schemas.microsoft.com/office/powerpoint/2010/main" val="1589465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274638"/>
            <a:ext cx="2058988" cy="5808662"/>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29325" cy="5808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9F5F70CF-5F1A-1BCD-6565-3684DEB6C591}"/>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1B29D5F-E11C-1598-F9D7-857160743579}"/>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B35910A0-413D-C01E-34AA-94264CB54E73}"/>
              </a:ext>
            </a:extLst>
          </p:cNvPr>
          <p:cNvSpPr>
            <a:spLocks noGrp="1" noChangeArrowheads="1"/>
          </p:cNvSpPr>
          <p:nvPr>
            <p:ph type="sldNum" sz="quarter" idx="12"/>
          </p:nvPr>
        </p:nvSpPr>
        <p:spPr/>
        <p:txBody>
          <a:bodyPr/>
          <a:lstStyle>
            <a:lvl1pPr>
              <a:defRPr smtClean="0"/>
            </a:lvl1pPr>
          </a:lstStyle>
          <a:p>
            <a:pPr>
              <a:defRPr/>
            </a:pPr>
            <a:fld id="{A886D53E-0603-2D4B-94B3-5F338047EF69}" type="slidenum">
              <a:rPr lang="en-GB" altLang="en-US"/>
              <a:pPr>
                <a:defRPr/>
              </a:pPr>
              <a:t>‹#›</a:t>
            </a:fld>
            <a:endParaRPr lang="en-GB" altLang="en-US"/>
          </a:p>
        </p:txBody>
      </p:sp>
    </p:spTree>
    <p:extLst>
      <p:ext uri="{BB962C8B-B14F-4D97-AF65-F5344CB8AC3E}">
        <p14:creationId xmlns:p14="http://schemas.microsoft.com/office/powerpoint/2010/main" val="2171427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able Placeholder 2"/>
          <p:cNvSpPr>
            <a:spLocks noGrp="1"/>
          </p:cNvSpPr>
          <p:nvPr>
            <p:ph type="tbl" idx="1"/>
          </p:nvPr>
        </p:nvSpPr>
        <p:spPr>
          <a:xfrm>
            <a:off x="468313" y="1557338"/>
            <a:ext cx="8229600" cy="4525962"/>
          </a:xfrm>
        </p:spPr>
        <p:txBody>
          <a:bodyPr/>
          <a:lstStyle/>
          <a:p>
            <a:pPr lvl="0"/>
            <a:endParaRPr lang="en-GB" noProof="0"/>
          </a:p>
        </p:txBody>
      </p:sp>
      <p:sp>
        <p:nvSpPr>
          <p:cNvPr id="4" name="Rectangle 4">
            <a:extLst>
              <a:ext uri="{FF2B5EF4-FFF2-40B4-BE49-F238E27FC236}">
                <a16:creationId xmlns:a16="http://schemas.microsoft.com/office/drawing/2014/main" id="{69E69490-4933-82CE-7760-71EB484FDE1E}"/>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8E99247-A0D8-62DF-5D71-04ED38F2A29E}"/>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6CA8A1B9-64D9-A62D-C6B3-8CCB1BD435BB}"/>
              </a:ext>
            </a:extLst>
          </p:cNvPr>
          <p:cNvSpPr>
            <a:spLocks noGrp="1" noChangeArrowheads="1"/>
          </p:cNvSpPr>
          <p:nvPr>
            <p:ph type="sldNum" sz="quarter" idx="12"/>
          </p:nvPr>
        </p:nvSpPr>
        <p:spPr/>
        <p:txBody>
          <a:bodyPr/>
          <a:lstStyle>
            <a:lvl1pPr>
              <a:defRPr smtClean="0"/>
            </a:lvl1pPr>
          </a:lstStyle>
          <a:p>
            <a:pPr>
              <a:defRPr/>
            </a:pPr>
            <a:fld id="{44295F34-F892-6441-B4A4-A353AEAD6567}" type="slidenum">
              <a:rPr lang="en-GB" altLang="en-US"/>
              <a:pPr>
                <a:defRPr/>
              </a:pPr>
              <a:t>‹#›</a:t>
            </a:fld>
            <a:endParaRPr lang="en-GB" altLang="en-US"/>
          </a:p>
        </p:txBody>
      </p:sp>
    </p:spTree>
    <p:extLst>
      <p:ext uri="{BB962C8B-B14F-4D97-AF65-F5344CB8AC3E}">
        <p14:creationId xmlns:p14="http://schemas.microsoft.com/office/powerpoint/2010/main" val="4267606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A78F334C-0F4F-6EC3-611E-E1E43DE13969}"/>
              </a:ext>
            </a:extLst>
          </p:cNvPr>
          <p:cNvSpPr>
            <a:spLocks noGrp="1" noChangeArrowheads="1"/>
          </p:cNvSpPr>
          <p:nvPr>
            <p:ph type="body" idx="1"/>
          </p:nvPr>
        </p:nvSpPr>
        <p:spPr bwMode="auto">
          <a:xfrm>
            <a:off x="468313" y="15573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BF3291DB-051A-395A-1DFC-C6A743C57910}"/>
              </a:ext>
            </a:extLst>
          </p:cNvPr>
          <p:cNvSpPr>
            <a:spLocks noGrp="1" noChangeArrowheads="1"/>
          </p:cNvSpPr>
          <p:nvPr>
            <p:ph type="dt" sz="half" idx="2"/>
          </p:nvPr>
        </p:nvSpPr>
        <p:spPr bwMode="auto">
          <a:xfrm>
            <a:off x="2484438" y="6211888"/>
            <a:ext cx="143986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24EF8E48-CF94-68EA-CB11-0501F1F897A8}"/>
              </a:ext>
            </a:extLst>
          </p:cNvPr>
          <p:cNvSpPr>
            <a:spLocks noGrp="1" noChangeArrowheads="1"/>
          </p:cNvSpPr>
          <p:nvPr>
            <p:ph type="sldNum" sz="quarter" idx="4"/>
          </p:nvPr>
        </p:nvSpPr>
        <p:spPr bwMode="auto">
          <a:xfrm>
            <a:off x="6227763" y="6189663"/>
            <a:ext cx="5603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7754041D-BC90-9548-8E6F-38E992E87E73}" type="slidenum">
              <a:rPr lang="en-GB" altLang="en-US"/>
              <a:pPr>
                <a:defRPr/>
              </a:pPr>
              <a:t>‹#›</a:t>
            </a:fld>
            <a:endParaRPr lang="en-GB" altLang="en-US"/>
          </a:p>
        </p:txBody>
      </p:sp>
      <p:sp>
        <p:nvSpPr>
          <p:cNvPr id="1029" name="Line 19">
            <a:extLst>
              <a:ext uri="{FF2B5EF4-FFF2-40B4-BE49-F238E27FC236}">
                <a16:creationId xmlns:a16="http://schemas.microsoft.com/office/drawing/2014/main" id="{B47599E3-1AB2-F4E5-CF1B-E9B78929015C}"/>
              </a:ext>
            </a:extLst>
          </p:cNvPr>
          <p:cNvSpPr>
            <a:spLocks noChangeShapeType="1"/>
          </p:cNvSpPr>
          <p:nvPr/>
        </p:nvSpPr>
        <p:spPr bwMode="auto">
          <a:xfrm>
            <a:off x="0" y="6092825"/>
            <a:ext cx="9144000" cy="0"/>
          </a:xfrm>
          <a:prstGeom prst="line">
            <a:avLst/>
          </a:prstGeom>
          <a:noFill/>
          <a:ln w="9525">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Picture 12" descr="S:\SWK\CRCF\Marketing\logos\new logo designs\CRCF_master_logos\_master logos\email\CRCFhorizontalemail.gif">
            <a:extLst>
              <a:ext uri="{FF2B5EF4-FFF2-40B4-BE49-F238E27FC236}">
                <a16:creationId xmlns:a16="http://schemas.microsoft.com/office/drawing/2014/main" id="{8CE62C0D-4866-5734-0F4E-D3CA176A00D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39750" y="6115050"/>
            <a:ext cx="19446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a:extLst>
              <a:ext uri="{FF2B5EF4-FFF2-40B4-BE49-F238E27FC236}">
                <a16:creationId xmlns:a16="http://schemas.microsoft.com/office/drawing/2014/main" id="{988B74B4-01B1-96ED-C298-D3DD38B2663B}"/>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23075" y="6240463"/>
            <a:ext cx="21669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l" rtl="0" eaLnBrk="0" fontAlgn="base" hangingPunct="0">
        <a:spcBef>
          <a:spcPct val="0"/>
        </a:spcBef>
        <a:spcAft>
          <a:spcPct val="0"/>
        </a:spcAft>
        <a:defRPr b="1">
          <a:solidFill>
            <a:srgbClr val="336699"/>
          </a:solidFill>
          <a:latin typeface="+mj-lt"/>
          <a:ea typeface="+mj-ea"/>
          <a:cs typeface="+mj-cs"/>
        </a:defRPr>
      </a:lvl1pPr>
      <a:lvl2pPr algn="l" rtl="0" eaLnBrk="0" fontAlgn="base" hangingPunct="0">
        <a:spcBef>
          <a:spcPct val="0"/>
        </a:spcBef>
        <a:spcAft>
          <a:spcPct val="0"/>
        </a:spcAft>
        <a:defRPr b="1">
          <a:solidFill>
            <a:srgbClr val="336699"/>
          </a:solidFill>
          <a:latin typeface="Arial" charset="0"/>
          <a:cs typeface="Arial" charset="0"/>
        </a:defRPr>
      </a:lvl2pPr>
      <a:lvl3pPr algn="l" rtl="0" eaLnBrk="0" fontAlgn="base" hangingPunct="0">
        <a:spcBef>
          <a:spcPct val="0"/>
        </a:spcBef>
        <a:spcAft>
          <a:spcPct val="0"/>
        </a:spcAft>
        <a:defRPr b="1">
          <a:solidFill>
            <a:srgbClr val="336699"/>
          </a:solidFill>
          <a:latin typeface="Arial" charset="0"/>
          <a:cs typeface="Arial" charset="0"/>
        </a:defRPr>
      </a:lvl3pPr>
      <a:lvl4pPr algn="l" rtl="0" eaLnBrk="0" fontAlgn="base" hangingPunct="0">
        <a:spcBef>
          <a:spcPct val="0"/>
        </a:spcBef>
        <a:spcAft>
          <a:spcPct val="0"/>
        </a:spcAft>
        <a:defRPr b="1">
          <a:solidFill>
            <a:srgbClr val="336699"/>
          </a:solidFill>
          <a:latin typeface="Arial" charset="0"/>
          <a:cs typeface="Arial" charset="0"/>
        </a:defRPr>
      </a:lvl4pPr>
      <a:lvl5pPr algn="l" rtl="0" eaLnBrk="0" fontAlgn="base" hangingPunct="0">
        <a:spcBef>
          <a:spcPct val="0"/>
        </a:spcBef>
        <a:spcAft>
          <a:spcPct val="0"/>
        </a:spcAft>
        <a:defRPr b="1">
          <a:solidFill>
            <a:srgbClr val="336699"/>
          </a:solidFill>
          <a:latin typeface="Arial" charset="0"/>
          <a:cs typeface="Arial" charset="0"/>
        </a:defRPr>
      </a:lvl5pPr>
      <a:lvl6pPr marL="457200" algn="l" rtl="0" fontAlgn="base">
        <a:spcBef>
          <a:spcPct val="0"/>
        </a:spcBef>
        <a:spcAft>
          <a:spcPct val="0"/>
        </a:spcAft>
        <a:defRPr b="1">
          <a:solidFill>
            <a:srgbClr val="336699"/>
          </a:solidFill>
          <a:latin typeface="Arial" charset="0"/>
          <a:cs typeface="Arial" charset="0"/>
        </a:defRPr>
      </a:lvl6pPr>
      <a:lvl7pPr marL="914400" algn="l" rtl="0" fontAlgn="base">
        <a:spcBef>
          <a:spcPct val="0"/>
        </a:spcBef>
        <a:spcAft>
          <a:spcPct val="0"/>
        </a:spcAft>
        <a:defRPr b="1">
          <a:solidFill>
            <a:srgbClr val="336699"/>
          </a:solidFill>
          <a:latin typeface="Arial" charset="0"/>
          <a:cs typeface="Arial" charset="0"/>
        </a:defRPr>
      </a:lvl7pPr>
      <a:lvl8pPr marL="1371600" algn="l" rtl="0" fontAlgn="base">
        <a:spcBef>
          <a:spcPct val="0"/>
        </a:spcBef>
        <a:spcAft>
          <a:spcPct val="0"/>
        </a:spcAft>
        <a:defRPr b="1">
          <a:solidFill>
            <a:srgbClr val="336699"/>
          </a:solidFill>
          <a:latin typeface="Arial" charset="0"/>
          <a:cs typeface="Arial" charset="0"/>
        </a:defRPr>
      </a:lvl8pPr>
      <a:lvl9pPr marL="1828800" algn="l" rtl="0" fontAlgn="base">
        <a:spcBef>
          <a:spcPct val="0"/>
        </a:spcBef>
        <a:spcAft>
          <a:spcPct val="0"/>
        </a:spcAft>
        <a:defRPr b="1">
          <a:solidFill>
            <a:srgbClr val="336699"/>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chemeClr val="tx1"/>
          </a:solidFill>
          <a:latin typeface="+mn-lt"/>
          <a:cs typeface="+mn-cs"/>
        </a:defRPr>
      </a:lvl2pPr>
      <a:lvl3pPr marL="1143000" indent="-228600" algn="l" rtl="0" eaLnBrk="0" fontAlgn="base" hangingPunct="0">
        <a:spcBef>
          <a:spcPct val="20000"/>
        </a:spcBef>
        <a:spcAft>
          <a:spcPct val="0"/>
        </a:spcAft>
        <a:buChar char="o"/>
        <a:defRPr sz="1200">
          <a:solidFill>
            <a:schemeClr val="tx1"/>
          </a:solidFill>
          <a:latin typeface="+mn-lt"/>
          <a:cs typeface="+mn-cs"/>
        </a:defRPr>
      </a:lvl3pPr>
      <a:lvl4pPr marL="1600200" indent="-228600" algn="l" rtl="0" eaLnBrk="0" fontAlgn="base" hangingPunct="0">
        <a:spcBef>
          <a:spcPct val="20000"/>
        </a:spcBef>
        <a:spcAft>
          <a:spcPct val="0"/>
        </a:spcAft>
        <a:buChar char="–"/>
        <a:defRPr sz="1000">
          <a:solidFill>
            <a:schemeClr val="tx1"/>
          </a:solidFill>
          <a:latin typeface="+mn-lt"/>
          <a:cs typeface="+mn-cs"/>
        </a:defRPr>
      </a:lvl4pPr>
      <a:lvl5pPr marL="2057400" indent="-228600" algn="l" rtl="0" eaLnBrk="0" fontAlgn="base" hangingPunct="0">
        <a:spcBef>
          <a:spcPct val="20000"/>
        </a:spcBef>
        <a:spcAft>
          <a:spcPct val="0"/>
        </a:spcAft>
        <a:buChar char="»"/>
        <a:defRPr sz="900">
          <a:solidFill>
            <a:schemeClr val="tx1"/>
          </a:solidFill>
          <a:latin typeface="+mn-lt"/>
          <a:cs typeface="+mn-cs"/>
        </a:defRPr>
      </a:lvl5pPr>
      <a:lvl6pPr marL="2514600" indent="-228600" algn="l" rtl="0" fontAlgn="base">
        <a:spcBef>
          <a:spcPct val="20000"/>
        </a:spcBef>
        <a:spcAft>
          <a:spcPct val="0"/>
        </a:spcAft>
        <a:buChar char="»"/>
        <a:defRPr sz="900">
          <a:solidFill>
            <a:schemeClr val="tx1"/>
          </a:solidFill>
          <a:latin typeface="+mn-lt"/>
          <a:cs typeface="+mn-cs"/>
        </a:defRPr>
      </a:lvl6pPr>
      <a:lvl7pPr marL="2971800" indent="-228600" algn="l" rtl="0" fontAlgn="base">
        <a:spcBef>
          <a:spcPct val="20000"/>
        </a:spcBef>
        <a:spcAft>
          <a:spcPct val="0"/>
        </a:spcAft>
        <a:buChar char="»"/>
        <a:defRPr sz="900">
          <a:solidFill>
            <a:schemeClr val="tx1"/>
          </a:solidFill>
          <a:latin typeface="+mn-lt"/>
          <a:cs typeface="+mn-cs"/>
        </a:defRPr>
      </a:lvl7pPr>
      <a:lvl8pPr marL="3429000" indent="-228600" algn="l" rtl="0" fontAlgn="base">
        <a:spcBef>
          <a:spcPct val="20000"/>
        </a:spcBef>
        <a:spcAft>
          <a:spcPct val="0"/>
        </a:spcAft>
        <a:buChar char="»"/>
        <a:defRPr sz="900">
          <a:solidFill>
            <a:schemeClr val="tx1"/>
          </a:solidFill>
          <a:latin typeface="+mn-lt"/>
          <a:cs typeface="+mn-cs"/>
        </a:defRPr>
      </a:lvl8pPr>
      <a:lvl9pPr marL="3886200" indent="-228600" algn="l" rtl="0" fontAlgn="base">
        <a:spcBef>
          <a:spcPct val="20000"/>
        </a:spcBef>
        <a:spcAft>
          <a:spcPct val="0"/>
        </a:spcAft>
        <a:buChar char="»"/>
        <a:defRPr sz="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uea.ac.uk/groups-and-centres/centre-for-research-on-children-and-families/secure-base-mode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D318B-8211-0A8A-36C3-51B781297ED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54DFC39-7021-8BAC-66A8-7D00B38E1A52}"/>
              </a:ext>
            </a:extLst>
          </p:cNvPr>
          <p:cNvSpPr>
            <a:spLocks noGrp="1"/>
          </p:cNvSpPr>
          <p:nvPr>
            <p:ph type="title"/>
          </p:nvPr>
        </p:nvSpPr>
        <p:spPr>
          <a:xfrm>
            <a:off x="457200" y="2341756"/>
            <a:ext cx="8229600" cy="2174488"/>
          </a:xfrm>
        </p:spPr>
        <p:txBody>
          <a:bodyPr/>
          <a:lstStyle/>
          <a:p>
            <a:pPr algn="ctr"/>
            <a:r>
              <a:rPr lang="en-US" sz="3600" b="0" dirty="0">
                <a:latin typeface="Calibri" panose="020F0502020204030204" pitchFamily="34" charset="0"/>
                <a:cs typeface="Calibri" panose="020F0502020204030204" pitchFamily="34" charset="0"/>
              </a:rPr>
              <a:t>Family membership – helping the child </a:t>
            </a:r>
            <a:br>
              <a:rPr lang="en-US" sz="3600" b="0" dirty="0">
                <a:latin typeface="Calibri" panose="020F0502020204030204" pitchFamily="34" charset="0"/>
                <a:cs typeface="Calibri" panose="020F0502020204030204" pitchFamily="34" charset="0"/>
              </a:rPr>
            </a:br>
            <a:r>
              <a:rPr lang="en-US" sz="3600" b="0" dirty="0">
                <a:latin typeface="Calibri" panose="020F0502020204030204" pitchFamily="34" charset="0"/>
                <a:cs typeface="Calibri" panose="020F0502020204030204" pitchFamily="34" charset="0"/>
              </a:rPr>
              <a:t>to belong</a:t>
            </a:r>
          </a:p>
        </p:txBody>
      </p:sp>
      <p:pic>
        <p:nvPicPr>
          <p:cNvPr id="2" name="Content Placeholder 3">
            <a:extLst>
              <a:ext uri="{FF2B5EF4-FFF2-40B4-BE49-F238E27FC236}">
                <a16:creationId xmlns:a16="http://schemas.microsoft.com/office/drawing/2014/main" id="{57ACDF88-76ED-23F7-54EA-D3F6EDC423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1825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2457"/>
            <a:ext cx="8229600" cy="685099"/>
          </a:xfrm>
        </p:spPr>
        <p:txBody>
          <a:bodyPr/>
          <a:lstStyle/>
          <a:p>
            <a:pPr algn="ctr"/>
            <a:r>
              <a:rPr lang="en-US" sz="3600" b="0" dirty="0">
                <a:solidFill>
                  <a:srgbClr val="007DBA"/>
                </a:solidFill>
                <a:latin typeface="Calibri" panose="020F0502020204030204" pitchFamily="34" charset="0"/>
                <a:cs typeface="Calibri" panose="020F0502020204030204" pitchFamily="34" charset="0"/>
              </a:rPr>
              <a:t>The Secure Base model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1801" y="1988910"/>
            <a:ext cx="3200400" cy="3021319"/>
          </a:xfrm>
        </p:spPr>
      </p:pic>
      <p:sp>
        <p:nvSpPr>
          <p:cNvPr id="3" name="Rounded Rectangle 2"/>
          <p:cNvSpPr/>
          <p:nvPr/>
        </p:nvSpPr>
        <p:spPr>
          <a:xfrm>
            <a:off x="4041584" y="1664386"/>
            <a:ext cx="1060704" cy="557784"/>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AVAILABILITY</a:t>
            </a:r>
          </a:p>
          <a:p>
            <a:pPr algn="ctr"/>
            <a:r>
              <a:rPr lang="en-GB" sz="900" b="1" dirty="0"/>
              <a:t>helping the child to trust</a:t>
            </a:r>
          </a:p>
        </p:txBody>
      </p:sp>
      <p:sp>
        <p:nvSpPr>
          <p:cNvPr id="5" name="Rounded Rectangle 4"/>
          <p:cNvSpPr/>
          <p:nvPr/>
        </p:nvSpPr>
        <p:spPr>
          <a:xfrm>
            <a:off x="1825658" y="2947036"/>
            <a:ext cx="1385279" cy="570630"/>
          </a:xfrm>
          <a:prstGeom prst="roundRect">
            <a:avLst/>
          </a:prstGeom>
          <a:solidFill>
            <a:srgbClr val="FF0000"/>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FAMILY MEMBERSHIP</a:t>
            </a:r>
          </a:p>
          <a:p>
            <a:pPr algn="ctr"/>
            <a:r>
              <a:rPr lang="en-GB" sz="900" b="1" dirty="0"/>
              <a:t>helping the child </a:t>
            </a:r>
            <a:br>
              <a:rPr lang="en-GB" sz="900" b="1" dirty="0"/>
            </a:br>
            <a:r>
              <a:rPr lang="en-GB" sz="900" b="1" dirty="0"/>
              <a:t>to belong</a:t>
            </a:r>
          </a:p>
        </p:txBody>
      </p:sp>
      <p:sp>
        <p:nvSpPr>
          <p:cNvPr id="6" name="Rounded Rectangle 5"/>
          <p:cNvSpPr/>
          <p:nvPr/>
        </p:nvSpPr>
        <p:spPr>
          <a:xfrm>
            <a:off x="5883507" y="2947038"/>
            <a:ext cx="1296162" cy="570628"/>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SENSITIVITY</a:t>
            </a:r>
          </a:p>
          <a:p>
            <a:pPr algn="ctr"/>
            <a:r>
              <a:rPr lang="en-GB" sz="900" b="1" dirty="0"/>
              <a:t>helping the child </a:t>
            </a:r>
            <a:br>
              <a:rPr lang="en-GB" sz="900" b="1" dirty="0"/>
            </a:br>
            <a:r>
              <a:rPr lang="en-GB" sz="900" b="1" dirty="0"/>
              <a:t>to manage feelings</a:t>
            </a:r>
          </a:p>
        </p:txBody>
      </p:sp>
      <p:sp>
        <p:nvSpPr>
          <p:cNvPr id="7" name="Rounded Rectangle 6"/>
          <p:cNvSpPr/>
          <p:nvPr/>
        </p:nvSpPr>
        <p:spPr>
          <a:xfrm>
            <a:off x="5509331" y="4724119"/>
            <a:ext cx="1310428"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ACCEPTANCE</a:t>
            </a:r>
          </a:p>
          <a:p>
            <a:pPr algn="ctr"/>
            <a:r>
              <a:rPr lang="en-GB" sz="900" b="1" dirty="0"/>
              <a:t>building the child’s self-esteem</a:t>
            </a:r>
          </a:p>
        </p:txBody>
      </p:sp>
      <p:sp>
        <p:nvSpPr>
          <p:cNvPr id="8" name="Rounded Rectangle 7"/>
          <p:cNvSpPr/>
          <p:nvPr/>
        </p:nvSpPr>
        <p:spPr>
          <a:xfrm>
            <a:off x="2362201" y="4724118"/>
            <a:ext cx="1250353"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CO-OPERATION</a:t>
            </a:r>
          </a:p>
          <a:p>
            <a:pPr algn="ctr"/>
            <a:r>
              <a:rPr lang="en-GB" sz="900" b="1" dirty="0"/>
              <a:t>helping the child </a:t>
            </a:r>
            <a:br>
              <a:rPr lang="en-GB" sz="900" b="1" dirty="0"/>
            </a:br>
            <a:r>
              <a:rPr lang="en-GB" sz="900" b="1" dirty="0"/>
              <a:t>to feel effective</a:t>
            </a:r>
          </a:p>
        </p:txBody>
      </p:sp>
      <p:sp>
        <p:nvSpPr>
          <p:cNvPr id="9" name="TextBox 8"/>
          <p:cNvSpPr txBox="1"/>
          <p:nvPr/>
        </p:nvSpPr>
        <p:spPr>
          <a:xfrm>
            <a:off x="3947562" y="3352801"/>
            <a:ext cx="1190918" cy="646331"/>
          </a:xfrm>
          <a:prstGeom prst="rect">
            <a:avLst/>
          </a:prstGeom>
          <a:noFill/>
        </p:spPr>
        <p:txBody>
          <a:bodyPr wrap="square" rtlCol="0">
            <a:spAutoFit/>
          </a:bodyPr>
          <a:lstStyle/>
          <a:p>
            <a:pPr algn="ctr"/>
            <a:r>
              <a:rPr lang="en-GB" b="1" dirty="0">
                <a:solidFill>
                  <a:srgbClr val="007DBA"/>
                </a:solidFill>
              </a:rPr>
              <a:t>SECURE</a:t>
            </a:r>
          </a:p>
          <a:p>
            <a:pPr algn="ctr"/>
            <a:r>
              <a:rPr lang="en-GB" b="1" dirty="0">
                <a:solidFill>
                  <a:srgbClr val="007DBA"/>
                </a:solidFill>
              </a:rPr>
              <a:t>BASE</a:t>
            </a:r>
            <a:endParaRPr lang="en-US" b="1" dirty="0">
              <a:solidFill>
                <a:srgbClr val="007DBA"/>
              </a:solidFill>
            </a:endParaRPr>
          </a:p>
        </p:txBody>
      </p:sp>
      <p:pic>
        <p:nvPicPr>
          <p:cNvPr id="10" name="Content Placeholder 3">
            <a:extLst>
              <a:ext uri="{FF2B5EF4-FFF2-40B4-BE49-F238E27FC236}">
                <a16:creationId xmlns:a16="http://schemas.microsoft.com/office/drawing/2014/main" id="{0AD5AF11-B018-5D26-47E9-FC1B536B6C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58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77E0A-1C05-D7D1-FC3D-79BB423763A5}"/>
            </a:ext>
          </a:extLst>
        </p:cNvPr>
        <p:cNvGrpSpPr/>
        <p:nvPr/>
      </p:nvGrpSpPr>
      <p:grpSpPr>
        <a:xfrm>
          <a:off x="0" y="0"/>
          <a:ext cx="0" cy="0"/>
          <a:chOff x="0" y="0"/>
          <a:chExt cx="0" cy="0"/>
        </a:xfrm>
      </p:grpSpPr>
      <p:sp>
        <p:nvSpPr>
          <p:cNvPr id="31746" name="Title 1">
            <a:extLst>
              <a:ext uri="{FF2B5EF4-FFF2-40B4-BE49-F238E27FC236}">
                <a16:creationId xmlns:a16="http://schemas.microsoft.com/office/drawing/2014/main" id="{CAAABC2C-4E9B-6CB7-7D20-E37B091C81A5}"/>
              </a:ext>
            </a:extLst>
          </p:cNvPr>
          <p:cNvSpPr>
            <a:spLocks noGrp="1"/>
          </p:cNvSpPr>
          <p:nvPr>
            <p:ph type="title"/>
          </p:nvPr>
        </p:nvSpPr>
        <p:spPr bwMode="auto">
          <a:xfrm>
            <a:off x="384464" y="44450"/>
            <a:ext cx="8229600" cy="11525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Co-operation- helping a child to feel effective: reflections task</a:t>
            </a:r>
            <a:endParaRPr lang="en-GB" altLang="en-US" sz="3600" b="0" dirty="0">
              <a:solidFill>
                <a:srgbClr val="0070C0"/>
              </a:solidFill>
              <a:latin typeface="Calibri" panose="020F0502020204030204" pitchFamily="34" charset="0"/>
              <a:cs typeface="Calibri" panose="020F0502020204030204" pitchFamily="34" charset="0"/>
            </a:endParaRPr>
          </a:p>
        </p:txBody>
      </p:sp>
      <p:sp>
        <p:nvSpPr>
          <p:cNvPr id="31747" name="Content Placeholder 2">
            <a:extLst>
              <a:ext uri="{FF2B5EF4-FFF2-40B4-BE49-F238E27FC236}">
                <a16:creationId xmlns:a16="http://schemas.microsoft.com/office/drawing/2014/main" id="{5CE03262-46DE-1712-368B-7A802218A722}"/>
              </a:ext>
            </a:extLst>
          </p:cNvPr>
          <p:cNvSpPr>
            <a:spLocks noGrp="1"/>
          </p:cNvSpPr>
          <p:nvPr>
            <p:ph sz="half" idx="1"/>
          </p:nvPr>
        </p:nvSpPr>
        <p:spPr>
          <a:xfrm>
            <a:off x="384464" y="1408906"/>
            <a:ext cx="7991475" cy="4525962"/>
          </a:xfrm>
        </p:spPr>
        <p:txBody>
          <a:bodyPr/>
          <a:lstStyle/>
          <a:p>
            <a:pPr>
              <a:spcBef>
                <a:spcPts val="0"/>
              </a:spcBef>
              <a:spcAft>
                <a:spcPts val="0"/>
              </a:spcAft>
              <a:buClr>
                <a:srgbClr val="336699"/>
              </a:buClr>
            </a:pPr>
            <a:r>
              <a:rPr lang="en-US" sz="2400" dirty="0">
                <a:latin typeface="Calibri" panose="020F0502020204030204" pitchFamily="34" charset="0"/>
                <a:cs typeface="Calibri" panose="020F0502020204030204" pitchFamily="34" charset="0"/>
              </a:rPr>
              <a:t>Think about the learning from the session and this dimension in relation to children in families you work with or children in your care. </a:t>
            </a:r>
          </a:p>
          <a:p>
            <a:pPr>
              <a:spcBef>
                <a:spcPts val="0"/>
              </a:spcBef>
              <a:spcAft>
                <a:spcPts val="0"/>
              </a:spcAft>
              <a:buClr>
                <a:srgbClr val="0070C0"/>
              </a:buClr>
            </a:pPr>
            <a:r>
              <a:rPr lang="en-US" sz="2400" dirty="0">
                <a:latin typeface="Calibri" panose="020F0502020204030204" pitchFamily="34" charset="0"/>
                <a:cs typeface="Calibri" panose="020F0502020204030204" pitchFamily="34" charset="0"/>
              </a:rPr>
              <a:t>Are there particular children who found it difficult to be appropriately assertive, but who made more positive choices / became less controlling with help from caregivers? </a:t>
            </a:r>
          </a:p>
          <a:p>
            <a:pPr>
              <a:spcBef>
                <a:spcPts val="0"/>
              </a:spcBef>
              <a:spcAft>
                <a:spcPts val="0"/>
              </a:spcAft>
              <a:buClr>
                <a:srgbClr val="0070C0"/>
              </a:buClr>
            </a:pPr>
            <a:r>
              <a:rPr lang="en-US" sz="2400" dirty="0">
                <a:latin typeface="Calibri" panose="020F0502020204030204" pitchFamily="34" charset="0"/>
                <a:cs typeface="Calibri" panose="020F0502020204030204" pitchFamily="34" charset="0"/>
              </a:rPr>
              <a:t>Are there children who you think would benefit from some of the co-operative caregiving strategies discussed today e.g. offering choice, working together? </a:t>
            </a:r>
          </a:p>
          <a:p>
            <a:pPr>
              <a:spcBef>
                <a:spcPts val="0"/>
              </a:spcBef>
              <a:spcAft>
                <a:spcPts val="0"/>
              </a:spcAft>
              <a:buClr>
                <a:srgbClr val="0070C0"/>
              </a:buClr>
            </a:pPr>
            <a:r>
              <a:rPr lang="en-US" sz="2400" dirty="0">
                <a:latin typeface="Calibri" panose="020F0502020204030204" pitchFamily="34" charset="0"/>
                <a:cs typeface="Calibri" panose="020F0502020204030204" pitchFamily="34" charset="0"/>
              </a:rPr>
              <a:t>What are the benefits and challenges of offering more co-operative caregiving to children of different ages?</a:t>
            </a:r>
          </a:p>
          <a:p>
            <a:pPr>
              <a:lnSpc>
                <a:spcPct val="150000"/>
              </a:lnSpc>
              <a:buClr>
                <a:srgbClr val="336699"/>
              </a:buClr>
            </a:pP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31748" name="Picture 4">
            <a:extLst>
              <a:ext uri="{FF2B5EF4-FFF2-40B4-BE49-F238E27FC236}">
                <a16:creationId xmlns:a16="http://schemas.microsoft.com/office/drawing/2014/main" id="{54AE050A-40A4-B750-019C-2B089ACE1D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19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a:extLst>
              <a:ext uri="{FF2B5EF4-FFF2-40B4-BE49-F238E27FC236}">
                <a16:creationId xmlns:a16="http://schemas.microsoft.com/office/drawing/2014/main" id="{E8200FE7-93F3-0DBF-1BBE-924AFB2A4D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88913"/>
            <a:ext cx="691197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a:extLst>
              <a:ext uri="{FF2B5EF4-FFF2-40B4-BE49-F238E27FC236}">
                <a16:creationId xmlns:a16="http://schemas.microsoft.com/office/drawing/2014/main" id="{4792AD5C-BCBA-641F-AC3C-B95FA915BD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1">
            <a:extLst>
              <a:ext uri="{FF2B5EF4-FFF2-40B4-BE49-F238E27FC236}">
                <a16:creationId xmlns:a16="http://schemas.microsoft.com/office/drawing/2014/main" id="{C83F332A-21FC-52AA-9602-A28E3794DE7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8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78059" y="100012"/>
            <a:ext cx="8954429" cy="1096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solidFill>
                  <a:srgbClr val="0070C0"/>
                </a:solidFill>
                <a:latin typeface="Calibri" panose="020F0502020204030204" pitchFamily="34" charset="0"/>
                <a:cs typeface="Calibri" panose="020F0502020204030204" pitchFamily="34" charset="0"/>
              </a:rPr>
              <a:t> </a:t>
            </a:r>
            <a:r>
              <a:rPr lang="en-GB" altLang="en-US" sz="3600" b="0" dirty="0">
                <a:latin typeface="Calibri" panose="020F0502020204030204" pitchFamily="34" charset="0"/>
                <a:cs typeface="Calibri" panose="020F0502020204030204" pitchFamily="34" charset="0"/>
              </a:rPr>
              <a:t>EXERCISE 1 Family membership and a sense of belonging in different families</a:t>
            </a:r>
            <a:br>
              <a:rPr lang="en-GB" altLang="en-US" sz="3200" dirty="0"/>
            </a:br>
            <a:endParaRPr lang="en-GB" altLang="en-US" sz="3200" dirty="0"/>
          </a:p>
        </p:txBody>
      </p:sp>
      <p:sp>
        <p:nvSpPr>
          <p:cNvPr id="19459" name="Content Placeholder 2"/>
          <p:cNvSpPr>
            <a:spLocks noGrp="1"/>
          </p:cNvSpPr>
          <p:nvPr>
            <p:ph sz="half" idx="1"/>
          </p:nvPr>
        </p:nvSpPr>
        <p:spPr>
          <a:xfrm>
            <a:off x="447675" y="1936750"/>
            <a:ext cx="8218488" cy="4073757"/>
          </a:xfrm>
        </p:spPr>
        <p:txBody>
          <a:bodyPr/>
          <a:lstStyle/>
          <a:p>
            <a:pPr>
              <a:lnSpc>
                <a:spcPct val="150000"/>
              </a:lnSpc>
              <a:buClr>
                <a:srgbClr val="336699"/>
              </a:buClr>
            </a:pPr>
            <a:r>
              <a:rPr lang="en-GB" altLang="en-US" sz="2400" dirty="0">
                <a:latin typeface="Calibri" panose="020F0502020204030204" pitchFamily="34" charset="0"/>
                <a:cs typeface="Calibri" panose="020F0502020204030204" pitchFamily="34" charset="0"/>
              </a:rPr>
              <a:t>Why is family membership important for </a:t>
            </a:r>
            <a:r>
              <a:rPr lang="en-GB" altLang="en-US" sz="2400" u="sng" dirty="0">
                <a:latin typeface="Calibri" panose="020F0502020204030204" pitchFamily="34" charset="0"/>
                <a:cs typeface="Calibri" panose="020F0502020204030204" pitchFamily="34" charset="0"/>
              </a:rPr>
              <a:t>all</a:t>
            </a:r>
            <a:r>
              <a:rPr lang="en-GB" altLang="en-US" sz="2400" dirty="0">
                <a:latin typeface="Calibri" panose="020F0502020204030204" pitchFamily="34" charset="0"/>
                <a:cs typeface="Calibri" panose="020F0502020204030204" pitchFamily="34" charset="0"/>
              </a:rPr>
              <a:t> children?</a:t>
            </a:r>
          </a:p>
          <a:p>
            <a:pPr>
              <a:lnSpc>
                <a:spcPct val="150000"/>
              </a:lnSpc>
              <a:buClr>
                <a:srgbClr val="336699"/>
              </a:buClr>
            </a:pPr>
            <a:endParaRPr lang="en-GB" altLang="en-US" sz="2400" dirty="0">
              <a:latin typeface="Calibri" panose="020F0502020204030204" pitchFamily="34" charset="0"/>
              <a:cs typeface="Calibri" panose="020F0502020204030204" pitchFamily="34" charset="0"/>
            </a:endParaRPr>
          </a:p>
          <a:p>
            <a:pPr>
              <a:buClr>
                <a:srgbClr val="336699"/>
              </a:buClr>
            </a:pPr>
            <a:r>
              <a:rPr lang="en-GB" altLang="en-US" sz="2400" dirty="0">
                <a:latin typeface="Calibri" panose="020F0502020204030204" pitchFamily="34" charset="0"/>
                <a:cs typeface="Calibri" panose="020F0502020204030204" pitchFamily="34" charset="0"/>
              </a:rPr>
              <a:t>Which of these elements can present additional challenges for children in new families?</a:t>
            </a:r>
          </a:p>
          <a:p>
            <a:pPr>
              <a:lnSpc>
                <a:spcPct val="150000"/>
              </a:lnSpc>
              <a:buClr>
                <a:srgbClr val="336699"/>
              </a:buClr>
              <a:buFont typeface="Arial" panose="020B0604020202020204" pitchFamily="34" charset="0"/>
              <a:buChar char="•"/>
            </a:pPr>
            <a:endParaRPr lang="en-GB" altLang="en-US" sz="2400" dirty="0"/>
          </a:p>
        </p:txBody>
      </p:sp>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909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xfrm>
            <a:off x="395288" y="146050"/>
            <a:ext cx="7930565" cy="1122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Family membership-helping the child to belong: caregiver thinking and feeling</a:t>
            </a:r>
            <a:r>
              <a:rPr lang="en-US" altLang="en-US" sz="3200" dirty="0"/>
              <a:t>	</a:t>
            </a:r>
            <a:endParaRPr lang="en-GB" altLang="en-US" sz="3200" dirty="0"/>
          </a:p>
        </p:txBody>
      </p:sp>
      <p:sp>
        <p:nvSpPr>
          <p:cNvPr id="20483" name="Content Placeholder 2"/>
          <p:cNvSpPr>
            <a:spLocks noGrp="1"/>
          </p:cNvSpPr>
          <p:nvPr>
            <p:ph sz="half" idx="1"/>
          </p:nvPr>
        </p:nvSpPr>
        <p:spPr>
          <a:xfrm>
            <a:off x="468313" y="1454150"/>
            <a:ext cx="7632700" cy="4525962"/>
          </a:xfrm>
        </p:spPr>
        <p:txBody>
          <a:bodyPr/>
          <a:lstStyle/>
          <a:p>
            <a:pPr>
              <a:lnSpc>
                <a:spcPct val="150000"/>
              </a:lnSpc>
              <a:buClr>
                <a:srgbClr val="336699"/>
              </a:buClr>
              <a:buFont typeface="Arial" panose="020B0604020202020204" pitchFamily="34" charset="0"/>
              <a:buChar char="•"/>
            </a:pPr>
            <a:endParaRPr lang="en-US" altLang="en-US" sz="2400" dirty="0"/>
          </a:p>
          <a:p>
            <a:pPr>
              <a:lnSpc>
                <a:spcPct val="150000"/>
              </a:lnSpc>
              <a:buClr>
                <a:srgbClr val="336699"/>
              </a:buClr>
              <a:buFont typeface="Arial" panose="020B0604020202020204" pitchFamily="34" charset="0"/>
              <a:buChar char="•"/>
            </a:pPr>
            <a:endParaRPr lang="en-US" altLang="en-US" sz="2400" dirty="0"/>
          </a:p>
          <a:p>
            <a:pPr>
              <a:spcBef>
                <a:spcPts val="0"/>
              </a:spcBef>
              <a:buClr>
                <a:srgbClr val="336699"/>
              </a:buClr>
            </a:pPr>
            <a:r>
              <a:rPr lang="en-US" altLang="en-US" sz="2400" dirty="0">
                <a:latin typeface="Calibri" panose="020F0502020204030204" pitchFamily="34" charset="0"/>
                <a:cs typeface="Calibri" panose="020F0502020204030204" pitchFamily="34" charset="0"/>
              </a:rPr>
              <a:t>This child is part of my family - and also connected to their birth family.</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204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491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bwMode="auto">
          <a:xfrm>
            <a:off x="211931" y="100012"/>
            <a:ext cx="8915400" cy="11022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Family membership - helping the child to belong: caregiver behaviour</a:t>
            </a:r>
            <a:br>
              <a:rPr lang="en-GB" altLang="en-US" sz="3200" dirty="0"/>
            </a:br>
            <a:endParaRPr lang="en-GB" altLang="en-US" sz="3200" dirty="0"/>
          </a:p>
        </p:txBody>
      </p:sp>
      <p:sp>
        <p:nvSpPr>
          <p:cNvPr id="21507" name="Content Placeholder 2"/>
          <p:cNvSpPr>
            <a:spLocks noGrp="1"/>
          </p:cNvSpPr>
          <p:nvPr>
            <p:ph sz="half" idx="1"/>
          </p:nvPr>
        </p:nvSpPr>
        <p:spPr>
          <a:xfrm>
            <a:off x="333548" y="1662545"/>
            <a:ext cx="8476904" cy="4635138"/>
          </a:xfrm>
        </p:spPr>
        <p:txBody>
          <a:bodyPr/>
          <a:lstStyle/>
          <a:p>
            <a:pPr>
              <a:lnSpc>
                <a:spcPct val="150000"/>
              </a:lnSpc>
              <a:buClr>
                <a:srgbClr val="336699"/>
              </a:buClr>
            </a:pPr>
            <a:r>
              <a:rPr lang="en-GB" sz="2400" dirty="0">
                <a:latin typeface="Calibri" panose="020F0502020204030204" pitchFamily="34" charset="0"/>
                <a:cs typeface="Calibri" panose="020F0502020204030204" pitchFamily="34" charset="0"/>
              </a:rPr>
              <a:t>Helping the child to feel welcome as part of the family</a:t>
            </a:r>
          </a:p>
          <a:p>
            <a:pPr>
              <a:lnSpc>
                <a:spcPct val="150000"/>
              </a:lnSpc>
              <a:buClr>
                <a:srgbClr val="336699"/>
              </a:buClr>
            </a:pPr>
            <a:r>
              <a:rPr lang="en-GB" sz="2400" dirty="0">
                <a:latin typeface="Calibri" panose="020F0502020204030204" pitchFamily="34" charset="0"/>
                <a:cs typeface="Calibri" panose="020F0502020204030204" pitchFamily="34" charset="0"/>
              </a:rPr>
              <a:t>Making physical space for the child in the home</a:t>
            </a:r>
          </a:p>
          <a:p>
            <a:pPr>
              <a:lnSpc>
                <a:spcPct val="150000"/>
              </a:lnSpc>
              <a:buClr>
                <a:srgbClr val="336699"/>
              </a:buClr>
            </a:pPr>
            <a:r>
              <a:rPr lang="en-GB" sz="2400" dirty="0">
                <a:latin typeface="Calibri" panose="020F0502020204030204" pitchFamily="34" charset="0"/>
                <a:cs typeface="Calibri" panose="020F0502020204030204" pitchFamily="34" charset="0"/>
              </a:rPr>
              <a:t>Helping the child to value their birth family identity </a:t>
            </a:r>
          </a:p>
          <a:p>
            <a:pPr>
              <a:lnSpc>
                <a:spcPct val="150000"/>
              </a:lnSpc>
              <a:buClr>
                <a:srgbClr val="336699"/>
              </a:buClr>
            </a:pPr>
            <a:r>
              <a:rPr lang="en-GB" sz="2400" dirty="0">
                <a:latin typeface="Calibri" panose="020F0502020204030204" pitchFamily="34" charset="0"/>
                <a:cs typeface="Calibri" panose="020F0502020204030204" pitchFamily="34" charset="0"/>
              </a:rPr>
              <a:t>Managing family contact positively</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2150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782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457199" y="274638"/>
            <a:ext cx="8441473"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Welcoming a child as part of the family</a:t>
            </a:r>
            <a:br>
              <a:rPr lang="en-GB" altLang="en-US" sz="3200" dirty="0"/>
            </a:br>
            <a:endParaRPr lang="en-GB" altLang="en-US" sz="3200" dirty="0"/>
          </a:p>
        </p:txBody>
      </p:sp>
      <p:sp>
        <p:nvSpPr>
          <p:cNvPr id="3" name="Content Placeholder 2"/>
          <p:cNvSpPr>
            <a:spLocks noGrp="1"/>
          </p:cNvSpPr>
          <p:nvPr>
            <p:ph sz="half" idx="1"/>
          </p:nvPr>
        </p:nvSpPr>
        <p:spPr>
          <a:xfrm>
            <a:off x="706583" y="1418431"/>
            <a:ext cx="7367154" cy="4525962"/>
          </a:xfrm>
        </p:spPr>
        <p:txBody>
          <a:bodyPr/>
          <a:lstStyle/>
          <a:p>
            <a:pPr marL="0" indent="0">
              <a:buFont typeface="Wingdings" panose="05000000000000000000" pitchFamily="2" charset="2"/>
              <a:buNone/>
              <a:defRPr/>
            </a:pPr>
            <a:endParaRPr lang="en-GB" sz="2400" dirty="0">
              <a:latin typeface="Calibri" panose="020F0502020204030204" pitchFamily="34" charset="0"/>
              <a:cs typeface="Calibri" panose="020F0502020204030204" pitchFamily="34" charset="0"/>
            </a:endParaRPr>
          </a:p>
          <a:p>
            <a:pPr marL="0" indent="0">
              <a:buNone/>
              <a:defRPr/>
            </a:pPr>
            <a:r>
              <a:rPr lang="en-GB" sz="2400" dirty="0">
                <a:latin typeface="Calibri" panose="020F0502020204030204" pitchFamily="34" charset="0"/>
                <a:cs typeface="Calibri" panose="020F0502020204030204" pitchFamily="34" charset="0"/>
              </a:rPr>
              <a:t>‘We always say – from the moment you walk through the door, you are part of us.  No matter how long you’re staying or how many other families you relate to, you are part and parcel of our family, the same as everyone else who lives here.  We say it and we show it to them as well.’ </a:t>
            </a:r>
            <a:r>
              <a:rPr lang="en-GB" altLang="en-US" sz="2400" dirty="0">
                <a:latin typeface="Calibri" panose="020F0502020204030204" pitchFamily="34" charset="0"/>
                <a:cs typeface="Calibri" panose="020F0502020204030204" pitchFamily="34" charset="0"/>
              </a:rPr>
              <a:t>(Caregiver) </a:t>
            </a:r>
            <a:endParaRPr lang="en-GB" sz="2400" dirty="0"/>
          </a:p>
        </p:txBody>
      </p:sp>
      <p:pic>
        <p:nvPicPr>
          <p:cNvPr id="2253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898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Foster and birth family memberships</a:t>
            </a:r>
            <a:br>
              <a:rPr lang="en-GB" altLang="en-US" sz="3200" dirty="0"/>
            </a:br>
            <a:endParaRPr lang="en-GB" altLang="en-US" sz="3200" dirty="0"/>
          </a:p>
        </p:txBody>
      </p:sp>
      <p:sp>
        <p:nvSpPr>
          <p:cNvPr id="3" name="Content Placeholder 2"/>
          <p:cNvSpPr>
            <a:spLocks noGrp="1"/>
          </p:cNvSpPr>
          <p:nvPr>
            <p:ph sz="half" idx="1"/>
          </p:nvPr>
        </p:nvSpPr>
        <p:spPr>
          <a:xfrm>
            <a:off x="468313" y="1557338"/>
            <a:ext cx="8218487" cy="4525962"/>
          </a:xfrm>
        </p:spPr>
        <p:txBody>
          <a:bodyPr/>
          <a:lstStyle/>
          <a:p>
            <a:pPr marL="400050" lvl="1" indent="0">
              <a:buNone/>
              <a:defRPr/>
            </a:pPr>
            <a:r>
              <a:rPr lang="en-GB" dirty="0">
                <a:latin typeface="Calibri" panose="020F0502020204030204" pitchFamily="34" charset="0"/>
                <a:cs typeface="Calibri" panose="020F0502020204030204" pitchFamily="34" charset="0"/>
              </a:rPr>
              <a:t>‘My foster family is amazing! They have given me opportunities that I would have never been able to have and it is really lovely how much they are there for me.  You know, because I am not with my family, they sort of fill that space, but never replace. They wouldn’t, they are respectful, they know how much I love my family. They know that I care so much equally about all of them and that I could never choose between them.’  (Kate, 14, long-term foster care)</a:t>
            </a:r>
          </a:p>
          <a:p>
            <a:pPr marL="0" indent="0">
              <a:buFont typeface="Wingdings" panose="05000000000000000000" pitchFamily="2" charset="2"/>
              <a:buNone/>
              <a:defRPr/>
            </a:pPr>
            <a:endParaRPr lang="en-GB" sz="2400" dirty="0"/>
          </a:p>
          <a:p>
            <a:pPr>
              <a:defRPr/>
            </a:pPr>
            <a:endParaRPr lang="en-GB" sz="2400" dirty="0"/>
          </a:p>
        </p:txBody>
      </p:sp>
      <p:pic>
        <p:nvPicPr>
          <p:cNvPr id="2355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418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t>Comfortable and valuable birth family time</a:t>
            </a:r>
            <a:br>
              <a:rPr lang="en-GB" altLang="en-US" sz="3200" dirty="0"/>
            </a:br>
            <a:endParaRPr lang="en-GB" altLang="en-US" sz="3200" dirty="0"/>
          </a:p>
        </p:txBody>
      </p:sp>
      <p:sp>
        <p:nvSpPr>
          <p:cNvPr id="3" name="Content Placeholder 2"/>
          <p:cNvSpPr>
            <a:spLocks noGrp="1"/>
          </p:cNvSpPr>
          <p:nvPr>
            <p:ph sz="half" idx="1"/>
          </p:nvPr>
        </p:nvSpPr>
        <p:spPr>
          <a:xfrm>
            <a:off x="457199" y="1557338"/>
            <a:ext cx="7959437" cy="4525962"/>
          </a:xfrm>
        </p:spPr>
        <p:txBody>
          <a:bodyPr/>
          <a:lstStyle/>
          <a:p>
            <a:pPr marL="0" indent="0">
              <a:buFont typeface="Wingdings" panose="05000000000000000000" pitchFamily="2" charset="2"/>
              <a:buNone/>
              <a:defRPr/>
            </a:pPr>
            <a:endParaRPr lang="en-GB" sz="2400" dirty="0"/>
          </a:p>
          <a:p>
            <a:pPr marL="400050" lvl="1" indent="0">
              <a:buNone/>
              <a:defRPr/>
            </a:pPr>
            <a:r>
              <a:rPr lang="en-GB" dirty="0">
                <a:latin typeface="Calibri" panose="020F0502020204030204" pitchFamily="34" charset="0"/>
                <a:cs typeface="Calibri" panose="020F0502020204030204" pitchFamily="34" charset="0"/>
              </a:rPr>
              <a:t>‘I usually see my grandad once a fortnight if I can.  He’s 83.  He used to be in the Navy so that kept him fit and stuff.  When I go down there, we read the news, talk about stuff, maybe I’ll watch a bit of telly, he reads his book and makes me egg and chips and then I go home.’  (Jon, 16, long-term foster care)</a:t>
            </a:r>
          </a:p>
          <a:p>
            <a:pPr>
              <a:defRPr/>
            </a:pPr>
            <a:endParaRPr lang="en-GB" sz="2400" dirty="0"/>
          </a:p>
        </p:txBody>
      </p:sp>
      <p:pic>
        <p:nvPicPr>
          <p:cNvPr id="2355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8064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a:extLst>
              <a:ext uri="{FF2B5EF4-FFF2-40B4-BE49-F238E27FC236}">
                <a16:creationId xmlns:a16="http://schemas.microsoft.com/office/drawing/2014/main" id="{14F18B45-7B99-38E1-DB17-0436E47E18E1}"/>
              </a:ext>
            </a:extLst>
          </p:cNvPr>
          <p:cNvSpPr txBox="1">
            <a:spLocks noChangeArrowheads="1"/>
          </p:cNvSpPr>
          <p:nvPr/>
        </p:nvSpPr>
        <p:spPr bwMode="auto">
          <a:xfrm>
            <a:off x="2195513" y="2420938"/>
            <a:ext cx="48244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sz="16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cs typeface="Arial" panose="020B0604020202020204" pitchFamily="34" charset="0"/>
              </a:defRPr>
            </a:lvl2pPr>
            <a:lvl3pPr marL="1143000" indent="-228600">
              <a:spcBef>
                <a:spcPct val="20000"/>
              </a:spcBef>
              <a:buChar char="o"/>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3200" b="1">
                <a:solidFill>
                  <a:srgbClr val="336699"/>
                </a:solidFill>
              </a:rPr>
              <a:t>Refreshment break</a:t>
            </a:r>
          </a:p>
        </p:txBody>
      </p:sp>
      <p:pic>
        <p:nvPicPr>
          <p:cNvPr id="23555" name="Content Placeholder 3">
            <a:extLst>
              <a:ext uri="{FF2B5EF4-FFF2-40B4-BE49-F238E27FC236}">
                <a16:creationId xmlns:a16="http://schemas.microsoft.com/office/drawing/2014/main" id="{05C2B5CE-4E45-8B36-1855-B17A8058B1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3A88350-6DF3-3D25-E5A0-A34A9A47F857}"/>
              </a:ext>
            </a:extLst>
          </p:cNvPr>
          <p:cNvSpPr>
            <a:spLocks noGrp="1"/>
          </p:cNvSpPr>
          <p:nvPr>
            <p:ph type="title"/>
          </p:nvPr>
        </p:nvSpPr>
        <p:spPr bwMode="auto">
          <a:xfrm>
            <a:off x="462756" y="100012"/>
            <a:ext cx="7776095" cy="1062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t>Birth family membership: promoting positive contact </a:t>
            </a:r>
            <a:endParaRPr lang="en-GB" altLang="en-US" sz="3200" b="0" dirty="0"/>
          </a:p>
        </p:txBody>
      </p:sp>
      <p:sp>
        <p:nvSpPr>
          <p:cNvPr id="24579" name="Content Placeholder 2">
            <a:extLst>
              <a:ext uri="{FF2B5EF4-FFF2-40B4-BE49-F238E27FC236}">
                <a16:creationId xmlns:a16="http://schemas.microsoft.com/office/drawing/2014/main" id="{1179AC32-0CCB-869A-23F0-B3DC71B8EEAD}"/>
              </a:ext>
            </a:extLst>
          </p:cNvPr>
          <p:cNvSpPr>
            <a:spLocks noGrp="1" noChangeArrowheads="1"/>
          </p:cNvSpPr>
          <p:nvPr>
            <p:ph sz="half" idx="1"/>
          </p:nvPr>
        </p:nvSpPr>
        <p:spPr>
          <a:xfrm>
            <a:off x="462756" y="1935957"/>
            <a:ext cx="8218487" cy="4525962"/>
          </a:xfrm>
        </p:spPr>
        <p:txBody>
          <a:bodyPr/>
          <a:lstStyle/>
          <a:p>
            <a:pPr>
              <a:buClr>
                <a:srgbClr val="336699"/>
              </a:buClr>
              <a:buFont typeface="Arial" panose="020B0604020202020204" pitchFamily="34" charset="0"/>
              <a:buChar char="•"/>
            </a:pPr>
            <a:r>
              <a:rPr lang="en-US" altLang="en-US" sz="2400" dirty="0"/>
              <a:t>Contact / time connecting with birth family members is an important part of any placement plan, but has the potential to be helpful or harmful to children’s development.</a:t>
            </a:r>
          </a:p>
          <a:p>
            <a:pPr>
              <a:buClr>
                <a:srgbClr val="336699"/>
              </a:buClr>
              <a:buFont typeface="Arial" panose="020B0604020202020204" pitchFamily="34" charset="0"/>
              <a:buChar char="•"/>
            </a:pPr>
            <a:endParaRPr lang="en-GB" altLang="en-US" sz="2400" dirty="0"/>
          </a:p>
          <a:p>
            <a:pPr>
              <a:buClr>
                <a:srgbClr val="336699"/>
              </a:buClr>
              <a:buFont typeface="Arial" panose="020B0604020202020204" pitchFamily="34" charset="0"/>
              <a:buChar char="•"/>
            </a:pPr>
            <a:r>
              <a:rPr lang="en-US" altLang="en-US" sz="2400" dirty="0"/>
              <a:t>The Secure Base model dimensions can provide a framework for assessing the benefits and risks of arrangements for contact / time with birth family members</a:t>
            </a:r>
            <a:endParaRPr lang="en-GB" altLang="en-US" sz="2400" dirty="0"/>
          </a:p>
          <a:p>
            <a:pPr>
              <a:lnSpc>
                <a:spcPct val="150000"/>
              </a:lnSpc>
              <a:buClr>
                <a:srgbClr val="336699"/>
              </a:buClr>
              <a:buFont typeface="Arial" panose="020B0604020202020204" pitchFamily="34" charset="0"/>
              <a:buChar char="•"/>
            </a:pPr>
            <a:endParaRPr lang="en-GB" altLang="en-US" sz="2400" dirty="0"/>
          </a:p>
        </p:txBody>
      </p:sp>
      <p:pic>
        <p:nvPicPr>
          <p:cNvPr id="24580" name="Picture 4">
            <a:extLst>
              <a:ext uri="{FF2B5EF4-FFF2-40B4-BE49-F238E27FC236}">
                <a16:creationId xmlns:a16="http://schemas.microsoft.com/office/drawing/2014/main" id="{724E78AF-2D10-B33C-3FF7-AF25D6219C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A968C18-4984-01AD-82EE-933EDCA8879D}"/>
              </a:ext>
            </a:extLst>
          </p:cNvPr>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b="0" dirty="0"/>
              <a:t>Caregiving dimensions and planning contact</a:t>
            </a:r>
            <a:br>
              <a:rPr lang="en-GB" altLang="en-US" sz="3200" dirty="0"/>
            </a:br>
            <a:endParaRPr lang="en-GB" altLang="en-US" sz="3200" dirty="0"/>
          </a:p>
        </p:txBody>
      </p:sp>
      <p:sp>
        <p:nvSpPr>
          <p:cNvPr id="25603" name="Content Placeholder 2">
            <a:extLst>
              <a:ext uri="{FF2B5EF4-FFF2-40B4-BE49-F238E27FC236}">
                <a16:creationId xmlns:a16="http://schemas.microsoft.com/office/drawing/2014/main" id="{20B1AFC6-A5AD-AB54-FF6D-935CEFF86B97}"/>
              </a:ext>
            </a:extLst>
          </p:cNvPr>
          <p:cNvSpPr>
            <a:spLocks noGrp="1" noChangeArrowheads="1"/>
          </p:cNvSpPr>
          <p:nvPr>
            <p:ph sz="half" idx="1"/>
          </p:nvPr>
        </p:nvSpPr>
        <p:spPr>
          <a:xfrm>
            <a:off x="468313" y="1557338"/>
            <a:ext cx="8218487" cy="4525962"/>
          </a:xfrm>
        </p:spPr>
        <p:txBody>
          <a:bodyPr/>
          <a:lstStyle/>
          <a:p>
            <a:pPr>
              <a:lnSpc>
                <a:spcPct val="150000"/>
              </a:lnSpc>
              <a:buClr>
                <a:srgbClr val="336699"/>
              </a:buClr>
            </a:pPr>
            <a:r>
              <a:rPr lang="en-US" altLang="en-US" sz="2400" dirty="0">
                <a:latin typeface="Calibri" panose="020F0502020204030204" pitchFamily="34" charset="0"/>
                <a:cs typeface="Calibri" panose="020F0502020204030204" pitchFamily="34" charset="0"/>
              </a:rPr>
              <a:t>Availability – helping  the child to trust</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Sensitivity – helping the child to manage feelings</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Acceptance – building the child’s self esteem</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Co-operation – helping the child to feel effective</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Family membership – helping the child to belong</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25604" name="Picture 4">
            <a:extLst>
              <a:ext uri="{FF2B5EF4-FFF2-40B4-BE49-F238E27FC236}">
                <a16:creationId xmlns:a16="http://schemas.microsoft.com/office/drawing/2014/main" id="{7B602584-76D5-751C-BD8B-1877A3FF9C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E7316-064C-ACD5-D735-299A5D61E6C9}"/>
            </a:ext>
          </a:extLst>
        </p:cNvPr>
        <p:cNvGrpSpPr/>
        <p:nvPr/>
      </p:nvGrpSpPr>
      <p:grpSpPr>
        <a:xfrm>
          <a:off x="0" y="0"/>
          <a:ext cx="0" cy="0"/>
          <a:chOff x="0" y="0"/>
          <a:chExt cx="0" cy="0"/>
        </a:xfrm>
      </p:grpSpPr>
      <p:pic>
        <p:nvPicPr>
          <p:cNvPr id="23555" name="Content Placeholder 3">
            <a:extLst>
              <a:ext uri="{FF2B5EF4-FFF2-40B4-BE49-F238E27FC236}">
                <a16:creationId xmlns:a16="http://schemas.microsoft.com/office/drawing/2014/main" id="{C0B7226E-52AA-5E08-A9D9-DB80FFADE0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B60FA05-53E4-2D79-FD72-37846774EB59}"/>
              </a:ext>
            </a:extLst>
          </p:cNvPr>
          <p:cNvSpPr>
            <a:spLocks noGrp="1"/>
          </p:cNvSpPr>
          <p:nvPr>
            <p:ph type="title"/>
          </p:nvPr>
        </p:nvSpPr>
        <p:spPr>
          <a:xfrm>
            <a:off x="323528" y="169069"/>
            <a:ext cx="8229600" cy="1143000"/>
          </a:xfrm>
        </p:spPr>
        <p:txBody>
          <a:bodyPr/>
          <a:lstStyle/>
          <a:p>
            <a:r>
              <a:rPr lang="en-US" sz="3600" b="0" dirty="0">
                <a:latin typeface="Calibri" panose="020F0502020204030204" pitchFamily="34" charset="0"/>
                <a:cs typeface="Calibri" panose="020F0502020204030204" pitchFamily="34" charset="0"/>
              </a:rPr>
              <a:t>EXERCISE 2  </a:t>
            </a:r>
            <a:br>
              <a:rPr lang="en-US" sz="3600" b="0" dirty="0">
                <a:latin typeface="Calibri" panose="020F0502020204030204" pitchFamily="34" charset="0"/>
                <a:cs typeface="Calibri" panose="020F0502020204030204" pitchFamily="34" charset="0"/>
              </a:rPr>
            </a:br>
            <a:r>
              <a:rPr lang="en-US" sz="3600" b="0" dirty="0">
                <a:latin typeface="Calibri" panose="020F0502020204030204" pitchFamily="34" charset="0"/>
                <a:cs typeface="Calibri" panose="020F0502020204030204" pitchFamily="34" charset="0"/>
              </a:rPr>
              <a:t>Promoting positive contact </a:t>
            </a:r>
          </a:p>
        </p:txBody>
      </p:sp>
      <p:sp>
        <p:nvSpPr>
          <p:cNvPr id="3" name="Content Placeholder 2">
            <a:extLst>
              <a:ext uri="{FF2B5EF4-FFF2-40B4-BE49-F238E27FC236}">
                <a16:creationId xmlns:a16="http://schemas.microsoft.com/office/drawing/2014/main" id="{9EE371A2-6817-B2B4-379A-CA37B438D1C5}"/>
              </a:ext>
            </a:extLst>
          </p:cNvPr>
          <p:cNvSpPr>
            <a:spLocks noGrp="1"/>
          </p:cNvSpPr>
          <p:nvPr>
            <p:ph idx="1"/>
          </p:nvPr>
        </p:nvSpPr>
        <p:spPr>
          <a:xfrm>
            <a:off x="323528" y="1349114"/>
            <a:ext cx="8352928" cy="4525962"/>
          </a:xfrm>
        </p:spPr>
        <p:txBody>
          <a:bodyPr/>
          <a:lstStyle/>
          <a:p>
            <a:pPr marL="0" indent="0">
              <a:buNone/>
            </a:pPr>
            <a:r>
              <a:rPr lang="en-GB" sz="2400" b="1" dirty="0">
                <a:latin typeface="Calibri" panose="020F0502020204030204" pitchFamily="34" charset="0"/>
                <a:cs typeface="Calibri" panose="020F0502020204030204" pitchFamily="34" charset="0"/>
              </a:rPr>
              <a:t>Harry (6 months)</a:t>
            </a:r>
          </a:p>
          <a:p>
            <a:pPr>
              <a:buClr>
                <a:srgbClr val="0070C0"/>
              </a:buClr>
            </a:pPr>
            <a:r>
              <a:rPr lang="en-GB" sz="2400" dirty="0">
                <a:latin typeface="Calibri" panose="020F0502020204030204" pitchFamily="34" charset="0"/>
                <a:cs typeface="Calibri" panose="020F0502020204030204" pitchFamily="34" charset="0"/>
              </a:rPr>
              <a:t>Has been fostered for 2 months and settled well.</a:t>
            </a:r>
          </a:p>
          <a:p>
            <a:pPr>
              <a:buClr>
                <a:srgbClr val="0070C0"/>
              </a:buClr>
            </a:pPr>
            <a:r>
              <a:rPr lang="en-GB" sz="2400" dirty="0">
                <a:latin typeface="Calibri" panose="020F0502020204030204" pitchFamily="34" charset="0"/>
                <a:cs typeface="Calibri" panose="020F0502020204030204" pitchFamily="34" charset="0"/>
              </a:rPr>
              <a:t>Lisa (his mother) has learning difficulties - Harry has failed to thrive in her care. </a:t>
            </a:r>
          </a:p>
          <a:p>
            <a:pPr>
              <a:buClr>
                <a:srgbClr val="0070C0"/>
              </a:buClr>
            </a:pPr>
            <a:r>
              <a:rPr lang="en-GB" sz="2400" dirty="0">
                <a:latin typeface="Calibri" panose="020F0502020204030204" pitchFamily="34" charset="0"/>
                <a:cs typeface="Calibri" panose="020F0502020204030204" pitchFamily="34" charset="0"/>
              </a:rPr>
              <a:t>Lisa has contact in the foster home three times a week for 3 hours. </a:t>
            </a:r>
          </a:p>
          <a:p>
            <a:pPr>
              <a:buClr>
                <a:srgbClr val="0070C0"/>
              </a:buClr>
            </a:pPr>
            <a:r>
              <a:rPr lang="en-GB" sz="2400" dirty="0">
                <a:latin typeface="Calibri" panose="020F0502020204030204" pitchFamily="34" charset="0"/>
                <a:cs typeface="Calibri" panose="020F0502020204030204" pitchFamily="34" charset="0"/>
              </a:rPr>
              <a:t>Lisa is often tired and preoccupied, reluctant to engage with Harry.</a:t>
            </a:r>
          </a:p>
          <a:p>
            <a:pPr>
              <a:buClr>
                <a:srgbClr val="0070C0"/>
              </a:buClr>
            </a:pPr>
            <a:r>
              <a:rPr lang="en-GB" sz="2400" dirty="0">
                <a:latin typeface="Calibri" panose="020F0502020204030204" pitchFamily="34" charset="0"/>
                <a:cs typeface="Calibri" panose="020F0502020204030204" pitchFamily="34" charset="0"/>
              </a:rPr>
              <a:t>Harry is unsettled and fretful afterwards.</a:t>
            </a:r>
          </a:p>
          <a:p>
            <a:pPr marL="0" indent="0">
              <a:buClr>
                <a:srgbClr val="0070C0"/>
              </a:buClr>
              <a:buNone/>
            </a:pPr>
            <a:r>
              <a:rPr lang="en-GB" sz="2400" dirty="0">
                <a:latin typeface="Calibri" panose="020F0502020204030204" pitchFamily="34" charset="0"/>
                <a:cs typeface="Calibri" panose="020F0502020204030204" pitchFamily="34" charset="0"/>
              </a:rPr>
              <a:t>Use the Secure Base model to make a contact plan that meets Harry’s needs and builds the relationship with Lisa. </a:t>
            </a:r>
            <a:endParaRPr lang="en-US" sz="2400" dirty="0">
              <a:latin typeface="Calibri" panose="020F0502020204030204" pitchFamily="34" charset="0"/>
              <a:cs typeface="Calibri" panose="020F0502020204030204" pitchFamily="34" charset="0"/>
            </a:endParaRPr>
          </a:p>
        </p:txBody>
      </p:sp>
      <p:sp>
        <p:nvSpPr>
          <p:cNvPr id="4" name="Line 6">
            <a:extLst>
              <a:ext uri="{FF2B5EF4-FFF2-40B4-BE49-F238E27FC236}">
                <a16:creationId xmlns:a16="http://schemas.microsoft.com/office/drawing/2014/main" id="{DAE11282-0F58-55C6-0D0D-4F886550FA41}"/>
              </a:ext>
            </a:extLst>
          </p:cNvPr>
          <p:cNvSpPr>
            <a:spLocks noChangeShapeType="1"/>
          </p:cNvSpPr>
          <p:nvPr/>
        </p:nvSpPr>
        <p:spPr bwMode="auto">
          <a:xfrm>
            <a:off x="0" y="1341438"/>
            <a:ext cx="9144000" cy="0"/>
          </a:xfrm>
          <a:prstGeom prst="line">
            <a:avLst/>
          </a:prstGeom>
          <a:noFill/>
          <a:ln w="31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spTree>
    <p:extLst>
      <p:ext uri="{BB962C8B-B14F-4D97-AF65-F5344CB8AC3E}">
        <p14:creationId xmlns:p14="http://schemas.microsoft.com/office/powerpoint/2010/main" val="289510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203993" y="100012"/>
            <a:ext cx="8736013" cy="1062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Family membership-helping the child to belong: child thinking and feeling</a:t>
            </a:r>
            <a:br>
              <a:rPr lang="en-GB" altLang="en-US" sz="3200" dirty="0"/>
            </a:br>
            <a:endParaRPr lang="en-GB" altLang="en-US" sz="3200" dirty="0"/>
          </a:p>
        </p:txBody>
      </p:sp>
      <p:sp>
        <p:nvSpPr>
          <p:cNvPr id="27651" name="Content Placeholder 2"/>
          <p:cNvSpPr>
            <a:spLocks noGrp="1"/>
          </p:cNvSpPr>
          <p:nvPr>
            <p:ph sz="half" idx="1"/>
          </p:nvPr>
        </p:nvSpPr>
        <p:spPr>
          <a:xfrm>
            <a:off x="468313" y="1557338"/>
            <a:ext cx="8218487" cy="4525962"/>
          </a:xfrm>
        </p:spPr>
        <p:txBody>
          <a:bodyPr/>
          <a:lstStyle/>
          <a:p>
            <a:pPr>
              <a:lnSpc>
                <a:spcPct val="150000"/>
              </a:lnSpc>
              <a:buClr>
                <a:srgbClr val="336699"/>
              </a:buClr>
              <a:buFont typeface="Arial" panose="020B0604020202020204" pitchFamily="34" charset="0"/>
              <a:buChar char="•"/>
            </a:pPr>
            <a:endParaRPr lang="en-US" altLang="en-US" sz="2400" dirty="0"/>
          </a:p>
          <a:p>
            <a:pPr>
              <a:lnSpc>
                <a:spcPct val="150000"/>
              </a:lnSpc>
              <a:buClr>
                <a:srgbClr val="336699"/>
              </a:buClr>
            </a:pPr>
            <a:r>
              <a:rPr lang="en-US" altLang="en-US" sz="2400" dirty="0">
                <a:latin typeface="Calibri" panose="020F0502020204030204" pitchFamily="34" charset="0"/>
                <a:cs typeface="Calibri" panose="020F0502020204030204" pitchFamily="34" charset="0"/>
              </a:rPr>
              <a:t>I have a sense of belonging in the family I live with.</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pPr>
            <a:r>
              <a:rPr lang="en-US" altLang="en-US" sz="2400" dirty="0">
                <a:latin typeface="Calibri" panose="020F0502020204030204" pitchFamily="34" charset="0"/>
                <a:cs typeface="Calibri" panose="020F0502020204030204" pitchFamily="34" charset="0"/>
              </a:rPr>
              <a:t>I can belong / feel connected to more than one family.</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2765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664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a:extLst>
              <a:ext uri="{FF2B5EF4-FFF2-40B4-BE49-F238E27FC236}">
                <a16:creationId xmlns:a16="http://schemas.microsoft.com/office/drawing/2014/main" id="{2F8FFE63-F027-4AF2-B119-DD9F9EC403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88913"/>
            <a:ext cx="691197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a:extLst>
              <a:ext uri="{FF2B5EF4-FFF2-40B4-BE49-F238E27FC236}">
                <a16:creationId xmlns:a16="http://schemas.microsoft.com/office/drawing/2014/main" id="{1F5B0984-0DB8-2449-38C5-7A3DB43255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300613" y="117475"/>
            <a:ext cx="8430791" cy="11190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Using the Secure Base model-            examples of areas of practice</a:t>
            </a:r>
            <a:br>
              <a:rPr lang="en-GB" altLang="en-US" sz="3200" dirty="0"/>
            </a:br>
            <a:endParaRPr lang="en-GB" altLang="en-US" sz="3200" dirty="0"/>
          </a:p>
        </p:txBody>
      </p:sp>
      <p:sp>
        <p:nvSpPr>
          <p:cNvPr id="31747" name="Content Placeholder 2"/>
          <p:cNvSpPr>
            <a:spLocks noGrp="1"/>
          </p:cNvSpPr>
          <p:nvPr>
            <p:ph sz="half" idx="1"/>
          </p:nvPr>
        </p:nvSpPr>
        <p:spPr>
          <a:xfrm>
            <a:off x="222517" y="1615582"/>
            <a:ext cx="8218487" cy="4249960"/>
          </a:xfrm>
        </p:spPr>
        <p:txBody>
          <a:bodyPr/>
          <a:lstStyle/>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Assessing children  </a:t>
            </a:r>
          </a:p>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Assessing and preparing caregivers</a:t>
            </a:r>
            <a:endParaRPr lang="en-GB" altLang="en-US" sz="2400" dirty="0">
              <a:latin typeface="Calibri" panose="020F0502020204030204" pitchFamily="34" charset="0"/>
              <a:cs typeface="Calibri" panose="020F0502020204030204" pitchFamily="34" charset="0"/>
            </a:endParaRPr>
          </a:p>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Matching children and caregivers</a:t>
            </a:r>
            <a:endParaRPr lang="en-GB" altLang="en-US" sz="2400" dirty="0">
              <a:latin typeface="Calibri" panose="020F0502020204030204" pitchFamily="34" charset="0"/>
              <a:cs typeface="Calibri" panose="020F0502020204030204" pitchFamily="34" charset="0"/>
            </a:endParaRPr>
          </a:p>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Setting goals and assessing children’s progress in placement</a:t>
            </a:r>
          </a:p>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Supporting caregivers with caregiving - and with self-care</a:t>
            </a:r>
            <a:endParaRPr lang="en-GB" altLang="en-US" sz="2400" dirty="0">
              <a:latin typeface="Calibri" panose="020F0502020204030204" pitchFamily="34" charset="0"/>
              <a:cs typeface="Calibri" panose="020F0502020204030204" pitchFamily="34" charset="0"/>
            </a:endParaRPr>
          </a:p>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Moving children from foster care to adoption </a:t>
            </a:r>
          </a:p>
          <a:p>
            <a:pPr marL="685800">
              <a:spcBef>
                <a:spcPts val="0"/>
              </a:spcBef>
              <a:spcAft>
                <a:spcPts val="1200"/>
              </a:spcAft>
              <a:buClr>
                <a:srgbClr val="336699"/>
              </a:buClr>
            </a:pPr>
            <a:r>
              <a:rPr lang="en-US" altLang="en-US" sz="2400" dirty="0">
                <a:latin typeface="Calibri" panose="020F0502020204030204" pitchFamily="34" charset="0"/>
                <a:cs typeface="Calibri" panose="020F0502020204030204" pitchFamily="34" charset="0"/>
              </a:rPr>
              <a:t>Making the team a secure base for practitioners</a:t>
            </a:r>
            <a:endParaRPr lang="en-GB" altLang="en-US" sz="2400" dirty="0">
              <a:latin typeface="Calibri" panose="020F0502020204030204" pitchFamily="34" charset="0"/>
              <a:cs typeface="Calibri" panose="020F0502020204030204" pitchFamily="34" charset="0"/>
            </a:endParaRPr>
          </a:p>
          <a:p>
            <a:pPr>
              <a:lnSpc>
                <a:spcPct val="150000"/>
              </a:lnSpc>
              <a:buClr>
                <a:srgbClr val="336699"/>
              </a:buClr>
              <a:buFont typeface="Arial" panose="020B0604020202020204" pitchFamily="34" charset="0"/>
              <a:buChar char="•"/>
            </a:pPr>
            <a:endParaRPr lang="en-GB" altLang="en-US" sz="2400" dirty="0"/>
          </a:p>
        </p:txBody>
      </p:sp>
      <p:pic>
        <p:nvPicPr>
          <p:cNvPr id="317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6148388"/>
            <a:ext cx="2211388"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980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a:xfrm>
            <a:off x="457199" y="208722"/>
            <a:ext cx="8586439" cy="824948"/>
          </a:xfrm>
        </p:spPr>
        <p:txBody>
          <a:bodyPr/>
          <a:lstStyle/>
          <a:p>
            <a:r>
              <a:rPr lang="en-GB" altLang="en-US" sz="3600" b="0" dirty="0">
                <a:latin typeface="Calibri" panose="020F0502020204030204" pitchFamily="34" charset="0"/>
                <a:cs typeface="Calibri" panose="020F0502020204030204" pitchFamily="34" charset="0"/>
              </a:rPr>
              <a:t>Secure Base model tools for practice</a:t>
            </a:r>
          </a:p>
        </p:txBody>
      </p:sp>
      <p:sp>
        <p:nvSpPr>
          <p:cNvPr id="149507" name="Content Placeholder 2"/>
          <p:cNvSpPr>
            <a:spLocks noGrp="1"/>
          </p:cNvSpPr>
          <p:nvPr>
            <p:ph idx="1"/>
          </p:nvPr>
        </p:nvSpPr>
        <p:spPr>
          <a:xfrm>
            <a:off x="218661" y="1198838"/>
            <a:ext cx="8676861" cy="4778017"/>
          </a:xfrm>
        </p:spPr>
        <p:txBody>
          <a:bodyPr>
            <a:normAutofit lnSpcReduction="10000"/>
          </a:bodyPr>
          <a:lstStyle/>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Secure Base developmental checklists</a:t>
            </a:r>
          </a:p>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Secure Base progress record</a:t>
            </a:r>
          </a:p>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Caregiving approaches for each dimension</a:t>
            </a:r>
          </a:p>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Secure Base model dimensions summary chart</a:t>
            </a:r>
          </a:p>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Secure Base caregiver interview and analysis</a:t>
            </a:r>
          </a:p>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Secure Base interview for young people and analysis</a:t>
            </a:r>
          </a:p>
          <a:p>
            <a:pPr>
              <a:lnSpc>
                <a:spcPct val="110000"/>
              </a:lnSpc>
              <a:spcBef>
                <a:spcPts val="600"/>
              </a:spcBef>
              <a:spcAft>
                <a:spcPts val="600"/>
              </a:spcAft>
              <a:buClr>
                <a:srgbClr val="0070C0"/>
              </a:buClr>
            </a:pPr>
            <a:r>
              <a:rPr lang="en-GB" altLang="en-US" sz="2600" dirty="0">
                <a:latin typeface="Calibri" panose="020F0502020204030204" pitchFamily="34" charset="0"/>
                <a:cs typeface="Calibri" panose="020F0502020204030204" pitchFamily="34" charset="0"/>
              </a:rPr>
              <a:t>Secure Base model implementation guide</a:t>
            </a:r>
          </a:p>
          <a:p>
            <a:pPr marL="0" indent="0">
              <a:buNone/>
            </a:pPr>
            <a:r>
              <a:rPr lang="en-GB" altLang="en-US" sz="2400" dirty="0">
                <a:solidFill>
                  <a:srgbClr val="336699"/>
                </a:solidFill>
                <a:hlinkClick r:id="rId3">
                  <a:extLst>
                    <a:ext uri="{A12FA001-AC4F-418D-AE19-62706E023703}">
                      <ahyp:hlinkClr xmlns:ahyp="http://schemas.microsoft.com/office/drawing/2018/hyperlinkcolor" val="tx"/>
                    </a:ext>
                  </a:extLst>
                </a:hlinkClick>
              </a:rPr>
              <a:t>https://www.uea.ac.uk/groups-and-centres/centre-for-research-on-children-and-families/secure-base-model</a:t>
            </a:r>
            <a:endParaRPr lang="en-GB" altLang="en-US" sz="2400" dirty="0">
              <a:solidFill>
                <a:srgbClr val="336699"/>
              </a:solidFill>
            </a:endParaRPr>
          </a:p>
          <a:p>
            <a:pPr marL="0" indent="0">
              <a:buNone/>
            </a:pPr>
            <a:endParaRPr lang="en-GB" altLang="en-US" sz="2400" dirty="0">
              <a:solidFill>
                <a:srgbClr val="0070C0"/>
              </a:solidFill>
            </a:endParaRPr>
          </a:p>
        </p:txBody>
      </p:sp>
      <p:sp>
        <p:nvSpPr>
          <p:cNvPr id="2" name="Line 9">
            <a:extLst>
              <a:ext uri="{FF2B5EF4-FFF2-40B4-BE49-F238E27FC236}">
                <a16:creationId xmlns:a16="http://schemas.microsoft.com/office/drawing/2014/main" id="{2FF2056E-79F8-9E1A-2A13-3DA82E9C7214}"/>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pic>
        <p:nvPicPr>
          <p:cNvPr id="3" name="Content Placeholder 3">
            <a:extLst>
              <a:ext uri="{FF2B5EF4-FFF2-40B4-BE49-F238E27FC236}">
                <a16:creationId xmlns:a16="http://schemas.microsoft.com/office/drawing/2014/main" id="{D3C8B5C3-0138-C748-0433-F08D963B6D9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531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E047048B-FC84-EF03-B968-4487C94433C3}"/>
              </a:ext>
            </a:extLst>
          </p:cNvPr>
          <p:cNvSpPr>
            <a:spLocks noGrp="1"/>
          </p:cNvSpPr>
          <p:nvPr>
            <p:ph type="title"/>
          </p:nvPr>
        </p:nvSpPr>
        <p:spPr bwMode="auto">
          <a:xfrm>
            <a:off x="251520" y="188640"/>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EXERCISE 3 Using the Secure Base model in practice</a:t>
            </a:r>
            <a:endParaRPr lang="en-GB" altLang="en-US" sz="3600" b="0" dirty="0">
              <a:latin typeface="Calibri" panose="020F0502020204030204" pitchFamily="34" charset="0"/>
              <a:cs typeface="Calibri" panose="020F0502020204030204" pitchFamily="34" charset="0"/>
            </a:endParaRPr>
          </a:p>
        </p:txBody>
      </p:sp>
      <p:sp>
        <p:nvSpPr>
          <p:cNvPr id="32771" name="Content Placeholder 2">
            <a:extLst>
              <a:ext uri="{FF2B5EF4-FFF2-40B4-BE49-F238E27FC236}">
                <a16:creationId xmlns:a16="http://schemas.microsoft.com/office/drawing/2014/main" id="{0A84ED54-DE0D-9A96-12DC-3D8C4D044843}"/>
              </a:ext>
            </a:extLst>
          </p:cNvPr>
          <p:cNvSpPr>
            <a:spLocks noGrp="1" noChangeArrowheads="1"/>
          </p:cNvSpPr>
          <p:nvPr>
            <p:ph sz="half" idx="1"/>
          </p:nvPr>
        </p:nvSpPr>
        <p:spPr>
          <a:xfrm>
            <a:off x="403731" y="1437825"/>
            <a:ext cx="8218487" cy="4525962"/>
          </a:xfrm>
        </p:spPr>
        <p:txBody>
          <a:bodyPr/>
          <a:lstStyle/>
          <a:p>
            <a:pPr marL="0" indent="0">
              <a:lnSpc>
                <a:spcPct val="150000"/>
              </a:lnSpc>
              <a:buClr>
                <a:srgbClr val="0070C0"/>
              </a:buClr>
              <a:buNone/>
            </a:pPr>
            <a:endParaRPr lang="en-US" altLang="en-US" sz="2400" dirty="0"/>
          </a:p>
          <a:p>
            <a:pPr>
              <a:buClr>
                <a:srgbClr val="0070C0"/>
              </a:buClr>
            </a:pPr>
            <a:r>
              <a:rPr lang="en-US" altLang="en-US" sz="2400" dirty="0">
                <a:latin typeface="Calibri" panose="020F0502020204030204" pitchFamily="34" charset="0"/>
                <a:cs typeface="Calibri" panose="020F0502020204030204" pitchFamily="34" charset="0"/>
              </a:rPr>
              <a:t>How might you/your team/your organisation begin to use or further develop the use of the Secure Base model in your practice?</a:t>
            </a:r>
          </a:p>
          <a:p>
            <a:pPr>
              <a:buClr>
                <a:srgbClr val="0070C0"/>
              </a:buClr>
            </a:pPr>
            <a:endParaRPr lang="en-GB" altLang="en-US" sz="2400" dirty="0">
              <a:latin typeface="Calibri" panose="020F0502020204030204" pitchFamily="34" charset="0"/>
              <a:cs typeface="Calibri" panose="020F0502020204030204" pitchFamily="34" charset="0"/>
            </a:endParaRPr>
          </a:p>
          <a:p>
            <a:pPr>
              <a:buClr>
                <a:srgbClr val="0070C0"/>
              </a:buClr>
            </a:pPr>
            <a:r>
              <a:rPr lang="en-US" altLang="en-US" sz="2400" dirty="0">
                <a:latin typeface="Calibri" panose="020F0502020204030204" pitchFamily="34" charset="0"/>
                <a:cs typeface="Calibri" panose="020F0502020204030204" pitchFamily="34" charset="0"/>
              </a:rPr>
              <a:t>List the next steps that you would need to take to achieve this</a:t>
            </a:r>
            <a:endParaRPr lang="en-GB" altLang="en-US" sz="2400" dirty="0">
              <a:latin typeface="Calibri" panose="020F0502020204030204" pitchFamily="34" charset="0"/>
              <a:cs typeface="Calibri" panose="020F0502020204030204" pitchFamily="34" charset="0"/>
            </a:endParaRPr>
          </a:p>
          <a:p>
            <a:pPr>
              <a:buClr>
                <a:srgbClr val="0070C0"/>
              </a:buClr>
            </a:pPr>
            <a:endParaRPr lang="en-GB" altLang="en-US" sz="2400" dirty="0"/>
          </a:p>
        </p:txBody>
      </p:sp>
      <p:pic>
        <p:nvPicPr>
          <p:cNvPr id="32772" name="Picture 4">
            <a:extLst>
              <a:ext uri="{FF2B5EF4-FFF2-40B4-BE49-F238E27FC236}">
                <a16:creationId xmlns:a16="http://schemas.microsoft.com/office/drawing/2014/main" id="{0B07ED0C-AC7C-6CF5-2C56-801DEF18A3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1EFCA-8003-92DE-4C07-62C4DDACA2BC}"/>
            </a:ext>
          </a:extLst>
        </p:cNvPr>
        <p:cNvGrpSpPr/>
        <p:nvPr/>
      </p:nvGrpSpPr>
      <p:grpSpPr>
        <a:xfrm>
          <a:off x="0" y="0"/>
          <a:ext cx="0" cy="0"/>
          <a:chOff x="0" y="0"/>
          <a:chExt cx="0" cy="0"/>
        </a:xfrm>
      </p:grpSpPr>
      <p:pic>
        <p:nvPicPr>
          <p:cNvPr id="28674" name="Picture 1">
            <a:extLst>
              <a:ext uri="{FF2B5EF4-FFF2-40B4-BE49-F238E27FC236}">
                <a16:creationId xmlns:a16="http://schemas.microsoft.com/office/drawing/2014/main" id="{5F40C7B7-5CE0-D93C-A011-D6E7ACD6F3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88913"/>
            <a:ext cx="691197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a:extLst>
              <a:ext uri="{FF2B5EF4-FFF2-40B4-BE49-F238E27FC236}">
                <a16:creationId xmlns:a16="http://schemas.microsoft.com/office/drawing/2014/main" id="{CBFD673C-FA69-A381-2A2A-6307F5533F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3938" y="6165850"/>
            <a:ext cx="2211387"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52667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7746FDAABC9A42A959AEB2CAA35F75" ma:contentTypeVersion="16" ma:contentTypeDescription="Create a new document." ma:contentTypeScope="" ma:versionID="0983ef635d324ddd3615649bf639b340">
  <xsd:schema xmlns:xsd="http://www.w3.org/2001/XMLSchema" xmlns:xs="http://www.w3.org/2001/XMLSchema" xmlns:p="http://schemas.microsoft.com/office/2006/metadata/properties" xmlns:ns2="4ce13a26-6e13-43c6-9634-b3e5a0dea785" xmlns:ns3="b2efb3ea-bd43-4b46-a2a4-84dc77b62e3e" targetNamespace="http://schemas.microsoft.com/office/2006/metadata/properties" ma:root="true" ma:fieldsID="7ec0344befdea7421fa76bd3d97aae15" ns2:_="" ns3:_="">
    <xsd:import namespace="4ce13a26-6e13-43c6-9634-b3e5a0dea785"/>
    <xsd:import namespace="b2efb3ea-bd43-4b46-a2a4-84dc77b62e3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e13a26-6e13-43c6-9634-b3e5a0dea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527b111-6301-4708-b04d-ee8721e22ca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efb3ea-bd43-4b46-a2a4-84dc77b62e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df98c51c-b861-4490-880b-ff37d32237ae}" ma:internalName="TaxCatchAll" ma:showField="CatchAllData" ma:web="b2efb3ea-bd43-4b46-a2a4-84dc77b62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2efb3ea-bd43-4b46-a2a4-84dc77b62e3e" xsi:nil="true"/>
    <lcf76f155ced4ddcb4097134ff3c332f xmlns="4ce13a26-6e13-43c6-9634-b3e5a0dea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15878C0-B961-4484-9E53-0079DC59A4FA}">
  <ds:schemaRefs>
    <ds:schemaRef ds:uri="http://schemas.microsoft.com/sharepoint/v3/contenttype/forms"/>
  </ds:schemaRefs>
</ds:datastoreItem>
</file>

<file path=customXml/itemProps2.xml><?xml version="1.0" encoding="utf-8"?>
<ds:datastoreItem xmlns:ds="http://schemas.openxmlformats.org/officeDocument/2006/customXml" ds:itemID="{5D798774-C6FE-4ABD-BAFE-1F8C906BAD52}"/>
</file>

<file path=customXml/itemProps3.xml><?xml version="1.0" encoding="utf-8"?>
<ds:datastoreItem xmlns:ds="http://schemas.openxmlformats.org/officeDocument/2006/customXml" ds:itemID="{1DAEBFC2-1F8C-4EF8-AF4C-15AD78E5B0F3}"/>
</file>

<file path=docProps/app.xml><?xml version="1.0" encoding="utf-8"?>
<Properties xmlns="http://schemas.openxmlformats.org/officeDocument/2006/extended-properties" xmlns:vt="http://schemas.openxmlformats.org/officeDocument/2006/docPropsVTypes">
  <TotalTime>7009</TotalTime>
  <Words>3788</Words>
  <Application>Microsoft Macintosh PowerPoint</Application>
  <PresentationFormat>On-screen Show (4:3)</PresentationFormat>
  <Paragraphs>229</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Symbol</vt:lpstr>
      <vt:lpstr>Wingdings</vt:lpstr>
      <vt:lpstr>Default Design</vt:lpstr>
      <vt:lpstr>Family membership – helping the child  to belong</vt:lpstr>
      <vt:lpstr>The Secure Base model</vt:lpstr>
      <vt:lpstr>Co-operation- helping a child to feel effective: reflections task</vt:lpstr>
      <vt:lpstr>PowerPoint Presentation</vt:lpstr>
      <vt:lpstr> EXERCISE 1 Family membership and a sense of belonging in different families </vt:lpstr>
      <vt:lpstr>Family membership-helping the child to belong: caregiver thinking and feeling </vt:lpstr>
      <vt:lpstr>Family membership - helping the child to belong: caregiver behaviour </vt:lpstr>
      <vt:lpstr>Welcoming a child as part of the family </vt:lpstr>
      <vt:lpstr>Foster and birth family memberships </vt:lpstr>
      <vt:lpstr>Comfortable and valuable birth family time </vt:lpstr>
      <vt:lpstr>PowerPoint Presentation</vt:lpstr>
      <vt:lpstr>Birth family membership: promoting positive contact </vt:lpstr>
      <vt:lpstr>Caregiving dimensions and planning contact </vt:lpstr>
      <vt:lpstr>EXERCISE 2   Promoting positive contact </vt:lpstr>
      <vt:lpstr>Family membership-helping the child to belong: child thinking and feeling </vt:lpstr>
      <vt:lpstr>PowerPoint Presentation</vt:lpstr>
      <vt:lpstr>Using the Secure Base model-            examples of areas of practice </vt:lpstr>
      <vt:lpstr>Secure Base model tools for practice</vt:lpstr>
      <vt:lpstr>EXERCISE 3 Using the Secure Base model in practice</vt:lpstr>
      <vt:lpstr>PowerPoint Presentation</vt:lpstr>
    </vt:vector>
  </TitlesOfParts>
  <Company>University of East Anglia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GEZ09RMU</dc:creator>
  <cp:lastModifiedBy>Gillian Schofield (SWK - Staff)</cp:lastModifiedBy>
  <cp:revision>121</cp:revision>
  <dcterms:created xsi:type="dcterms:W3CDTF">2010-02-09T11:24:44Z</dcterms:created>
  <dcterms:modified xsi:type="dcterms:W3CDTF">2026-08-05T09:23:31Z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0x010100067746FDAABC9A42A959AEB2CAA35F75</vt:lpwstr>
  </property>
</Properties>
</file>