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69"/>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 id="311" r:id="rId55"/>
    <p:sldId id="313" r:id="rId56"/>
    <p:sldId id="314" r:id="rId57"/>
    <p:sldId id="315" r:id="rId58"/>
    <p:sldId id="316" r:id="rId59"/>
    <p:sldId id="317" r:id="rId60"/>
    <p:sldId id="318" r:id="rId61"/>
    <p:sldId id="319" r:id="rId62"/>
    <p:sldId id="320" r:id="rId63"/>
    <p:sldId id="321" r:id="rId64"/>
    <p:sldId id="323" r:id="rId65"/>
    <p:sldId id="327" r:id="rId66"/>
    <p:sldId id="328" r:id="rId67"/>
    <p:sldId id="326" r:id="rId6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6704384-CEA7-4819-B200-098BA0A6475C}" type="datetimeFigureOut">
              <a:rPr lang="en-GB" smtClean="0"/>
              <a:t>19/11/2019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2E06FE-5B44-4D22-84A6-F145A5BFC872}" type="slidenum">
              <a:rPr lang="en-GB" smtClean="0"/>
              <a:t>‹#›</a:t>
            </a:fld>
            <a:endParaRPr lang="en-GB"/>
          </a:p>
        </p:txBody>
      </p:sp>
    </p:spTree>
    <p:extLst>
      <p:ext uri="{BB962C8B-B14F-4D97-AF65-F5344CB8AC3E}">
        <p14:creationId xmlns:p14="http://schemas.microsoft.com/office/powerpoint/2010/main" val="990518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228580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24980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4206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286972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986117"/>
          </a:xfrm>
        </p:spPr>
        <p:txBody>
          <a:bodyPr lIns="0" tIns="0" rIns="0" bIns="0">
            <a:noAutofit/>
          </a:bodyPr>
          <a:lstStyle>
            <a:lvl1pPr algn="l">
              <a:lnSpc>
                <a:spcPts val="4000"/>
              </a:lnSpc>
              <a:defRPr sz="3733" b="1">
                <a:solidFill>
                  <a:srgbClr val="11852F"/>
                </a:solidFill>
              </a:defRPr>
            </a:lvl1pPr>
          </a:lstStyle>
          <a:p>
            <a:r>
              <a:rPr lang="en-GB" dirty="0" smtClean="0"/>
              <a:t>Click to edit Master title style</a:t>
            </a:r>
            <a:br>
              <a:rPr lang="en-GB" dirty="0" smtClean="0"/>
            </a:b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txBox="1">
            <a:spLocks/>
          </p:cNvSpPr>
          <p:nvPr userDrawn="1"/>
        </p:nvSpPr>
        <p:spPr>
          <a:xfrm>
            <a:off x="609600" y="274639"/>
            <a:ext cx="2072955" cy="1143000"/>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dirty="0">
              <a:solidFill>
                <a:schemeClr val="tx2"/>
              </a:solidFill>
            </a:endParaRPr>
          </a:p>
        </p:txBody>
      </p:sp>
      <p:cxnSp>
        <p:nvCxnSpPr>
          <p:cNvPr id="10" name="Straight Connector 9"/>
          <p:cNvCxnSpPr/>
          <p:nvPr userDrawn="1"/>
        </p:nvCxnSpPr>
        <p:spPr>
          <a:xfrm>
            <a:off x="609600" y="1397000"/>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236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1409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58237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9310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7005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33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Tree>
    <p:extLst>
      <p:ext uri="{BB962C8B-B14F-4D97-AF65-F5344CB8AC3E}">
        <p14:creationId xmlns:p14="http://schemas.microsoft.com/office/powerpoint/2010/main" val="106599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17172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11/19/2019</a:t>
            </a:fld>
            <a:endParaRPr lang="en-US"/>
          </a:p>
        </p:txBody>
      </p:sp>
      <p:sp>
        <p:nvSpPr>
          <p:cNvPr id="6" name="Footer Placeholder 5"/>
          <p:cNvSpPr>
            <a:spLocks noGrp="1"/>
          </p:cNvSpPr>
          <p:nvPr>
            <p:ph type="ftr" sz="quarter" idx="11"/>
          </p:nvPr>
        </p:nvSpPr>
        <p:spPr>
          <a:xfrm>
            <a:off x="7721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4187923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11/19/2019</a:t>
            </a:fld>
            <a:endParaRPr lang="en-US"/>
          </a:p>
        </p:txBody>
      </p:sp>
      <p:sp>
        <p:nvSpPr>
          <p:cNvPr id="5" name="Footer Placeholder 4"/>
          <p:cNvSpPr>
            <a:spLocks noGrp="1"/>
          </p:cNvSpPr>
          <p:nvPr>
            <p:ph type="ftr" sz="quarter" idx="11"/>
          </p:nvPr>
        </p:nvSpPr>
        <p:spPr>
          <a:xfrm>
            <a:off x="7721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290556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11/19/2019</a:t>
            </a:fld>
            <a:endParaRPr lang="en-US"/>
          </a:p>
        </p:txBody>
      </p:sp>
      <p:sp>
        <p:nvSpPr>
          <p:cNvPr id="5" name="Footer Placeholder 4"/>
          <p:cNvSpPr>
            <a:spLocks noGrp="1"/>
          </p:cNvSpPr>
          <p:nvPr>
            <p:ph type="ftr" sz="quarter" idx="11"/>
          </p:nvPr>
        </p:nvSpPr>
        <p:spPr>
          <a:xfrm>
            <a:off x="7721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325497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B30C963-9ECF-294E-9BD2-6BAA04B79FF7}"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34671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B30C963-9ECF-294E-9BD2-6BAA04B79FF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54332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B30C963-9ECF-294E-9BD2-6BAA04B79FF7}"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46332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B30C963-9ECF-294E-9BD2-6BAA04B79FF7}"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36554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0C963-9ECF-294E-9BD2-6BAA04B79FF7}"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422752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202929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47799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EB30C963-9ECF-294E-9BD2-6BAA04B79FF7}" type="datetimeFigureOut">
              <a:rPr lang="en-US" smtClean="0"/>
              <a:t>11/19/2019</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F2E8E0-3590-7A41-A21E-B7128C404B5B}" type="slidenum">
              <a:rPr lang="en-US" smtClean="0"/>
              <a:t>‹#›</a:t>
            </a:fld>
            <a:endParaRPr lang="en-US"/>
          </a:p>
        </p:txBody>
      </p:sp>
    </p:spTree>
    <p:extLst>
      <p:ext uri="{BB962C8B-B14F-4D97-AF65-F5344CB8AC3E}">
        <p14:creationId xmlns:p14="http://schemas.microsoft.com/office/powerpoint/2010/main" val="726713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2"/>
            <a:ext cx="10972800" cy="435981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noChangeAspect="1"/>
          </p:cNvPicPr>
          <p:nvPr userDrawn="1"/>
        </p:nvPicPr>
        <p:blipFill>
          <a:blip r:embed="rId13"/>
          <a:stretch>
            <a:fillRect/>
          </a:stretch>
        </p:blipFill>
        <p:spPr>
          <a:xfrm>
            <a:off x="609600" y="6153181"/>
            <a:ext cx="855133" cy="508000"/>
          </a:xfrm>
          <a:prstGeom prst="rect">
            <a:avLst/>
          </a:prstGeom>
        </p:spPr>
      </p:pic>
      <p:pic>
        <p:nvPicPr>
          <p:cNvPr id="9" name="Picture 8"/>
          <p:cNvPicPr>
            <a:picLocks noChangeAspect="1"/>
          </p:cNvPicPr>
          <p:nvPr userDrawn="1"/>
        </p:nvPicPr>
        <p:blipFill>
          <a:blip r:embed="rId14"/>
          <a:stretch>
            <a:fillRect/>
          </a:stretch>
        </p:blipFill>
        <p:spPr>
          <a:xfrm>
            <a:off x="10710333" y="6037293"/>
            <a:ext cx="872067" cy="609600"/>
          </a:xfrm>
          <a:prstGeom prst="rect">
            <a:avLst/>
          </a:prstGeom>
        </p:spPr>
      </p:pic>
      <p:pic>
        <p:nvPicPr>
          <p:cNvPr id="11" name="Picture 10"/>
          <p:cNvPicPr>
            <a:picLocks noChangeAspect="1"/>
          </p:cNvPicPr>
          <p:nvPr userDrawn="1"/>
        </p:nvPicPr>
        <p:blipFill>
          <a:blip r:embed="rId15"/>
          <a:stretch>
            <a:fillRect/>
          </a:stretch>
        </p:blipFill>
        <p:spPr>
          <a:xfrm>
            <a:off x="5011931" y="6083348"/>
            <a:ext cx="2181933" cy="563545"/>
          </a:xfrm>
          <a:prstGeom prst="rect">
            <a:avLst/>
          </a:prstGeom>
        </p:spPr>
      </p:pic>
      <p:cxnSp>
        <p:nvCxnSpPr>
          <p:cNvPr id="5" name="Straight Connector 4"/>
          <p:cNvCxnSpPr/>
          <p:nvPr userDrawn="1"/>
        </p:nvCxnSpPr>
        <p:spPr>
          <a:xfrm>
            <a:off x="609600" y="5960016"/>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89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32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32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B High schools front slid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txBox="1">
            <a:spLocks/>
          </p:cNvSpPr>
          <p:nvPr/>
        </p:nvSpPr>
        <p:spPr>
          <a:xfrm>
            <a:off x="914400" y="2311401"/>
            <a:ext cx="10363200" cy="147002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endParaRPr lang="en-GB" sz="7066" b="1" baseline="30000" dirty="0" smtClean="0">
              <a:solidFill>
                <a:prstClr val="white"/>
              </a:solidFill>
              <a:latin typeface="Calibri"/>
            </a:endParaRPr>
          </a:p>
          <a:p>
            <a:pPr defTabSz="609585"/>
            <a:endParaRPr lang="en-GB" sz="7066" b="1" baseline="30000" dirty="0">
              <a:solidFill>
                <a:prstClr val="white"/>
              </a:solidFill>
              <a:latin typeface="Calibri"/>
            </a:endParaRPr>
          </a:p>
          <a:p>
            <a:pPr defTabSz="609585"/>
            <a:r>
              <a:rPr lang="en-GB" sz="7066" b="1" baseline="30000" smtClean="0">
                <a:solidFill>
                  <a:prstClr val="white"/>
                </a:solidFill>
                <a:latin typeface="Calibri"/>
              </a:rPr>
              <a:t>The </a:t>
            </a:r>
            <a:r>
              <a:rPr lang="en-GB" sz="7066" b="1" baseline="30000" dirty="0">
                <a:solidFill>
                  <a:prstClr val="white"/>
                </a:solidFill>
                <a:latin typeface="Calibri"/>
              </a:rPr>
              <a:t>Secure Base model: promoting attachment awareness in schools</a:t>
            </a:r>
            <a:br>
              <a:rPr lang="en-GB" sz="7066" b="1" baseline="30000" dirty="0">
                <a:solidFill>
                  <a:prstClr val="white"/>
                </a:solidFill>
                <a:latin typeface="Calibri"/>
              </a:rPr>
            </a:br>
            <a:endParaRPr lang="en-US" sz="5867" dirty="0">
              <a:solidFill>
                <a:prstClr val="white"/>
              </a:solidFill>
              <a:latin typeface="Calibri"/>
            </a:endParaRPr>
          </a:p>
        </p:txBody>
      </p:sp>
      <p:sp>
        <p:nvSpPr>
          <p:cNvPr id="9" name="Subtitle 2"/>
          <p:cNvSpPr txBox="1">
            <a:spLocks/>
          </p:cNvSpPr>
          <p:nvPr/>
        </p:nvSpPr>
        <p:spPr>
          <a:xfrm>
            <a:off x="2032000" y="3937000"/>
            <a:ext cx="8534400" cy="1752600"/>
          </a:xfrm>
          <a:prstGeom prst="rect">
            <a:avLst/>
          </a:prstGeom>
        </p:spPr>
        <p:txBody>
          <a:bodyPr vert="horz" lIns="121920" tIns="60960" rIns="121920" bIns="6096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609585"/>
            <a:r>
              <a:rPr lang="en-GB" sz="4267" b="1" baseline="30000" dirty="0">
                <a:solidFill>
                  <a:prstClr val="white"/>
                </a:solidFill>
                <a:latin typeface="Calibri"/>
              </a:rPr>
              <a:t/>
            </a:r>
            <a:br>
              <a:rPr lang="en-GB" sz="4267" b="1" baseline="30000" dirty="0">
                <a:solidFill>
                  <a:prstClr val="white"/>
                </a:solidFill>
                <a:latin typeface="Calibri"/>
              </a:rPr>
            </a:br>
            <a:r>
              <a:rPr lang="en-GB" sz="1600" baseline="30000" dirty="0">
                <a:solidFill>
                  <a:prstClr val="white"/>
                </a:solidFill>
                <a:latin typeface="Calibri"/>
              </a:rPr>
              <a:t>© University of East Anglia, 2020</a:t>
            </a:r>
            <a:endParaRPr lang="en-US" sz="1600" dirty="0">
              <a:solidFill>
                <a:prstClr val="white"/>
              </a:solidFill>
              <a:latin typeface="Calibri"/>
            </a:endParaRPr>
          </a:p>
        </p:txBody>
      </p:sp>
    </p:spTree>
    <p:extLst>
      <p:ext uri="{BB962C8B-B14F-4D97-AF65-F5344CB8AC3E}">
        <p14:creationId xmlns:p14="http://schemas.microsoft.com/office/powerpoint/2010/main" val="316835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base relationships in school </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a:t>From first entering school, all children’s learning and development can be supported by secure base relationships with staff members – insecure children in particular will benefit but </a:t>
            </a:r>
            <a:r>
              <a:rPr lang="en-GB" b="1" dirty="0"/>
              <a:t>all </a:t>
            </a:r>
            <a:r>
              <a:rPr lang="en-GB" dirty="0"/>
              <a:t>children feel anxious at times</a:t>
            </a:r>
          </a:p>
          <a:p>
            <a:pPr lvl="0"/>
            <a:r>
              <a:rPr lang="en-GB" dirty="0"/>
              <a:t>These relationships will build trust, provide reassurance, reduce anxiety and so enhance children’s capacity for </a:t>
            </a:r>
            <a:r>
              <a:rPr lang="en-GB" dirty="0" smtClean="0"/>
              <a:t>learning</a:t>
            </a:r>
            <a:endParaRPr lang="en-GB" dirty="0"/>
          </a:p>
          <a:p>
            <a:pPr lvl="0"/>
            <a:r>
              <a:rPr lang="en-GB" dirty="0"/>
              <a:t>They also enhance children’s capacity to manage their feelings and behaviour, to build self-esteem and to form co-operative relationships with staff and peers  </a:t>
            </a:r>
          </a:p>
          <a:p>
            <a:pPr marL="0" indent="0">
              <a:buNone/>
            </a:pPr>
            <a:endParaRPr lang="en-US" dirty="0"/>
          </a:p>
        </p:txBody>
      </p:sp>
    </p:spTree>
    <p:extLst>
      <p:ext uri="{BB962C8B-B14F-4D97-AF65-F5344CB8AC3E}">
        <p14:creationId xmlns:p14="http://schemas.microsoft.com/office/powerpoint/2010/main" val="386008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Providing secure base relationships in school </a:t>
            </a:r>
            <a:endParaRPr lang="en-US" dirty="0"/>
          </a:p>
        </p:txBody>
      </p:sp>
      <p:sp>
        <p:nvSpPr>
          <p:cNvPr id="3" name="Content Placeholder 2"/>
          <p:cNvSpPr>
            <a:spLocks noGrp="1"/>
          </p:cNvSpPr>
          <p:nvPr>
            <p:ph idx="1"/>
          </p:nvPr>
        </p:nvSpPr>
        <p:spPr/>
        <p:txBody>
          <a:bodyPr/>
          <a:lstStyle/>
          <a:p>
            <a:pPr lvl="0"/>
            <a:r>
              <a:rPr lang="en-GB" dirty="0"/>
              <a:t>Secure base relationships in school can be developed through</a:t>
            </a:r>
          </a:p>
          <a:p>
            <a:pPr lvl="1"/>
            <a:r>
              <a:rPr lang="en-GB" dirty="0"/>
              <a:t>one to one relationships with staff that the child sees regularly </a:t>
            </a:r>
          </a:p>
          <a:p>
            <a:pPr lvl="1"/>
            <a:r>
              <a:rPr lang="en-GB" dirty="0" smtClean="0"/>
              <a:t>contacts </a:t>
            </a:r>
            <a:r>
              <a:rPr lang="en-GB" dirty="0"/>
              <a:t>with staff throughout the school day</a:t>
            </a:r>
          </a:p>
          <a:p>
            <a:pPr lvl="1"/>
            <a:r>
              <a:rPr lang="en-GB" dirty="0"/>
              <a:t>a school culture of respect for and responsiveness to every </a:t>
            </a:r>
            <a:r>
              <a:rPr lang="en-GB" dirty="0" smtClean="0"/>
              <a:t>child</a:t>
            </a:r>
            <a:endParaRPr lang="en-GB" dirty="0"/>
          </a:p>
        </p:txBody>
      </p:sp>
    </p:spTree>
    <p:extLst>
      <p:ext uri="{BB962C8B-B14F-4D97-AF65-F5344CB8AC3E}">
        <p14:creationId xmlns:p14="http://schemas.microsoft.com/office/powerpoint/2010/main" val="140360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The staff–child relationship cycle</a:t>
            </a:r>
          </a:p>
        </p:txBody>
      </p:sp>
      <p:pic>
        <p:nvPicPr>
          <p:cNvPr id="4" name="Content Placeholder 3"/>
          <p:cNvPicPr>
            <a:picLocks noGrp="1" noChangeAspect="1"/>
          </p:cNvPicPr>
          <p:nvPr>
            <p:ph idx="1"/>
          </p:nvPr>
        </p:nvPicPr>
        <p:blipFill>
          <a:blip r:embed="rId2"/>
          <a:srcRect l="-39848" r="-39848"/>
          <a:stretch>
            <a:fillRect/>
          </a:stretch>
        </p:blipFill>
        <p:spPr>
          <a:xfrm>
            <a:off x="1016000" y="1600203"/>
            <a:ext cx="10163531" cy="4192163"/>
          </a:xfrm>
        </p:spPr>
      </p:pic>
    </p:spTree>
    <p:extLst>
      <p:ext uri="{BB962C8B-B14F-4D97-AF65-F5344CB8AC3E}">
        <p14:creationId xmlns:p14="http://schemas.microsoft.com/office/powerpoint/2010/main" val="248025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a:t>
            </a:r>
            <a:r>
              <a:rPr lang="en-GB" dirty="0"/>
              <a:t>dimensions of secure base relationships in school </a:t>
            </a:r>
            <a:endParaRPr lang="en-US" dirty="0"/>
          </a:p>
        </p:txBody>
      </p:sp>
      <p:sp>
        <p:nvSpPr>
          <p:cNvPr id="3" name="Content Placeholder 2"/>
          <p:cNvSpPr>
            <a:spLocks noGrp="1"/>
          </p:cNvSpPr>
          <p:nvPr>
            <p:ph idx="1"/>
          </p:nvPr>
        </p:nvSpPr>
        <p:spPr/>
        <p:txBody>
          <a:bodyPr/>
          <a:lstStyle/>
          <a:p>
            <a:r>
              <a:rPr lang="en-GB" dirty="0"/>
              <a:t>Availability – helping the child to trust </a:t>
            </a:r>
          </a:p>
          <a:p>
            <a:r>
              <a:rPr lang="en-GB" dirty="0"/>
              <a:t>Sensitivity – helping the child to manage feelings </a:t>
            </a:r>
          </a:p>
          <a:p>
            <a:r>
              <a:rPr lang="en-GB" dirty="0"/>
              <a:t>Acceptance – building the child’s self esteem </a:t>
            </a:r>
          </a:p>
          <a:p>
            <a:r>
              <a:rPr lang="en-GB" dirty="0"/>
              <a:t>Co-operation – helping the child to feel effective </a:t>
            </a:r>
          </a:p>
          <a:p>
            <a:r>
              <a:rPr lang="en-GB" dirty="0"/>
              <a:t>School membership – helping the child to belong</a:t>
            </a:r>
          </a:p>
          <a:p>
            <a:pPr marL="0" indent="0">
              <a:buNone/>
            </a:pPr>
            <a:endParaRPr lang="en-US" dirty="0"/>
          </a:p>
        </p:txBody>
      </p:sp>
    </p:spTree>
    <p:extLst>
      <p:ext uri="{BB962C8B-B14F-4D97-AF65-F5344CB8AC3E}">
        <p14:creationId xmlns:p14="http://schemas.microsoft.com/office/powerpoint/2010/main" val="390617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pic>
        <p:nvPicPr>
          <p:cNvPr id="4" name="Content Placeholder 3"/>
          <p:cNvPicPr>
            <a:picLocks noGrp="1" noChangeAspect="1"/>
          </p:cNvPicPr>
          <p:nvPr>
            <p:ph idx="1"/>
          </p:nvPr>
        </p:nvPicPr>
        <p:blipFill>
          <a:blip r:embed="rId2"/>
          <a:srcRect l="-30979" r="-30979"/>
          <a:stretch>
            <a:fillRect/>
          </a:stretch>
        </p:blipFill>
        <p:spPr>
          <a:xfrm>
            <a:off x="1102238" y="1600200"/>
            <a:ext cx="9987525" cy="4119565"/>
          </a:xfrm>
        </p:spPr>
      </p:pic>
    </p:spTree>
    <p:extLst>
      <p:ext uri="{BB962C8B-B14F-4D97-AF65-F5344CB8AC3E}">
        <p14:creationId xmlns:p14="http://schemas.microsoft.com/office/powerpoint/2010/main" val="19942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helping the child to trust </a:t>
            </a:r>
            <a:endParaRPr lang="en-US" dirty="0"/>
          </a:p>
        </p:txBody>
      </p:sp>
      <p:sp>
        <p:nvSpPr>
          <p:cNvPr id="3" name="Content Placeholder 2"/>
          <p:cNvSpPr>
            <a:spLocks noGrp="1"/>
          </p:cNvSpPr>
          <p:nvPr>
            <p:ph idx="1"/>
          </p:nvPr>
        </p:nvSpPr>
        <p:spPr/>
        <p:txBody>
          <a:bodyPr/>
          <a:lstStyle/>
          <a:p>
            <a:pPr lvl="0"/>
            <a:r>
              <a:rPr lang="en-GB" dirty="0"/>
              <a:t>Being available means signalling your interest and concern to all children</a:t>
            </a:r>
          </a:p>
          <a:p>
            <a:pPr lvl="0"/>
            <a:r>
              <a:rPr lang="en-GB" dirty="0" smtClean="0"/>
              <a:t>Children </a:t>
            </a:r>
            <a:r>
              <a:rPr lang="en-GB" dirty="0"/>
              <a:t>who are more troubled may need individualised approaches to demonstrating availability</a:t>
            </a:r>
          </a:p>
          <a:p>
            <a:pPr lvl="0"/>
            <a:r>
              <a:rPr lang="en-GB" dirty="0"/>
              <a:t>The aim is for ALL children to be able to trust that one or more staff members are 'there for them' </a:t>
            </a:r>
          </a:p>
          <a:p>
            <a:pPr marL="0" indent="0">
              <a:buNone/>
            </a:pPr>
            <a:endParaRPr lang="en-US" dirty="0"/>
          </a:p>
        </p:txBody>
      </p:sp>
    </p:spTree>
    <p:extLst>
      <p:ext uri="{BB962C8B-B14F-4D97-AF65-F5344CB8AC3E}">
        <p14:creationId xmlns:p14="http://schemas.microsoft.com/office/powerpoint/2010/main" val="212633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a:t>
            </a:r>
            <a:r>
              <a:rPr lang="en-GB" dirty="0" smtClean="0"/>
              <a:t>trust</a:t>
            </a:r>
            <a:endParaRPr lang="en-US" dirty="0"/>
          </a:p>
        </p:txBody>
      </p:sp>
      <p:pic>
        <p:nvPicPr>
          <p:cNvPr id="4" name="Content Placeholder 3"/>
          <p:cNvPicPr>
            <a:picLocks noGrp="1" noChangeAspect="1"/>
          </p:cNvPicPr>
          <p:nvPr>
            <p:ph idx="1"/>
          </p:nvPr>
        </p:nvPicPr>
        <p:blipFill>
          <a:blip r:embed="rId2"/>
          <a:srcRect l="-34620" r="-34620"/>
          <a:stretch>
            <a:fillRect/>
          </a:stretch>
        </p:blipFill>
        <p:spPr>
          <a:xfrm>
            <a:off x="1016000" y="1600200"/>
            <a:ext cx="10160000" cy="4190707"/>
          </a:xfrm>
        </p:spPr>
      </p:pic>
    </p:spTree>
    <p:extLst>
      <p:ext uri="{BB962C8B-B14F-4D97-AF65-F5344CB8AC3E}">
        <p14:creationId xmlns:p14="http://schemas.microsoft.com/office/powerpoint/2010/main" val="228497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does this child expect from adults?</a:t>
            </a:r>
          </a:p>
          <a:p>
            <a:pPr lvl="0"/>
            <a:r>
              <a:rPr lang="en-GB" dirty="0"/>
              <a:t>How can I show this child that I can be trusted?</a:t>
            </a:r>
          </a:p>
          <a:p>
            <a:pPr marL="0" indent="0">
              <a:buNone/>
            </a:pPr>
            <a:endParaRPr lang="en-US" dirty="0"/>
          </a:p>
        </p:txBody>
      </p:sp>
    </p:spTree>
    <p:extLst>
      <p:ext uri="{BB962C8B-B14F-4D97-AF65-F5344CB8AC3E}">
        <p14:creationId xmlns:p14="http://schemas.microsoft.com/office/powerpoint/2010/main" val="396911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trust: staff member response </a:t>
            </a:r>
            <a:endParaRPr lang="en-US" dirty="0"/>
          </a:p>
        </p:txBody>
      </p:sp>
      <p:sp>
        <p:nvSpPr>
          <p:cNvPr id="3" name="Content Placeholder 2"/>
          <p:cNvSpPr>
            <a:spLocks noGrp="1"/>
          </p:cNvSpPr>
          <p:nvPr>
            <p:ph idx="1"/>
          </p:nvPr>
        </p:nvSpPr>
        <p:spPr/>
        <p:txBody>
          <a:bodyPr/>
          <a:lstStyle/>
          <a:p>
            <a:pPr lvl="0"/>
            <a:r>
              <a:rPr lang="en-GB" dirty="0"/>
              <a:t>Responding to the child’s needs and signals</a:t>
            </a:r>
          </a:p>
          <a:p>
            <a:pPr lvl="0"/>
            <a:r>
              <a:rPr lang="en-GB" dirty="0"/>
              <a:t>Providing verbal and non-verbal signals of availability </a:t>
            </a:r>
          </a:p>
          <a:p>
            <a:pPr marL="0" indent="0">
              <a:buNone/>
            </a:pPr>
            <a:endParaRPr lang="en-US" dirty="0"/>
          </a:p>
        </p:txBody>
      </p:sp>
    </p:spTree>
    <p:extLst>
      <p:ext uri="{BB962C8B-B14F-4D97-AF65-F5344CB8AC3E}">
        <p14:creationId xmlns:p14="http://schemas.microsoft.com/office/powerpoint/2010/main" val="170744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533387" lvl="1" indent="0">
              <a:buNone/>
            </a:pPr>
            <a:r>
              <a:rPr lang="en-GB" dirty="0" smtClean="0">
                <a:solidFill>
                  <a:schemeClr val="tx2"/>
                </a:solidFill>
              </a:rPr>
              <a:t>‘Every </a:t>
            </a:r>
            <a:r>
              <a:rPr lang="en-GB" dirty="0">
                <a:solidFill>
                  <a:schemeClr val="tx2"/>
                </a:solidFill>
              </a:rPr>
              <a:t>morning, one of us (usually me) is on the gate</a:t>
            </a:r>
            <a:r>
              <a:rPr lang="en-GB" dirty="0" smtClean="0">
                <a:solidFill>
                  <a:schemeClr val="tx2"/>
                </a:solidFill>
              </a:rPr>
              <a:t>. I </a:t>
            </a:r>
            <a:r>
              <a:rPr lang="en-GB" dirty="0">
                <a:solidFill>
                  <a:schemeClr val="tx2"/>
                </a:solidFill>
              </a:rPr>
              <a:t>say ‘Good morning’, ‘How are you’ to every child as they arrive.  I might chat to anyone who’s ‘hovering’, say hello to parents, check uniform and give a friendly warning. I just think it’s important that they feel a connection with someone as soon as they </a:t>
            </a:r>
            <a:r>
              <a:rPr lang="en-GB" dirty="0" smtClean="0">
                <a:solidFill>
                  <a:schemeClr val="tx2"/>
                </a:solidFill>
              </a:rPr>
              <a:t>arrive’ </a:t>
            </a:r>
          </a:p>
          <a:p>
            <a:pPr marL="0" indent="0">
              <a:buNone/>
            </a:pPr>
            <a:r>
              <a:rPr lang="en-GB" dirty="0"/>
              <a:t>	</a:t>
            </a:r>
            <a:r>
              <a:rPr lang="en-GB" dirty="0" smtClean="0"/>
              <a:t>(</a:t>
            </a:r>
            <a:r>
              <a:rPr lang="en-GB" dirty="0"/>
              <a:t>Pastoral Support staff member)</a:t>
            </a:r>
          </a:p>
          <a:p>
            <a:pPr marL="0" indent="0">
              <a:buNone/>
            </a:pPr>
            <a:endParaRPr lang="en-US" dirty="0"/>
          </a:p>
        </p:txBody>
      </p:sp>
    </p:spTree>
    <p:extLst>
      <p:ext uri="{BB962C8B-B14F-4D97-AF65-F5344CB8AC3E}">
        <p14:creationId xmlns:p14="http://schemas.microsoft.com/office/powerpoint/2010/main" val="265335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Aims of the </a:t>
            </a:r>
            <a:r>
              <a:rPr lang="en-GB" dirty="0" smtClean="0"/>
              <a:t>session</a:t>
            </a:r>
            <a:endParaRPr lang="en-US" dirty="0"/>
          </a:p>
        </p:txBody>
      </p:sp>
      <p:sp>
        <p:nvSpPr>
          <p:cNvPr id="3" name="Content Placeholder 2"/>
          <p:cNvSpPr>
            <a:spLocks noGrp="1"/>
          </p:cNvSpPr>
          <p:nvPr>
            <p:ph idx="1"/>
          </p:nvPr>
        </p:nvSpPr>
        <p:spPr/>
        <p:txBody>
          <a:bodyPr/>
          <a:lstStyle/>
          <a:p>
            <a:pPr lvl="0"/>
            <a:r>
              <a:rPr lang="en-GB" dirty="0"/>
              <a:t>To introduce key concepts in attachment theory</a:t>
            </a:r>
          </a:p>
          <a:p>
            <a:pPr lvl="0"/>
            <a:r>
              <a:rPr lang="en-GB" dirty="0"/>
              <a:t>To outline and explore the Secure Base model for schools</a:t>
            </a:r>
          </a:p>
          <a:p>
            <a:pPr lvl="0"/>
            <a:r>
              <a:rPr lang="en-GB" dirty="0"/>
              <a:t>To consider ways of applying the model in your </a:t>
            </a:r>
            <a:r>
              <a:rPr lang="en-GB" dirty="0" smtClean="0"/>
              <a:t>school</a:t>
            </a:r>
            <a:endParaRPr lang="en-GB" dirty="0"/>
          </a:p>
        </p:txBody>
      </p:sp>
    </p:spTree>
    <p:extLst>
      <p:ext uri="{BB962C8B-B14F-4D97-AF65-F5344CB8AC3E}">
        <p14:creationId xmlns:p14="http://schemas.microsoft.com/office/powerpoint/2010/main" val="347180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533387" lvl="1" indent="0">
              <a:buNone/>
            </a:pPr>
            <a:r>
              <a:rPr lang="en-GB" dirty="0" smtClean="0">
                <a:solidFill>
                  <a:schemeClr val="tx2"/>
                </a:solidFill>
              </a:rPr>
              <a:t>‘There’s </a:t>
            </a:r>
            <a:r>
              <a:rPr lang="en-GB" dirty="0">
                <a:solidFill>
                  <a:schemeClr val="tx2"/>
                </a:solidFill>
              </a:rPr>
              <a:t>a lad at the moment and he’s looking really sad and he comes and sits in the Library, in my line of sight, but he won’t say anything. I say to him ‘everything OK?’ and he says ‘Yes, I just want some peace.’ And I passed him in class and saw him staring out of the window. I’ve sent an e mail round to everyone to keep an eye on him. But he keeps coming (to the Library) and sooner or later, he’ll probably talk about </a:t>
            </a:r>
            <a:r>
              <a:rPr lang="en-GB" dirty="0" smtClean="0">
                <a:solidFill>
                  <a:schemeClr val="tx2"/>
                </a:solidFill>
              </a:rPr>
              <a:t>it’ </a:t>
            </a:r>
            <a:r>
              <a:rPr lang="en-GB" dirty="0"/>
              <a:t>(School Librarian)</a:t>
            </a:r>
          </a:p>
          <a:p>
            <a:pPr marL="0" indent="0">
              <a:buNone/>
            </a:pPr>
            <a:endParaRPr lang="en-US" dirty="0"/>
          </a:p>
        </p:txBody>
      </p:sp>
    </p:spTree>
    <p:extLst>
      <p:ext uri="{BB962C8B-B14F-4D97-AF65-F5344CB8AC3E}">
        <p14:creationId xmlns:p14="http://schemas.microsoft.com/office/powerpoint/2010/main" val="227765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Researcher</a:t>
            </a:r>
            <a:r>
              <a:rPr lang="en-GB" dirty="0"/>
              <a:t>: </a:t>
            </a:r>
            <a:r>
              <a:rPr lang="en-GB" dirty="0" smtClean="0"/>
              <a:t>‘What </a:t>
            </a:r>
            <a:r>
              <a:rPr lang="en-GB" dirty="0"/>
              <a:t>would you do if you had a problem or </a:t>
            </a:r>
            <a:r>
              <a:rPr lang="en-GB" dirty="0" smtClean="0"/>
              <a:t>	you were </a:t>
            </a:r>
            <a:r>
              <a:rPr lang="en-GB" dirty="0"/>
              <a:t>worried about something in school?</a:t>
            </a:r>
          </a:p>
          <a:p>
            <a:pPr marL="533387" lvl="1" indent="0">
              <a:buNone/>
            </a:pPr>
            <a:r>
              <a:rPr lang="en-GB" dirty="0" smtClean="0">
                <a:solidFill>
                  <a:srgbClr val="11852F"/>
                </a:solidFill>
              </a:rPr>
              <a:t>	‘If </a:t>
            </a:r>
            <a:r>
              <a:rPr lang="en-GB" dirty="0">
                <a:solidFill>
                  <a:srgbClr val="11852F"/>
                </a:solidFill>
              </a:rPr>
              <a:t>you’ve got a problem, you can always find a teacher who </a:t>
            </a:r>
            <a:r>
              <a:rPr lang="en-GB" dirty="0" smtClean="0">
                <a:solidFill>
                  <a:srgbClr val="11852F"/>
                </a:solidFill>
              </a:rPr>
              <a:t>	understands</a:t>
            </a:r>
            <a:r>
              <a:rPr lang="en-GB" dirty="0">
                <a:solidFill>
                  <a:srgbClr val="11852F"/>
                </a:solidFill>
              </a:rPr>
              <a:t>, someone you can turn </a:t>
            </a:r>
            <a:r>
              <a:rPr lang="en-GB" dirty="0" smtClean="0">
                <a:solidFill>
                  <a:srgbClr val="11852F"/>
                </a:solidFill>
              </a:rPr>
              <a:t>to’ </a:t>
            </a:r>
            <a:r>
              <a:rPr lang="en-GB" dirty="0" smtClean="0"/>
              <a:t>(Child</a:t>
            </a:r>
            <a:r>
              <a:rPr lang="en-GB" dirty="0"/>
              <a:t>, age 13)</a:t>
            </a:r>
          </a:p>
          <a:p>
            <a:pPr marL="533387" lvl="1" indent="0">
              <a:buNone/>
            </a:pPr>
            <a:r>
              <a:rPr lang="en-GB" dirty="0">
                <a:solidFill>
                  <a:srgbClr val="11852F"/>
                </a:solidFill>
              </a:rPr>
              <a:t/>
            </a:r>
            <a:br>
              <a:rPr lang="en-GB" dirty="0">
                <a:solidFill>
                  <a:srgbClr val="11852F"/>
                </a:solidFill>
              </a:rPr>
            </a:br>
            <a:r>
              <a:rPr lang="en-GB" dirty="0" smtClean="0">
                <a:solidFill>
                  <a:srgbClr val="11852F"/>
                </a:solidFill>
              </a:rPr>
              <a:t>	‘Or another teacher will take you to one who understands, 	because maybe they’ve had that sort of problem themselves 	or they’ve helped other children with that problem’</a:t>
            </a:r>
            <a:r>
              <a:rPr lang="en-GB" i="1" dirty="0" smtClean="0">
                <a:solidFill>
                  <a:srgbClr val="11852F"/>
                </a:solidFill>
              </a:rPr>
              <a:t> </a:t>
            </a:r>
          </a:p>
          <a:p>
            <a:pPr marL="533387" lvl="1" indent="0">
              <a:buNone/>
            </a:pPr>
            <a:r>
              <a:rPr lang="en-GB" dirty="0" smtClean="0"/>
              <a:t>(Child, age 14) </a:t>
            </a:r>
            <a:endParaRPr lang="en-US" dirty="0"/>
          </a:p>
        </p:txBody>
      </p:sp>
    </p:spTree>
    <p:extLst>
      <p:ext uri="{BB962C8B-B14F-4D97-AF65-F5344CB8AC3E}">
        <p14:creationId xmlns:p14="http://schemas.microsoft.com/office/powerpoint/2010/main" val="75940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0" indent="0">
              <a:buNone/>
            </a:pPr>
            <a:r>
              <a:rPr lang="en-GB" dirty="0" smtClean="0"/>
              <a:t>	Researcher</a:t>
            </a:r>
            <a:r>
              <a:rPr lang="en-GB" dirty="0"/>
              <a:t>: </a:t>
            </a:r>
            <a:r>
              <a:rPr lang="en-GB" dirty="0" smtClean="0"/>
              <a:t>‘What </a:t>
            </a:r>
            <a:r>
              <a:rPr lang="en-GB" dirty="0"/>
              <a:t>makes a trusting relationship with a </a:t>
            </a:r>
            <a:r>
              <a:rPr lang="en-GB" dirty="0" smtClean="0"/>
              <a:t>	teacher’?</a:t>
            </a:r>
            <a:endParaRPr lang="en-GB" dirty="0"/>
          </a:p>
          <a:p>
            <a:pPr marL="1066773" lvl="2" indent="0">
              <a:buNone/>
            </a:pPr>
            <a:r>
              <a:rPr lang="en-GB" dirty="0" smtClean="0">
                <a:solidFill>
                  <a:schemeClr val="tx2"/>
                </a:solidFill>
              </a:rPr>
              <a:t>‘You </a:t>
            </a:r>
            <a:r>
              <a:rPr lang="en-GB" dirty="0">
                <a:solidFill>
                  <a:schemeClr val="tx2"/>
                </a:solidFill>
              </a:rPr>
              <a:t>build trust with a teacher when you have a nice conversation with them – not just about your work but about other things as well. Like how they might deal with things that are on your mind. They have the right attitude – they are positive and they can nip things in the bud before they get too </a:t>
            </a:r>
            <a:r>
              <a:rPr lang="en-GB" dirty="0" smtClean="0">
                <a:solidFill>
                  <a:schemeClr val="tx2"/>
                </a:solidFill>
              </a:rPr>
              <a:t>big’</a:t>
            </a:r>
            <a:r>
              <a:rPr lang="en-GB" i="1" dirty="0" smtClean="0">
                <a:solidFill>
                  <a:schemeClr val="tx2"/>
                </a:solidFill>
              </a:rPr>
              <a:t> </a:t>
            </a:r>
            <a:r>
              <a:rPr lang="en-GB" dirty="0"/>
              <a:t>(Child, age 13) </a:t>
            </a:r>
            <a:endParaRPr lang="en-US" dirty="0"/>
          </a:p>
        </p:txBody>
      </p:sp>
    </p:spTree>
    <p:extLst>
      <p:ext uri="{BB962C8B-B14F-4D97-AF65-F5344CB8AC3E}">
        <p14:creationId xmlns:p14="http://schemas.microsoft.com/office/powerpoint/2010/main" val="403394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988915" cy="986117"/>
          </a:xfrm>
        </p:spPr>
        <p:txBody>
          <a:bodyPr/>
          <a:lstStyle/>
          <a:p>
            <a:r>
              <a:rPr lang="en-GB" dirty="0"/>
              <a:t>Discussion: Availability – helping the child to trust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How do you identify opportunities in lessons or at other times: </a:t>
            </a:r>
          </a:p>
          <a:p>
            <a:pPr lvl="1"/>
            <a:r>
              <a:rPr lang="en-GB" dirty="0"/>
              <a:t>to signal to each child that you value them</a:t>
            </a:r>
          </a:p>
          <a:p>
            <a:pPr lvl="1"/>
            <a:r>
              <a:rPr lang="en-GB" dirty="0"/>
              <a:t>to note/respond to individual needs and signals of anxiety?</a:t>
            </a:r>
          </a:p>
          <a:p>
            <a:pPr lvl="0"/>
            <a:r>
              <a:rPr lang="en-GB" dirty="0"/>
              <a:t>How does your school culture/policies identify and respond to individual children’s’ needs and anxieties</a:t>
            </a:r>
          </a:p>
          <a:p>
            <a:pPr lvl="0"/>
            <a:r>
              <a:rPr lang="en-GB" dirty="0"/>
              <a:t>What are the challenges of showing availability/building trust in a school setting?</a:t>
            </a:r>
          </a:p>
          <a:p>
            <a:pPr marL="0" indent="0">
              <a:buNone/>
            </a:pPr>
            <a:endParaRPr lang="en-US" dirty="0"/>
          </a:p>
        </p:txBody>
      </p:sp>
      <p:pic>
        <p:nvPicPr>
          <p:cNvPr id="5" name="Picture 4"/>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302023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child thinking and feeling </a:t>
            </a:r>
            <a:endParaRPr lang="en-US" dirty="0"/>
          </a:p>
        </p:txBody>
      </p:sp>
      <p:sp>
        <p:nvSpPr>
          <p:cNvPr id="3" name="Content Placeholder 2"/>
          <p:cNvSpPr>
            <a:spLocks noGrp="1"/>
          </p:cNvSpPr>
          <p:nvPr>
            <p:ph idx="1"/>
          </p:nvPr>
        </p:nvSpPr>
        <p:spPr/>
        <p:txBody>
          <a:bodyPr/>
          <a:lstStyle/>
          <a:p>
            <a:pPr lvl="0"/>
            <a:r>
              <a:rPr lang="en-GB" dirty="0"/>
              <a:t>In school, I matter, I am safe</a:t>
            </a:r>
          </a:p>
          <a:p>
            <a:pPr lvl="0"/>
            <a:r>
              <a:rPr lang="en-GB" dirty="0"/>
              <a:t>Adults will help and support me</a:t>
            </a:r>
          </a:p>
          <a:p>
            <a:pPr marL="0" indent="0">
              <a:buNone/>
            </a:pPr>
            <a:endParaRPr lang="en-US" dirty="0"/>
          </a:p>
        </p:txBody>
      </p:sp>
    </p:spTree>
    <p:extLst>
      <p:ext uri="{BB962C8B-B14F-4D97-AF65-F5344CB8AC3E}">
        <p14:creationId xmlns:p14="http://schemas.microsoft.com/office/powerpoint/2010/main" val="27288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312623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feelings </a:t>
            </a:r>
            <a:endParaRPr lang="en-US" dirty="0"/>
          </a:p>
        </p:txBody>
      </p:sp>
      <p:sp>
        <p:nvSpPr>
          <p:cNvPr id="3" name="Content Placeholder 2"/>
          <p:cNvSpPr>
            <a:spLocks noGrp="1"/>
          </p:cNvSpPr>
          <p:nvPr>
            <p:ph idx="1"/>
          </p:nvPr>
        </p:nvSpPr>
        <p:spPr/>
        <p:txBody>
          <a:bodyPr>
            <a:normAutofit lnSpcReduction="10000"/>
          </a:bodyPr>
          <a:lstStyle/>
          <a:p>
            <a:pPr lvl="0"/>
            <a:r>
              <a:rPr lang="en-GB" dirty="0"/>
              <a:t>Sensitivity refers to the adult thinking about what the child might be thinking and feeling and taking this into account in how they respond</a:t>
            </a:r>
          </a:p>
          <a:p>
            <a:pPr lvl="0"/>
            <a:r>
              <a:rPr lang="en-GB" dirty="0"/>
              <a:t>Sensitive discussion about feelings can help children to name and manage difficult feelings and to regulate troubled behaviour </a:t>
            </a:r>
          </a:p>
          <a:p>
            <a:pPr lvl="0"/>
            <a:r>
              <a:rPr lang="en-GB" dirty="0"/>
              <a:t>The goal is for all children to be able to understand and manage their feelings, and to be sensitive to the feelings of </a:t>
            </a:r>
            <a:r>
              <a:rPr lang="en-GB" dirty="0" smtClean="0"/>
              <a:t>others</a:t>
            </a:r>
            <a:endParaRPr lang="en-US" dirty="0"/>
          </a:p>
        </p:txBody>
      </p:sp>
    </p:spTree>
    <p:extLst>
      <p:ext uri="{BB962C8B-B14F-4D97-AF65-F5344CB8AC3E}">
        <p14:creationId xmlns:p14="http://schemas.microsoft.com/office/powerpoint/2010/main" val="225336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a:t>
            </a:r>
            <a:r>
              <a:rPr lang="en-GB" dirty="0" smtClean="0"/>
              <a:t>feelings</a:t>
            </a:r>
            <a:endParaRPr lang="en-US" dirty="0"/>
          </a:p>
        </p:txBody>
      </p:sp>
      <p:pic>
        <p:nvPicPr>
          <p:cNvPr id="7" name="Content Placeholder 6"/>
          <p:cNvPicPr>
            <a:picLocks noGrp="1" noChangeAspect="1"/>
          </p:cNvPicPr>
          <p:nvPr>
            <p:ph idx="1"/>
          </p:nvPr>
        </p:nvPicPr>
        <p:blipFill>
          <a:blip r:embed="rId2"/>
          <a:srcRect l="-37260" r="-37260"/>
          <a:stretch>
            <a:fillRect/>
          </a:stretch>
        </p:blipFill>
        <p:spPr>
          <a:xfrm>
            <a:off x="865304" y="1600200"/>
            <a:ext cx="10461392" cy="4156616"/>
          </a:xfrm>
        </p:spPr>
      </p:pic>
    </p:spTree>
    <p:extLst>
      <p:ext uri="{BB962C8B-B14F-4D97-AF65-F5344CB8AC3E}">
        <p14:creationId xmlns:p14="http://schemas.microsoft.com/office/powerpoint/2010/main" val="239742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might see in school when children cannot manage their feelings? </a:t>
            </a:r>
            <a:endParaRPr lang="en-US" dirty="0"/>
          </a:p>
        </p:txBody>
      </p:sp>
      <p:sp>
        <p:nvSpPr>
          <p:cNvPr id="3" name="Content Placeholder 2"/>
          <p:cNvSpPr>
            <a:spLocks noGrp="1"/>
          </p:cNvSpPr>
          <p:nvPr>
            <p:ph idx="1"/>
          </p:nvPr>
        </p:nvSpPr>
        <p:spPr/>
        <p:txBody>
          <a:bodyPr/>
          <a:lstStyle/>
          <a:p>
            <a:pPr lvl="0"/>
            <a:r>
              <a:rPr lang="en-GB" dirty="0"/>
              <a:t>Feelings may be shown excessively or denied/repressed</a:t>
            </a:r>
          </a:p>
          <a:p>
            <a:pPr lvl="0"/>
            <a:r>
              <a:rPr lang="en-GB" dirty="0"/>
              <a:t>Feelings may become chaotic</a:t>
            </a:r>
          </a:p>
          <a:p>
            <a:pPr lvl="0"/>
            <a:r>
              <a:rPr lang="en-GB" dirty="0"/>
              <a:t>Feelings may be expressed through bodies e.g. headaches, eating problems, self-harm</a:t>
            </a:r>
          </a:p>
          <a:p>
            <a:pPr lvl="0"/>
            <a:r>
              <a:rPr lang="en-GB" dirty="0"/>
              <a:t>Appear unaware/unresponsive to the feelings of others</a:t>
            </a:r>
          </a:p>
          <a:p>
            <a:pPr marL="0" indent="0">
              <a:buNone/>
            </a:pPr>
            <a:endParaRPr lang="en-US" dirty="0"/>
          </a:p>
        </p:txBody>
      </p:sp>
    </p:spTree>
    <p:extLst>
      <p:ext uri="{BB962C8B-B14F-4D97-AF65-F5344CB8AC3E}">
        <p14:creationId xmlns:p14="http://schemas.microsoft.com/office/powerpoint/2010/main" val="1457725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might this child be thinking and feeling?</a:t>
            </a:r>
          </a:p>
          <a:p>
            <a:pPr lvl="0"/>
            <a:r>
              <a:rPr lang="en-GB" dirty="0"/>
              <a:t>How does this child make </a:t>
            </a:r>
            <a:r>
              <a:rPr lang="en-GB" i="1" dirty="0"/>
              <a:t>me </a:t>
            </a:r>
            <a:r>
              <a:rPr lang="en-GB" dirty="0"/>
              <a:t>feel?</a:t>
            </a:r>
          </a:p>
          <a:p>
            <a:pPr marL="0" indent="0">
              <a:buNone/>
            </a:pPr>
            <a:endParaRPr lang="en-US" dirty="0"/>
          </a:p>
        </p:txBody>
      </p:sp>
    </p:spTree>
    <p:extLst>
      <p:ext uri="{BB962C8B-B14F-4D97-AF65-F5344CB8AC3E}">
        <p14:creationId xmlns:p14="http://schemas.microsoft.com/office/powerpoint/2010/main" val="377725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Secure Base model?</a:t>
            </a:r>
            <a:r>
              <a:rPr lang="en-GB" dirty="0" smtClean="0">
                <a:effectLst/>
              </a:rPr>
              <a:t> </a:t>
            </a:r>
            <a:endParaRPr lang="en-US" dirty="0"/>
          </a:p>
        </p:txBody>
      </p:sp>
      <p:sp>
        <p:nvSpPr>
          <p:cNvPr id="3" name="Content Placeholder 2"/>
          <p:cNvSpPr>
            <a:spLocks noGrp="1"/>
          </p:cNvSpPr>
          <p:nvPr>
            <p:ph idx="1"/>
          </p:nvPr>
        </p:nvSpPr>
        <p:spPr/>
        <p:txBody>
          <a:bodyPr/>
          <a:lstStyle/>
          <a:p>
            <a:pPr lvl="0"/>
            <a:r>
              <a:rPr lang="en-GB" dirty="0"/>
              <a:t>A framework for promoting secure base relationships between adults and children</a:t>
            </a:r>
          </a:p>
          <a:p>
            <a:r>
              <a:rPr lang="en-GB" dirty="0" smtClean="0"/>
              <a:t>Drawn from theories of attachment and resilience </a:t>
            </a:r>
          </a:p>
          <a:p>
            <a:pPr lvl="0"/>
            <a:r>
              <a:rPr lang="en-GB" dirty="0" smtClean="0"/>
              <a:t>Based </a:t>
            </a:r>
            <a:r>
              <a:rPr lang="en-GB" dirty="0"/>
              <a:t>in the day to day interactions between adults and children</a:t>
            </a:r>
          </a:p>
          <a:p>
            <a:pPr lvl="0"/>
            <a:r>
              <a:rPr lang="en-GB" dirty="0" smtClean="0"/>
              <a:t>Strengths </a:t>
            </a:r>
            <a:r>
              <a:rPr lang="en-GB" dirty="0"/>
              <a:t>based</a:t>
            </a:r>
          </a:p>
          <a:p>
            <a:pPr marL="0" indent="0">
              <a:buNone/>
            </a:pPr>
            <a:endParaRPr lang="en-US" dirty="0"/>
          </a:p>
        </p:txBody>
      </p:sp>
    </p:spTree>
    <p:extLst>
      <p:ext uri="{BB962C8B-B14F-4D97-AF65-F5344CB8AC3E}">
        <p14:creationId xmlns:p14="http://schemas.microsoft.com/office/powerpoint/2010/main" val="481967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staff member response </a:t>
            </a:r>
            <a:endParaRPr lang="en-US" dirty="0"/>
          </a:p>
        </p:txBody>
      </p:sp>
      <p:sp>
        <p:nvSpPr>
          <p:cNvPr id="3" name="Content Placeholder 2"/>
          <p:cNvSpPr>
            <a:spLocks noGrp="1"/>
          </p:cNvSpPr>
          <p:nvPr>
            <p:ph idx="1"/>
          </p:nvPr>
        </p:nvSpPr>
        <p:spPr/>
        <p:txBody>
          <a:bodyPr/>
          <a:lstStyle/>
          <a:p>
            <a:pPr lvl="0"/>
            <a:r>
              <a:rPr lang="en-GB" dirty="0"/>
              <a:t>Helping the child to understand, express and manage feelings appropriately</a:t>
            </a:r>
          </a:p>
          <a:p>
            <a:pPr lvl="0"/>
            <a:r>
              <a:rPr lang="en-GB" dirty="0"/>
              <a:t>Managing my own feelings </a:t>
            </a:r>
          </a:p>
          <a:p>
            <a:pPr marL="0" indent="0">
              <a:buNone/>
            </a:pPr>
            <a:endParaRPr lang="en-US" dirty="0"/>
          </a:p>
        </p:txBody>
      </p:sp>
    </p:spTree>
    <p:extLst>
      <p:ext uri="{BB962C8B-B14F-4D97-AF65-F5344CB8AC3E}">
        <p14:creationId xmlns:p14="http://schemas.microsoft.com/office/powerpoint/2010/main" val="179228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Sensitivity – helping the child to manage feelings </a:t>
            </a:r>
            <a:endParaRPr lang="en-US" dirty="0"/>
          </a:p>
        </p:txBody>
      </p:sp>
      <p:sp>
        <p:nvSpPr>
          <p:cNvPr id="3" name="Content Placeholder 2"/>
          <p:cNvSpPr>
            <a:spLocks noGrp="1"/>
          </p:cNvSpPr>
          <p:nvPr>
            <p:ph idx="1"/>
          </p:nvPr>
        </p:nvSpPr>
        <p:spPr>
          <a:xfrm>
            <a:off x="518511" y="1600202"/>
            <a:ext cx="10972800" cy="4359815"/>
          </a:xfrm>
        </p:spPr>
        <p:txBody>
          <a:bodyPr/>
          <a:lstStyle/>
          <a:p>
            <a:pPr marL="533387" lvl="1" indent="0">
              <a:buNone/>
            </a:pPr>
            <a:r>
              <a:rPr lang="en-GB" dirty="0" smtClean="0">
                <a:solidFill>
                  <a:srgbClr val="11852F"/>
                </a:solidFill>
              </a:rPr>
              <a:t>‘Sometimes </a:t>
            </a:r>
            <a:r>
              <a:rPr lang="en-GB" dirty="0">
                <a:solidFill>
                  <a:srgbClr val="11852F"/>
                </a:solidFill>
              </a:rPr>
              <a:t>I think when they’re angry, they’re just teenagers and they just need a bit of time and space to have a think. Sometimes I can catch someone when they’re storming out and I say come and have 5 minutes in here (reception) and I don’t say anything to them but that five minutes of quiet and non-judgement can be enough for them to calm down and get over </a:t>
            </a:r>
            <a:r>
              <a:rPr lang="en-GB" dirty="0" smtClean="0">
                <a:solidFill>
                  <a:srgbClr val="11852F"/>
                </a:solidFill>
              </a:rPr>
              <a:t>it’ </a:t>
            </a:r>
            <a:r>
              <a:rPr lang="en-GB" dirty="0"/>
              <a:t>(School receptionist)</a:t>
            </a:r>
          </a:p>
          <a:p>
            <a:pPr marL="533387" lvl="1" indent="0">
              <a:buNone/>
            </a:pPr>
            <a:endParaRPr lang="en-US" dirty="0"/>
          </a:p>
        </p:txBody>
      </p:sp>
    </p:spTree>
    <p:extLst>
      <p:ext uri="{BB962C8B-B14F-4D97-AF65-F5344CB8AC3E}">
        <p14:creationId xmlns:p14="http://schemas.microsoft.com/office/powerpoint/2010/main" val="3504404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being helped to talk about my feelings </a:t>
            </a:r>
            <a:endParaRPr lang="en-US" dirty="0"/>
          </a:p>
        </p:txBody>
      </p:sp>
      <p:sp>
        <p:nvSpPr>
          <p:cNvPr id="3" name="Content Placeholder 2"/>
          <p:cNvSpPr>
            <a:spLocks noGrp="1"/>
          </p:cNvSpPr>
          <p:nvPr>
            <p:ph idx="1"/>
          </p:nvPr>
        </p:nvSpPr>
        <p:spPr/>
        <p:txBody>
          <a:bodyPr>
            <a:normAutofit lnSpcReduction="10000"/>
          </a:bodyPr>
          <a:lstStyle/>
          <a:p>
            <a:pPr marL="533387" lvl="1" indent="0">
              <a:buNone/>
            </a:pPr>
            <a:r>
              <a:rPr lang="en-GB" dirty="0" smtClean="0">
                <a:solidFill>
                  <a:srgbClr val="11852F"/>
                </a:solidFill>
              </a:rPr>
              <a:t>‘I </a:t>
            </a:r>
            <a:r>
              <a:rPr lang="en-GB" dirty="0">
                <a:solidFill>
                  <a:srgbClr val="11852F"/>
                </a:solidFill>
              </a:rPr>
              <a:t>think it all comes back to trust again. The teachers you can trust can read your emotions. They know you and you’d open up to them. In this school, there’s loads of teachers who would know if you’re upset about something. But just one or two who you’d talk to about it. That’s good because you wouldn’t want everyone saying, ‘Are you OK?’ But you’d know that one or two teachers really understood and cared how you </a:t>
            </a:r>
            <a:r>
              <a:rPr lang="en-GB" dirty="0" smtClean="0">
                <a:solidFill>
                  <a:srgbClr val="11852F"/>
                </a:solidFill>
              </a:rPr>
              <a:t>were’ </a:t>
            </a:r>
            <a:r>
              <a:rPr lang="en-GB" dirty="0"/>
              <a:t>(Child, age 14)</a:t>
            </a:r>
          </a:p>
          <a:p>
            <a:pPr marL="0" indent="0">
              <a:buNone/>
            </a:pPr>
            <a:endParaRPr lang="en-US" dirty="0"/>
          </a:p>
        </p:txBody>
      </p:sp>
    </p:spTree>
    <p:extLst>
      <p:ext uri="{BB962C8B-B14F-4D97-AF65-F5344CB8AC3E}">
        <p14:creationId xmlns:p14="http://schemas.microsoft.com/office/powerpoint/2010/main" val="3458346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child thinking and feeling </a:t>
            </a:r>
            <a:endParaRPr lang="en-US" dirty="0"/>
          </a:p>
        </p:txBody>
      </p:sp>
      <p:sp>
        <p:nvSpPr>
          <p:cNvPr id="3" name="Content Placeholder 2"/>
          <p:cNvSpPr>
            <a:spLocks noGrp="1"/>
          </p:cNvSpPr>
          <p:nvPr>
            <p:ph idx="1"/>
          </p:nvPr>
        </p:nvSpPr>
        <p:spPr/>
        <p:txBody>
          <a:bodyPr/>
          <a:lstStyle/>
          <a:p>
            <a:pPr lvl="0"/>
            <a:r>
              <a:rPr lang="en-GB" dirty="0"/>
              <a:t>My feelings make sense to others and can be managed</a:t>
            </a:r>
          </a:p>
          <a:p>
            <a:pPr lvl="0"/>
            <a:r>
              <a:rPr lang="en-GB" dirty="0"/>
              <a:t>Other people have thoughts and feelings that need to be taken into account</a:t>
            </a:r>
          </a:p>
          <a:p>
            <a:pPr marL="0" indent="0">
              <a:buNone/>
            </a:pPr>
            <a:endParaRPr lang="en-US" dirty="0"/>
          </a:p>
        </p:txBody>
      </p:sp>
    </p:spTree>
    <p:extLst>
      <p:ext uri="{BB962C8B-B14F-4D97-AF65-F5344CB8AC3E}">
        <p14:creationId xmlns:p14="http://schemas.microsoft.com/office/powerpoint/2010/main" val="51050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9307468" cy="986117"/>
          </a:xfrm>
        </p:spPr>
        <p:txBody>
          <a:bodyPr/>
          <a:lstStyle/>
          <a:p>
            <a:r>
              <a:rPr lang="en-GB" dirty="0"/>
              <a:t>Discussion: Sensitivity - managing your own feelings </a:t>
            </a:r>
            <a:endParaRPr lang="en-US" dirty="0"/>
          </a:p>
        </p:txBody>
      </p:sp>
      <p:sp>
        <p:nvSpPr>
          <p:cNvPr id="3" name="Content Placeholder 2"/>
          <p:cNvSpPr>
            <a:spLocks noGrp="1"/>
          </p:cNvSpPr>
          <p:nvPr>
            <p:ph idx="1"/>
          </p:nvPr>
        </p:nvSpPr>
        <p:spPr/>
        <p:txBody>
          <a:bodyPr/>
          <a:lstStyle/>
          <a:p>
            <a:pPr lvl="0"/>
            <a:r>
              <a:rPr lang="en-GB" dirty="0"/>
              <a:t>What is the</a:t>
            </a:r>
            <a:r>
              <a:rPr lang="en-GB" i="1" dirty="0"/>
              <a:t> range </a:t>
            </a:r>
            <a:r>
              <a:rPr lang="en-GB" dirty="0"/>
              <a:t>of feelings that you have experienced in your interactions with children in school?</a:t>
            </a:r>
          </a:p>
          <a:p>
            <a:pPr lvl="0"/>
            <a:r>
              <a:rPr lang="en-GB" dirty="0"/>
              <a:t>What are the challenges of acknowledging and managing difficult feelings that children might trigger for you? What can help with this? </a:t>
            </a:r>
          </a:p>
          <a:p>
            <a:pPr marL="0" indent="0">
              <a:buNone/>
            </a:pPr>
            <a:endParaRPr lang="en-US" dirty="0"/>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697536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495229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Acceptance </a:t>
            </a:r>
          </a:p>
          <a:p>
            <a:pPr lvl="1"/>
            <a:r>
              <a:rPr lang="en-GB" dirty="0"/>
              <a:t>involves relationships in which each child is accepted for who they are </a:t>
            </a:r>
          </a:p>
          <a:p>
            <a:pPr lvl="1"/>
            <a:r>
              <a:rPr lang="en-GB" dirty="0"/>
              <a:t>celebrates difference – in ethnicity, culture, sexuality, personality and talents</a:t>
            </a:r>
          </a:p>
          <a:p>
            <a:pPr lvl="1"/>
            <a:r>
              <a:rPr lang="en-GB" dirty="0"/>
              <a:t>celebrates success – but also supports the child through disappointments and setbacks</a:t>
            </a:r>
          </a:p>
          <a:p>
            <a:pPr lvl="0"/>
            <a:r>
              <a:rPr lang="en-GB" dirty="0"/>
              <a:t>These elements of acceptance combine and interact to build the child’s self esteem</a:t>
            </a:r>
          </a:p>
          <a:p>
            <a:r>
              <a:rPr lang="en-GB" dirty="0"/>
              <a:t>Some children may need targeted approaches to building self esteem </a:t>
            </a:r>
            <a:endParaRPr lang="en-US" dirty="0"/>
          </a:p>
        </p:txBody>
      </p:sp>
    </p:spTree>
    <p:extLst>
      <p:ext uri="{BB962C8B-B14F-4D97-AF65-F5344CB8AC3E}">
        <p14:creationId xmlns:p14="http://schemas.microsoft.com/office/powerpoint/2010/main" val="2502246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 building the child’s self-</a:t>
            </a:r>
            <a:r>
              <a:rPr lang="en-US" dirty="0" smtClean="0"/>
              <a:t>esteem</a:t>
            </a:r>
            <a:endParaRPr lang="en-US" dirty="0"/>
          </a:p>
        </p:txBody>
      </p:sp>
      <p:pic>
        <p:nvPicPr>
          <p:cNvPr id="5" name="Content Placeholder 4"/>
          <p:cNvPicPr>
            <a:picLocks noGrp="1" noChangeAspect="1"/>
          </p:cNvPicPr>
          <p:nvPr>
            <p:ph idx="1"/>
          </p:nvPr>
        </p:nvPicPr>
        <p:blipFill>
          <a:blip r:embed="rId2"/>
          <a:srcRect l="-27673" r="-27673"/>
          <a:stretch>
            <a:fillRect/>
          </a:stretch>
        </p:blipFill>
        <p:spPr>
          <a:xfrm>
            <a:off x="706033" y="1600200"/>
            <a:ext cx="10461392" cy="4156616"/>
          </a:xfrm>
        </p:spPr>
      </p:pic>
    </p:spTree>
    <p:extLst>
      <p:ext uri="{BB962C8B-B14F-4D97-AF65-F5344CB8AC3E}">
        <p14:creationId xmlns:p14="http://schemas.microsoft.com/office/powerpoint/2010/main" val="386392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a child's self-esteem is low? </a:t>
            </a:r>
            <a:endParaRPr lang="en-US" dirty="0"/>
          </a:p>
        </p:txBody>
      </p:sp>
      <p:sp>
        <p:nvSpPr>
          <p:cNvPr id="3" name="Content Placeholder 2"/>
          <p:cNvSpPr>
            <a:spLocks noGrp="1"/>
          </p:cNvSpPr>
          <p:nvPr>
            <p:ph idx="1"/>
          </p:nvPr>
        </p:nvSpPr>
        <p:spPr/>
        <p:txBody>
          <a:bodyPr/>
          <a:lstStyle/>
          <a:p>
            <a:pPr marL="0" indent="0">
              <a:buNone/>
            </a:pPr>
            <a:r>
              <a:rPr lang="en-GB" dirty="0"/>
              <a:t>Child may:</a:t>
            </a:r>
          </a:p>
          <a:p>
            <a:pPr lvl="0"/>
            <a:r>
              <a:rPr lang="en-GB" dirty="0"/>
              <a:t>Feel unworthy of success/praise and react negatively to it</a:t>
            </a:r>
          </a:p>
          <a:p>
            <a:pPr lvl="0"/>
            <a:r>
              <a:rPr lang="en-GB" dirty="0"/>
              <a:t>Fear failure/avoid risk</a:t>
            </a:r>
          </a:p>
          <a:p>
            <a:pPr lvl="0"/>
            <a:r>
              <a:rPr lang="en-GB" dirty="0"/>
              <a:t>Minimise knowledge or achievements</a:t>
            </a:r>
          </a:p>
          <a:p>
            <a:r>
              <a:rPr lang="en-GB" dirty="0"/>
              <a:t>Defend themselves with exaggerated claims </a:t>
            </a:r>
            <a:endParaRPr lang="en-US" dirty="0"/>
          </a:p>
        </p:txBody>
      </p:sp>
    </p:spTree>
    <p:extLst>
      <p:ext uri="{BB962C8B-B14F-4D97-AF65-F5344CB8AC3E}">
        <p14:creationId xmlns:p14="http://schemas.microsoft.com/office/powerpoint/2010/main" val="1983149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me to value and accept him/her</a:t>
            </a:r>
          </a:p>
          <a:p>
            <a:pPr lvl="0"/>
            <a:r>
              <a:rPr lang="en-GB" dirty="0"/>
              <a:t>I need to value and accept myself</a:t>
            </a:r>
          </a:p>
          <a:p>
            <a:pPr marL="0" indent="0">
              <a:buNone/>
            </a:pPr>
            <a:endParaRPr lang="en-US" dirty="0"/>
          </a:p>
        </p:txBody>
      </p:sp>
    </p:spTree>
    <p:extLst>
      <p:ext uri="{BB962C8B-B14F-4D97-AF65-F5344CB8AC3E}">
        <p14:creationId xmlns:p14="http://schemas.microsoft.com/office/powerpoint/2010/main" val="260302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secure base relationship? </a:t>
            </a:r>
            <a:endParaRPr lang="en-US" dirty="0"/>
          </a:p>
        </p:txBody>
      </p:sp>
      <p:sp>
        <p:nvSpPr>
          <p:cNvPr id="3" name="Content Placeholder 2"/>
          <p:cNvSpPr>
            <a:spLocks noGrp="1"/>
          </p:cNvSpPr>
          <p:nvPr>
            <p:ph idx="1"/>
          </p:nvPr>
        </p:nvSpPr>
        <p:spPr/>
        <p:txBody>
          <a:bodyPr>
            <a:normAutofit lnSpcReduction="10000"/>
          </a:bodyPr>
          <a:lstStyle/>
          <a:p>
            <a:pPr lvl="0"/>
            <a:r>
              <a:rPr lang="en-GB" dirty="0"/>
              <a:t>A secure base relationship develops when </a:t>
            </a:r>
            <a:r>
              <a:rPr lang="en-GB" dirty="0" smtClean="0"/>
              <a:t>caregivers </a:t>
            </a:r>
            <a:r>
              <a:rPr lang="en-GB" dirty="0"/>
              <a:t>reduce a child’s anxiety by responding to their needs </a:t>
            </a:r>
            <a:r>
              <a:rPr lang="en-GB" dirty="0" smtClean="0"/>
              <a:t>sensitively</a:t>
            </a:r>
            <a:r>
              <a:rPr lang="en-GB" dirty="0"/>
              <a:t>, warmly and reliably </a:t>
            </a:r>
          </a:p>
          <a:p>
            <a:pPr lvl="0"/>
            <a:r>
              <a:rPr lang="en-GB" dirty="0"/>
              <a:t>When anxiety is reduced, the child feels secure and is able to explore, to think and to enjoy play and learning </a:t>
            </a:r>
          </a:p>
          <a:p>
            <a:pPr lvl="0"/>
            <a:r>
              <a:rPr lang="en-GB" dirty="0"/>
              <a:t>Attachment theory suggests that secure base relationships are first formed in infancy </a:t>
            </a:r>
            <a:r>
              <a:rPr lang="en-GB" dirty="0" smtClean="0"/>
              <a:t>and </a:t>
            </a:r>
            <a:r>
              <a:rPr lang="en-GB" dirty="0"/>
              <a:t>support development, including brain development</a:t>
            </a:r>
            <a:r>
              <a:rPr lang="en-GB" dirty="0" smtClean="0"/>
              <a:t>. </a:t>
            </a:r>
          </a:p>
          <a:p>
            <a:pPr lvl="0"/>
            <a:r>
              <a:rPr lang="en-GB" dirty="0" smtClean="0"/>
              <a:t>But </a:t>
            </a:r>
            <a:r>
              <a:rPr lang="en-GB" dirty="0"/>
              <a:t>secure base </a:t>
            </a:r>
            <a:r>
              <a:rPr lang="en-GB" dirty="0" smtClean="0"/>
              <a:t>relationships can </a:t>
            </a:r>
            <a:r>
              <a:rPr lang="en-GB" dirty="0"/>
              <a:t>be formed at any age</a:t>
            </a:r>
          </a:p>
          <a:p>
            <a:pPr marL="0" indent="0">
              <a:buNone/>
            </a:pPr>
            <a:endParaRPr lang="en-US" dirty="0"/>
          </a:p>
        </p:txBody>
      </p:sp>
    </p:spTree>
    <p:extLst>
      <p:ext uri="{BB962C8B-B14F-4D97-AF65-F5344CB8AC3E}">
        <p14:creationId xmlns:p14="http://schemas.microsoft.com/office/powerpoint/2010/main" val="282802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staff response </a:t>
            </a:r>
            <a:endParaRPr lang="en-US" dirty="0"/>
          </a:p>
        </p:txBody>
      </p:sp>
      <p:sp>
        <p:nvSpPr>
          <p:cNvPr id="3" name="Content Placeholder 2"/>
          <p:cNvSpPr>
            <a:spLocks noGrp="1"/>
          </p:cNvSpPr>
          <p:nvPr>
            <p:ph idx="1"/>
          </p:nvPr>
        </p:nvSpPr>
        <p:spPr/>
        <p:txBody>
          <a:bodyPr/>
          <a:lstStyle/>
          <a:p>
            <a:pPr lvl="0"/>
            <a:r>
              <a:rPr lang="en-GB" dirty="0"/>
              <a:t>Helping the child to feel positive about him or herself</a:t>
            </a:r>
          </a:p>
          <a:p>
            <a:pPr lvl="0"/>
            <a:r>
              <a:rPr lang="en-GB" dirty="0"/>
              <a:t>Helping the child to manage setbacks</a:t>
            </a:r>
          </a:p>
          <a:p>
            <a:pPr marL="0" indent="0">
              <a:buNone/>
            </a:pPr>
            <a:endParaRPr lang="en-US" dirty="0"/>
          </a:p>
        </p:txBody>
      </p:sp>
    </p:spTree>
    <p:extLst>
      <p:ext uri="{BB962C8B-B14F-4D97-AF65-F5344CB8AC3E}">
        <p14:creationId xmlns:p14="http://schemas.microsoft.com/office/powerpoint/2010/main" val="1502020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533387" lvl="1" indent="0">
              <a:buNone/>
            </a:pPr>
            <a:r>
              <a:rPr lang="en-GB" dirty="0" smtClean="0">
                <a:solidFill>
                  <a:srgbClr val="11852F"/>
                </a:solidFill>
              </a:rPr>
              <a:t>‘We </a:t>
            </a:r>
            <a:r>
              <a:rPr lang="en-GB" dirty="0">
                <a:solidFill>
                  <a:srgbClr val="11852F"/>
                </a:solidFill>
              </a:rPr>
              <a:t>want every child to feel valued, and if there are issues in school we always convey that we will deal with them and move on. Each day (sometimes each lesson!) is a new one and what’s over is </a:t>
            </a:r>
            <a:r>
              <a:rPr lang="en-GB" dirty="0" smtClean="0">
                <a:solidFill>
                  <a:srgbClr val="11852F"/>
                </a:solidFill>
              </a:rPr>
              <a:t>over’ </a:t>
            </a:r>
            <a:r>
              <a:rPr lang="en-GB" dirty="0" smtClean="0"/>
              <a:t>(Teacher</a:t>
            </a:r>
            <a:r>
              <a:rPr lang="en-GB" dirty="0"/>
              <a:t>)</a:t>
            </a:r>
          </a:p>
          <a:p>
            <a:pPr marL="0" indent="0">
              <a:buNone/>
            </a:pPr>
            <a:endParaRPr lang="en-US" dirty="0"/>
          </a:p>
        </p:txBody>
      </p:sp>
    </p:spTree>
    <p:extLst>
      <p:ext uri="{BB962C8B-B14F-4D97-AF65-F5344CB8AC3E}">
        <p14:creationId xmlns:p14="http://schemas.microsoft.com/office/powerpoint/2010/main" val="666738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a targeted approach to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533387" lvl="1" indent="0">
              <a:buNone/>
            </a:pPr>
            <a:r>
              <a:rPr lang="en-GB" dirty="0" smtClean="0">
                <a:solidFill>
                  <a:srgbClr val="11852F"/>
                </a:solidFill>
              </a:rPr>
              <a:t>‘You </a:t>
            </a:r>
            <a:r>
              <a:rPr lang="en-GB" dirty="0">
                <a:solidFill>
                  <a:srgbClr val="11852F"/>
                </a:solidFill>
              </a:rPr>
              <a:t>have to think of how you’re doing it (giving praise). Some children love everyone to know they’ve done well. But others hate all that and you have to just quietly, privately say ‘I’m really proud that you managed that so well’ or something like </a:t>
            </a:r>
            <a:r>
              <a:rPr lang="en-GB" dirty="0" smtClean="0">
                <a:solidFill>
                  <a:srgbClr val="11852F"/>
                </a:solidFill>
              </a:rPr>
              <a:t>that’ </a:t>
            </a:r>
            <a:r>
              <a:rPr lang="en-GB" dirty="0" smtClean="0"/>
              <a:t>(Teacher)</a:t>
            </a:r>
            <a:endParaRPr lang="en-GB" dirty="0"/>
          </a:p>
          <a:p>
            <a:pPr marL="533387" lvl="1" indent="0">
              <a:buNone/>
            </a:pPr>
            <a:endParaRPr lang="en-US" dirty="0"/>
          </a:p>
        </p:txBody>
      </p:sp>
    </p:spTree>
    <p:extLst>
      <p:ext uri="{BB962C8B-B14F-4D97-AF65-F5344CB8AC3E}">
        <p14:creationId xmlns:p14="http://schemas.microsoft.com/office/powerpoint/2010/main" val="19204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accepted for who I am </a:t>
            </a:r>
            <a:endParaRPr lang="en-US" dirty="0"/>
          </a:p>
        </p:txBody>
      </p:sp>
      <p:sp>
        <p:nvSpPr>
          <p:cNvPr id="6" name="Content Placeholder 2"/>
          <p:cNvSpPr txBox="1">
            <a:spLocks/>
          </p:cNvSpPr>
          <p:nvPr/>
        </p:nvSpPr>
        <p:spPr>
          <a:xfrm>
            <a:off x="8360978" y="5270268"/>
            <a:ext cx="3330401" cy="797217"/>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609585">
              <a:buNone/>
            </a:pPr>
            <a:r>
              <a:rPr lang="en-GB" sz="3200" dirty="0">
                <a:solidFill>
                  <a:srgbClr val="000000"/>
                </a:solidFill>
                <a:latin typeface="Arial"/>
              </a:rPr>
              <a:t>(Young people)</a:t>
            </a:r>
          </a:p>
          <a:p>
            <a:pPr marL="0" indent="0" defTabSz="609585">
              <a:buNone/>
            </a:pPr>
            <a:endParaRPr lang="en-US" sz="3200" dirty="0">
              <a:solidFill>
                <a:srgbClr val="000000"/>
              </a:solidFill>
              <a:latin typeface="Arial"/>
            </a:endParaRPr>
          </a:p>
        </p:txBody>
      </p:sp>
      <p:sp>
        <p:nvSpPr>
          <p:cNvPr id="7" name="Content Placeholder 6"/>
          <p:cNvSpPr>
            <a:spLocks noGrp="1"/>
          </p:cNvSpPr>
          <p:nvPr>
            <p:ph idx="1"/>
          </p:nvPr>
        </p:nvSpPr>
        <p:spPr>
          <a:xfrm>
            <a:off x="609600" y="1600202"/>
            <a:ext cx="10972800" cy="3756268"/>
          </a:xfrm>
        </p:spPr>
        <p:txBody>
          <a:bodyPr>
            <a:normAutofit fontScale="92500" lnSpcReduction="20000"/>
          </a:bodyPr>
          <a:lstStyle/>
          <a:p>
            <a:pPr marL="533387" lvl="1" indent="0">
              <a:buNone/>
            </a:pPr>
            <a:r>
              <a:rPr lang="en-GB" dirty="0" smtClean="0">
                <a:solidFill>
                  <a:srgbClr val="11852F"/>
                </a:solidFill>
              </a:rPr>
              <a:t>‘In this </a:t>
            </a:r>
            <a:r>
              <a:rPr lang="en-GB" dirty="0">
                <a:solidFill>
                  <a:srgbClr val="11852F"/>
                </a:solidFill>
              </a:rPr>
              <a:t>school, whoever you want to be, </a:t>
            </a:r>
            <a:r>
              <a:rPr lang="en-GB" dirty="0" smtClean="0">
                <a:solidFill>
                  <a:srgbClr val="11852F"/>
                </a:solidFill>
              </a:rPr>
              <a:t/>
            </a:r>
            <a:br>
              <a:rPr lang="en-GB" dirty="0" smtClean="0">
                <a:solidFill>
                  <a:srgbClr val="11852F"/>
                </a:solidFill>
              </a:rPr>
            </a:br>
            <a:r>
              <a:rPr lang="en-GB" dirty="0" smtClean="0">
                <a:solidFill>
                  <a:srgbClr val="11852F"/>
                </a:solidFill>
              </a:rPr>
              <a:t>they’ll </a:t>
            </a:r>
            <a:r>
              <a:rPr lang="en-GB" dirty="0">
                <a:solidFill>
                  <a:srgbClr val="11852F"/>
                </a:solidFill>
              </a:rPr>
              <a:t>be happy for </a:t>
            </a:r>
            <a:r>
              <a:rPr lang="en-GB" dirty="0" smtClean="0">
                <a:solidFill>
                  <a:srgbClr val="11852F"/>
                </a:solidFill>
              </a:rPr>
              <a:t>you’ </a:t>
            </a:r>
            <a:endParaRPr lang="en-GB" dirty="0">
              <a:solidFill>
                <a:srgbClr val="11852F"/>
              </a:solidFill>
            </a:endParaRPr>
          </a:p>
          <a:p>
            <a:pPr marL="533387" lvl="1" indent="0">
              <a:buNone/>
            </a:pPr>
            <a:endParaRPr lang="en-GB" dirty="0" smtClean="0">
              <a:solidFill>
                <a:srgbClr val="11852F"/>
              </a:solidFill>
            </a:endParaRPr>
          </a:p>
          <a:p>
            <a:pPr marL="533387" lvl="1" indent="0">
              <a:buNone/>
            </a:pPr>
            <a:r>
              <a:rPr lang="en-GB" dirty="0" smtClean="0">
                <a:solidFill>
                  <a:srgbClr val="11852F"/>
                </a:solidFill>
              </a:rPr>
              <a:t>‘But </a:t>
            </a:r>
            <a:r>
              <a:rPr lang="en-GB" dirty="0">
                <a:solidFill>
                  <a:srgbClr val="11852F"/>
                </a:solidFill>
              </a:rPr>
              <a:t>also, if they know you well, they know if you’re trying to act like someone else and you’re not really being you. Like if you’re mixing with the wrong people. </a:t>
            </a:r>
            <a:r>
              <a:rPr lang="en-GB" dirty="0" smtClean="0">
                <a:solidFill>
                  <a:srgbClr val="11852F"/>
                </a:solidFill>
              </a:rPr>
              <a:t/>
            </a:r>
            <a:br>
              <a:rPr lang="en-GB" dirty="0" smtClean="0">
                <a:solidFill>
                  <a:srgbClr val="11852F"/>
                </a:solidFill>
              </a:rPr>
            </a:br>
            <a:r>
              <a:rPr lang="en-GB" dirty="0" smtClean="0">
                <a:solidFill>
                  <a:srgbClr val="11852F"/>
                </a:solidFill>
              </a:rPr>
              <a:t>So </a:t>
            </a:r>
            <a:r>
              <a:rPr lang="en-GB" dirty="0">
                <a:solidFill>
                  <a:srgbClr val="11852F"/>
                </a:solidFill>
              </a:rPr>
              <a:t>they help you be your best </a:t>
            </a:r>
            <a:r>
              <a:rPr lang="en-GB" dirty="0" smtClean="0">
                <a:solidFill>
                  <a:srgbClr val="11852F"/>
                </a:solidFill>
              </a:rPr>
              <a:t>self’</a:t>
            </a:r>
          </a:p>
          <a:p>
            <a:pPr marL="1676358" lvl="3" indent="0" algn="r">
              <a:buNone/>
            </a:pPr>
            <a:endParaRPr lang="en-GB" dirty="0">
              <a:solidFill>
                <a:srgbClr val="11852F"/>
              </a:solidFill>
            </a:endParaRPr>
          </a:p>
          <a:p>
            <a:pPr marL="533387" lvl="1" indent="0">
              <a:buNone/>
            </a:pPr>
            <a:r>
              <a:rPr lang="en-GB" dirty="0" smtClean="0">
                <a:solidFill>
                  <a:srgbClr val="11852F"/>
                </a:solidFill>
              </a:rPr>
              <a:t>‘Teachers </a:t>
            </a:r>
            <a:r>
              <a:rPr lang="en-GB" dirty="0">
                <a:solidFill>
                  <a:srgbClr val="11852F"/>
                </a:solidFill>
              </a:rPr>
              <a:t>always deal with it if someone’s not </a:t>
            </a:r>
            <a:r>
              <a:rPr lang="en-GB" dirty="0" smtClean="0">
                <a:solidFill>
                  <a:srgbClr val="11852F"/>
                </a:solidFill>
              </a:rPr>
              <a:t>respectful’ </a:t>
            </a:r>
            <a:endParaRPr lang="en-GB" dirty="0">
              <a:solidFill>
                <a:srgbClr val="11852F"/>
              </a:solidFill>
            </a:endParaRPr>
          </a:p>
        </p:txBody>
      </p:sp>
    </p:spTree>
    <p:extLst>
      <p:ext uri="{BB962C8B-B14F-4D97-AF65-F5344CB8AC3E}">
        <p14:creationId xmlns:p14="http://schemas.microsoft.com/office/powerpoint/2010/main" val="4163155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child thinking and feeling </a:t>
            </a:r>
            <a:endParaRPr lang="en-US" dirty="0"/>
          </a:p>
        </p:txBody>
      </p:sp>
      <p:sp>
        <p:nvSpPr>
          <p:cNvPr id="3" name="Content Placeholder 2"/>
          <p:cNvSpPr>
            <a:spLocks noGrp="1"/>
          </p:cNvSpPr>
          <p:nvPr>
            <p:ph idx="1"/>
          </p:nvPr>
        </p:nvSpPr>
        <p:spPr/>
        <p:txBody>
          <a:bodyPr/>
          <a:lstStyle/>
          <a:p>
            <a:pPr lvl="0"/>
            <a:r>
              <a:rPr lang="en-GB" dirty="0"/>
              <a:t>I am accepted and valued for who I am</a:t>
            </a:r>
          </a:p>
          <a:p>
            <a:endParaRPr lang="en-US" dirty="0"/>
          </a:p>
        </p:txBody>
      </p:sp>
    </p:spTree>
    <p:extLst>
      <p:ext uri="{BB962C8B-B14F-4D97-AF65-F5344CB8AC3E}">
        <p14:creationId xmlns:p14="http://schemas.microsoft.com/office/powerpoint/2010/main" val="3454035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4087868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normAutofit lnSpcReduction="10000"/>
          </a:bodyPr>
          <a:lstStyle/>
          <a:p>
            <a:pPr lvl="0"/>
            <a:r>
              <a:rPr lang="en-GB" dirty="0"/>
              <a:t>Co-operation means encouraging and enabling children to work together with staff members</a:t>
            </a:r>
            <a:r>
              <a:rPr lang="en-GB" b="1" dirty="0"/>
              <a:t> </a:t>
            </a:r>
            <a:r>
              <a:rPr lang="en-GB" dirty="0"/>
              <a:t>and each other</a:t>
            </a:r>
            <a:r>
              <a:rPr lang="en-GB" b="1" dirty="0"/>
              <a:t> </a:t>
            </a:r>
            <a:r>
              <a:rPr lang="en-GB" dirty="0"/>
              <a:t>to achieve shared goals </a:t>
            </a:r>
          </a:p>
          <a:p>
            <a:pPr lvl="0"/>
            <a:r>
              <a:rPr lang="en-GB" dirty="0"/>
              <a:t>Working together promotes effectiveness and competence</a:t>
            </a:r>
          </a:p>
          <a:p>
            <a:pPr lvl="0"/>
            <a:r>
              <a:rPr lang="en-GB" dirty="0"/>
              <a:t>When children feel effective and competent, they are more likely to compromise and be co-operative</a:t>
            </a:r>
          </a:p>
          <a:p>
            <a:pPr lvl="0"/>
            <a:r>
              <a:rPr lang="en-GB" dirty="0"/>
              <a:t>Some children may need additional support to engage in co-operative </a:t>
            </a:r>
            <a:r>
              <a:rPr lang="en-GB" dirty="0" smtClean="0"/>
              <a:t>relationships</a:t>
            </a:r>
            <a:endParaRPr lang="en-GB" dirty="0"/>
          </a:p>
        </p:txBody>
      </p:sp>
    </p:spTree>
    <p:extLst>
      <p:ext uri="{BB962C8B-B14F-4D97-AF65-F5344CB8AC3E}">
        <p14:creationId xmlns:p14="http://schemas.microsoft.com/office/powerpoint/2010/main" val="583886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 – helping the child to feel effective</a:t>
            </a:r>
            <a:br>
              <a:rPr lang="en-US" dirty="0"/>
            </a:br>
            <a:endParaRPr lang="en-US" dirty="0"/>
          </a:p>
        </p:txBody>
      </p:sp>
      <p:pic>
        <p:nvPicPr>
          <p:cNvPr id="5" name="Content Placeholder 4"/>
          <p:cNvPicPr>
            <a:picLocks noGrp="1" noChangeAspect="1"/>
          </p:cNvPicPr>
          <p:nvPr>
            <p:ph idx="1"/>
          </p:nvPr>
        </p:nvPicPr>
        <p:blipFill>
          <a:blip r:embed="rId2"/>
          <a:srcRect l="-33199" r="-33199"/>
          <a:stretch>
            <a:fillRect/>
          </a:stretch>
        </p:blipFill>
        <p:spPr>
          <a:xfrm>
            <a:off x="889430" y="1625348"/>
            <a:ext cx="10413141" cy="4137939"/>
          </a:xfrm>
        </p:spPr>
      </p:pic>
    </p:spTree>
    <p:extLst>
      <p:ext uri="{BB962C8B-B14F-4D97-AF65-F5344CB8AC3E}">
        <p14:creationId xmlns:p14="http://schemas.microsoft.com/office/powerpoint/2010/main" val="1120337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find it hard to co-operate? </a:t>
            </a:r>
            <a:endParaRPr lang="en-US" dirty="0"/>
          </a:p>
        </p:txBody>
      </p:sp>
      <p:sp>
        <p:nvSpPr>
          <p:cNvPr id="5" name="Content Placeholder 4"/>
          <p:cNvSpPr>
            <a:spLocks noGrp="1"/>
          </p:cNvSpPr>
          <p:nvPr>
            <p:ph idx="1"/>
          </p:nvPr>
        </p:nvSpPr>
        <p:spPr/>
        <p:txBody>
          <a:bodyPr>
            <a:normAutofit/>
          </a:bodyPr>
          <a:lstStyle/>
          <a:p>
            <a:pPr lvl="0"/>
            <a:r>
              <a:rPr lang="en-GB" dirty="0"/>
              <a:t>Some children have not experienced co-operative relationships in the past or may have felt powerless and lacked control over what happens to them. May try to cope by being:</a:t>
            </a:r>
          </a:p>
          <a:p>
            <a:pPr lvl="1"/>
            <a:r>
              <a:rPr lang="en-GB" dirty="0"/>
              <a:t>Too powerful and controlling of adults </a:t>
            </a:r>
          </a:p>
          <a:p>
            <a:pPr lvl="1"/>
            <a:r>
              <a:rPr lang="en-GB" dirty="0"/>
              <a:t>Bossy/controlling with peers </a:t>
            </a:r>
          </a:p>
          <a:p>
            <a:pPr lvl="1"/>
            <a:r>
              <a:rPr lang="en-GB" dirty="0"/>
              <a:t>Over-compliant, lacking confidence and appropriate assertiveness </a:t>
            </a:r>
          </a:p>
          <a:p>
            <a:endParaRPr lang="en-US" dirty="0"/>
          </a:p>
        </p:txBody>
      </p:sp>
    </p:spTree>
    <p:extLst>
      <p:ext uri="{BB962C8B-B14F-4D97-AF65-F5344CB8AC3E}">
        <p14:creationId xmlns:p14="http://schemas.microsoft.com/office/powerpoint/2010/main" val="1038265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to feel effective and competent</a:t>
            </a:r>
          </a:p>
          <a:p>
            <a:pPr lvl="0"/>
            <a:r>
              <a:rPr lang="en-GB" dirty="0"/>
              <a:t>How can we work together?</a:t>
            </a:r>
          </a:p>
          <a:p>
            <a:endParaRPr lang="en-US" dirty="0"/>
          </a:p>
        </p:txBody>
      </p:sp>
    </p:spTree>
    <p:extLst>
      <p:ext uri="{BB962C8B-B14F-4D97-AF65-F5344CB8AC3E}">
        <p14:creationId xmlns:p14="http://schemas.microsoft.com/office/powerpoint/2010/main" val="403299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secure child take into school?</a:t>
            </a:r>
            <a:r>
              <a:rPr lang="en-GB" dirty="0" smtClean="0">
                <a:effectLst/>
              </a:rPr>
              <a:t>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The child who has experienced secure base relationships in the family learns:</a:t>
            </a:r>
          </a:p>
          <a:p>
            <a:pPr lvl="1"/>
            <a:r>
              <a:rPr lang="en-GB" dirty="0"/>
              <a:t>I am loved and lovable</a:t>
            </a:r>
          </a:p>
          <a:p>
            <a:pPr lvl="1"/>
            <a:r>
              <a:rPr lang="en-GB" dirty="0"/>
              <a:t>Adults can be trusted to be available for me</a:t>
            </a:r>
          </a:p>
          <a:p>
            <a:pPr lvl="1"/>
            <a:r>
              <a:rPr lang="en-GB" dirty="0"/>
              <a:t>I can explore and return for </a:t>
            </a:r>
            <a:r>
              <a:rPr lang="en-GB" dirty="0" smtClean="0"/>
              <a:t>help</a:t>
            </a:r>
            <a:endParaRPr lang="en-GB" dirty="0"/>
          </a:p>
          <a:p>
            <a:pPr lvl="0"/>
            <a:r>
              <a:rPr lang="en-GB" dirty="0"/>
              <a:t>The secure child takes these positive expectations </a:t>
            </a:r>
            <a:r>
              <a:rPr lang="en-GB" dirty="0" smtClean="0"/>
              <a:t>(</a:t>
            </a:r>
            <a:r>
              <a:rPr lang="en-GB" dirty="0"/>
              <a:t>their </a:t>
            </a:r>
            <a:r>
              <a:rPr lang="en-GB" i="1" dirty="0"/>
              <a:t>internal working model</a:t>
            </a:r>
            <a:r>
              <a:rPr lang="en-GB" dirty="0"/>
              <a:t>)</a:t>
            </a:r>
            <a:r>
              <a:rPr lang="en-GB" i="1" dirty="0"/>
              <a:t> </a:t>
            </a:r>
            <a:r>
              <a:rPr lang="en-GB" dirty="0"/>
              <a:t>into new relationships in nursery, school and other </a:t>
            </a:r>
            <a:r>
              <a:rPr lang="en-GB" dirty="0" smtClean="0"/>
              <a:t>activities </a:t>
            </a:r>
            <a:endParaRPr lang="en-GB" dirty="0"/>
          </a:p>
          <a:p>
            <a:pPr lvl="0"/>
            <a:r>
              <a:rPr lang="en-GB" dirty="0" smtClean="0"/>
              <a:t>Others tend </a:t>
            </a:r>
            <a:r>
              <a:rPr lang="en-GB" dirty="0"/>
              <a:t>to respond more positively to a secure child who has positive expectations of self and others and is happy to play and </a:t>
            </a:r>
            <a:r>
              <a:rPr lang="en-GB" dirty="0" smtClean="0"/>
              <a:t>learn </a:t>
            </a:r>
            <a:endParaRPr lang="en-GB" dirty="0"/>
          </a:p>
          <a:p>
            <a:endParaRPr lang="en-US" dirty="0"/>
          </a:p>
        </p:txBody>
      </p:sp>
    </p:spTree>
    <p:extLst>
      <p:ext uri="{BB962C8B-B14F-4D97-AF65-F5344CB8AC3E}">
        <p14:creationId xmlns:p14="http://schemas.microsoft.com/office/powerpoint/2010/main" val="1993846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response </a:t>
            </a:r>
            <a:endParaRPr lang="en-US" dirty="0"/>
          </a:p>
        </p:txBody>
      </p:sp>
      <p:sp>
        <p:nvSpPr>
          <p:cNvPr id="3" name="Content Placeholder 2"/>
          <p:cNvSpPr>
            <a:spLocks noGrp="1"/>
          </p:cNvSpPr>
          <p:nvPr>
            <p:ph idx="1"/>
          </p:nvPr>
        </p:nvSpPr>
        <p:spPr/>
        <p:txBody>
          <a:bodyPr/>
          <a:lstStyle/>
          <a:p>
            <a:pPr lvl="0"/>
            <a:r>
              <a:rPr lang="en-GB" dirty="0"/>
              <a:t>Helping the child to feel effective within rules and boundaries</a:t>
            </a:r>
          </a:p>
          <a:p>
            <a:pPr marL="0" indent="0">
              <a:buNone/>
            </a:pPr>
            <a:endParaRPr lang="en-US" dirty="0"/>
          </a:p>
        </p:txBody>
      </p:sp>
    </p:spTree>
    <p:extLst>
      <p:ext uri="{BB962C8B-B14F-4D97-AF65-F5344CB8AC3E}">
        <p14:creationId xmlns:p14="http://schemas.microsoft.com/office/powerpoint/2010/main" val="1921228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7" lvl="1" indent="0">
              <a:buNone/>
            </a:pPr>
            <a:r>
              <a:rPr lang="en-GB" dirty="0" smtClean="0">
                <a:solidFill>
                  <a:srgbClr val="11852F"/>
                </a:solidFill>
              </a:rPr>
              <a:t>‘The </a:t>
            </a:r>
            <a:r>
              <a:rPr lang="en-GB" dirty="0">
                <a:solidFill>
                  <a:srgbClr val="11852F"/>
                </a:solidFill>
              </a:rPr>
              <a:t>rules are the same for everyone, but there are different ways of going about it. For example, someone’s chewing gum and you know there are issues. I might say ‘I don’t want you to have a bad day because you get caught chewing. I’ll let you pop it in the bin, and I’ll check later</a:t>
            </a:r>
            <a:r>
              <a:rPr lang="en-GB" dirty="0" smtClean="0">
                <a:solidFill>
                  <a:srgbClr val="11852F"/>
                </a:solidFill>
              </a:rPr>
              <a:t>’ </a:t>
            </a:r>
            <a:r>
              <a:rPr lang="en-GB" dirty="0"/>
              <a:t>(Pastoral support staff </a:t>
            </a:r>
            <a:r>
              <a:rPr lang="en-GB" dirty="0" smtClean="0"/>
              <a:t>member)</a:t>
            </a:r>
            <a:endParaRPr lang="en-GB" dirty="0"/>
          </a:p>
          <a:p>
            <a:pPr marL="0" indent="0">
              <a:buNone/>
            </a:pPr>
            <a:endParaRPr lang="en-US" dirty="0"/>
          </a:p>
        </p:txBody>
      </p:sp>
    </p:spTree>
    <p:extLst>
      <p:ext uri="{BB962C8B-B14F-4D97-AF65-F5344CB8AC3E}">
        <p14:creationId xmlns:p14="http://schemas.microsoft.com/office/powerpoint/2010/main" val="461934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7" lvl="1" indent="0">
              <a:buNone/>
            </a:pPr>
            <a:r>
              <a:rPr lang="en-GB" dirty="0" smtClean="0">
                <a:solidFill>
                  <a:srgbClr val="11852F"/>
                </a:solidFill>
              </a:rPr>
              <a:t>‘Negative </a:t>
            </a:r>
            <a:r>
              <a:rPr lang="en-GB" dirty="0">
                <a:solidFill>
                  <a:srgbClr val="11852F"/>
                </a:solidFill>
              </a:rPr>
              <a:t>points are for shouting out, pushing, answering back etc. But for each one, your form teacher talks to you about it and you can have your say. You still get the point but you can explain the circumstances or if you were upset about something else that day. So you’re not </a:t>
            </a:r>
            <a:r>
              <a:rPr lang="en-GB" dirty="0" smtClean="0">
                <a:solidFill>
                  <a:srgbClr val="11852F"/>
                </a:solidFill>
              </a:rPr>
              <a:t>powerless’ </a:t>
            </a:r>
            <a:r>
              <a:rPr lang="en-GB" dirty="0"/>
              <a:t>(Child, age 12)</a:t>
            </a:r>
          </a:p>
          <a:p>
            <a:pPr marL="0" indent="0">
              <a:buNone/>
            </a:pPr>
            <a:endParaRPr lang="en-US" dirty="0"/>
          </a:p>
        </p:txBody>
      </p:sp>
    </p:spTree>
    <p:extLst>
      <p:ext uri="{BB962C8B-B14F-4D97-AF65-F5344CB8AC3E}">
        <p14:creationId xmlns:p14="http://schemas.microsoft.com/office/powerpoint/2010/main" val="1497137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7" lvl="1" indent="0">
              <a:buNone/>
            </a:pPr>
            <a:r>
              <a:rPr lang="en-GB" dirty="0" smtClean="0"/>
              <a:t>Researcher: ‘How </a:t>
            </a:r>
            <a:r>
              <a:rPr lang="en-GB" dirty="0"/>
              <a:t>might a teacher work together with you on a </a:t>
            </a:r>
            <a:r>
              <a:rPr lang="en-GB" dirty="0" smtClean="0"/>
              <a:t>problem’?</a:t>
            </a:r>
            <a:endParaRPr lang="en-GB" dirty="0"/>
          </a:p>
          <a:p>
            <a:pPr marL="533387" lvl="1" indent="0">
              <a:buNone/>
            </a:pPr>
            <a:endParaRPr lang="en-GB" i="1" dirty="0" smtClean="0">
              <a:solidFill>
                <a:srgbClr val="11852F"/>
              </a:solidFill>
            </a:endParaRPr>
          </a:p>
          <a:p>
            <a:pPr marL="533387" lvl="1" indent="0">
              <a:buNone/>
            </a:pPr>
            <a:r>
              <a:rPr lang="en-GB" dirty="0" smtClean="0">
                <a:solidFill>
                  <a:srgbClr val="11852F"/>
                </a:solidFill>
              </a:rPr>
              <a:t>‘They </a:t>
            </a:r>
            <a:r>
              <a:rPr lang="en-GB" dirty="0">
                <a:solidFill>
                  <a:srgbClr val="11852F"/>
                </a:solidFill>
              </a:rPr>
              <a:t>always try to find a way forward – and they give you a choice about whether or not you want to do it. For example, whether or not you want other children to know about it and that sort of </a:t>
            </a:r>
            <a:r>
              <a:rPr lang="en-GB" dirty="0" smtClean="0">
                <a:solidFill>
                  <a:srgbClr val="11852F"/>
                </a:solidFill>
              </a:rPr>
              <a:t>thing’</a:t>
            </a:r>
            <a:r>
              <a:rPr lang="en-GB" dirty="0"/>
              <a:t> </a:t>
            </a:r>
            <a:r>
              <a:rPr lang="en-GB" dirty="0" smtClean="0"/>
              <a:t> (</a:t>
            </a:r>
            <a:r>
              <a:rPr lang="en-GB" dirty="0"/>
              <a:t>Child, age 13)</a:t>
            </a:r>
          </a:p>
          <a:p>
            <a:pPr marL="0" indent="0">
              <a:buNone/>
            </a:pPr>
            <a:endParaRPr lang="en-US" dirty="0"/>
          </a:p>
        </p:txBody>
      </p:sp>
    </p:spTree>
    <p:extLst>
      <p:ext uri="{BB962C8B-B14F-4D97-AF65-F5344CB8AC3E}">
        <p14:creationId xmlns:p14="http://schemas.microsoft.com/office/powerpoint/2010/main" val="1883822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child thinking and feeling </a:t>
            </a:r>
            <a:endParaRPr lang="en-US" dirty="0"/>
          </a:p>
        </p:txBody>
      </p:sp>
      <p:sp>
        <p:nvSpPr>
          <p:cNvPr id="3" name="Content Placeholder 2"/>
          <p:cNvSpPr>
            <a:spLocks noGrp="1"/>
          </p:cNvSpPr>
          <p:nvPr>
            <p:ph idx="1"/>
          </p:nvPr>
        </p:nvSpPr>
        <p:spPr/>
        <p:txBody>
          <a:bodyPr/>
          <a:lstStyle/>
          <a:p>
            <a:pPr lvl="0"/>
            <a:r>
              <a:rPr lang="en-GB" dirty="0"/>
              <a:t>I feel effective</a:t>
            </a:r>
          </a:p>
          <a:p>
            <a:pPr lvl="0"/>
            <a:r>
              <a:rPr lang="en-GB" dirty="0"/>
              <a:t>I can co-operate with others</a:t>
            </a:r>
          </a:p>
          <a:p>
            <a:endParaRPr lang="en-US" dirty="0"/>
          </a:p>
        </p:txBody>
      </p:sp>
    </p:spTree>
    <p:extLst>
      <p:ext uri="{BB962C8B-B14F-4D97-AF65-F5344CB8AC3E}">
        <p14:creationId xmlns:p14="http://schemas.microsoft.com/office/powerpoint/2010/main" val="1438143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2940834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School membership</a:t>
            </a:r>
          </a:p>
          <a:p>
            <a:pPr lvl="1"/>
            <a:r>
              <a:rPr lang="en-GB" dirty="0" smtClean="0"/>
              <a:t>indicated </a:t>
            </a:r>
            <a:r>
              <a:rPr lang="en-GB" dirty="0"/>
              <a:t>by the extent to which the child identifies with the school and participates in academic and non-academic school activities</a:t>
            </a:r>
          </a:p>
          <a:p>
            <a:pPr lvl="1"/>
            <a:r>
              <a:rPr lang="en-GB" dirty="0"/>
              <a:t>offers feelings of solidarity, entitlement, unconditional acceptance and shared identity</a:t>
            </a:r>
          </a:p>
          <a:p>
            <a:pPr lvl="1"/>
            <a:r>
              <a:rPr lang="en-GB" dirty="0"/>
              <a:t>provides a set of expectations, norms and values for living in society</a:t>
            </a:r>
          </a:p>
          <a:p>
            <a:pPr lvl="1"/>
            <a:r>
              <a:rPr lang="en-GB" dirty="0"/>
              <a:t>extends to the whole family - parents, carers, siblings, grandparents </a:t>
            </a:r>
          </a:p>
          <a:p>
            <a:pPr lvl="0"/>
            <a:r>
              <a:rPr lang="en-GB" dirty="0"/>
              <a:t>Some children may be resistant or not enjoy a sense of </a:t>
            </a:r>
            <a:r>
              <a:rPr lang="en-GB" dirty="0" smtClean="0"/>
              <a:t>belonging</a:t>
            </a:r>
            <a:endParaRPr lang="en-GB" dirty="0"/>
          </a:p>
        </p:txBody>
      </p:sp>
    </p:spTree>
    <p:extLst>
      <p:ext uri="{BB962C8B-B14F-4D97-AF65-F5344CB8AC3E}">
        <p14:creationId xmlns:p14="http://schemas.microsoft.com/office/powerpoint/2010/main" val="14002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membership – helping the child to </a:t>
            </a:r>
            <a:r>
              <a:rPr lang="en-US" dirty="0" smtClean="0"/>
              <a:t>belong</a:t>
            </a:r>
            <a:endParaRPr lang="en-US" dirty="0"/>
          </a:p>
        </p:txBody>
      </p:sp>
      <p:pic>
        <p:nvPicPr>
          <p:cNvPr id="5" name="Content Placeholder 4"/>
          <p:cNvPicPr>
            <a:picLocks noGrp="1" noChangeAspect="1"/>
          </p:cNvPicPr>
          <p:nvPr>
            <p:ph idx="1"/>
          </p:nvPr>
        </p:nvPicPr>
        <p:blipFill>
          <a:blip r:embed="rId2"/>
          <a:srcRect l="-32476" r="-32476"/>
          <a:stretch>
            <a:fillRect/>
          </a:stretch>
        </p:blipFill>
        <p:spPr>
          <a:xfrm>
            <a:off x="812800" y="1600200"/>
            <a:ext cx="10566400" cy="4198339"/>
          </a:xfrm>
        </p:spPr>
      </p:pic>
    </p:spTree>
    <p:extLst>
      <p:ext uri="{BB962C8B-B14F-4D97-AF65-F5344CB8AC3E}">
        <p14:creationId xmlns:p14="http://schemas.microsoft.com/office/powerpoint/2010/main" val="3845072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do not have a sense of belonging? </a:t>
            </a:r>
            <a:endParaRPr lang="en-US" dirty="0"/>
          </a:p>
        </p:txBody>
      </p:sp>
      <p:sp>
        <p:nvSpPr>
          <p:cNvPr id="3" name="Content Placeholder 2"/>
          <p:cNvSpPr>
            <a:spLocks noGrp="1"/>
          </p:cNvSpPr>
          <p:nvPr>
            <p:ph idx="1"/>
          </p:nvPr>
        </p:nvSpPr>
        <p:spPr/>
        <p:txBody>
          <a:bodyPr/>
          <a:lstStyle/>
          <a:p>
            <a:pPr lvl="0"/>
            <a:r>
              <a:rPr lang="en-GB" dirty="0"/>
              <a:t>Poor participation/disengaged</a:t>
            </a:r>
          </a:p>
          <a:p>
            <a:pPr lvl="0"/>
            <a:r>
              <a:rPr lang="en-GB" dirty="0"/>
              <a:t>Negative behaviour and attitudes</a:t>
            </a:r>
          </a:p>
          <a:p>
            <a:pPr lvl="0"/>
            <a:r>
              <a:rPr lang="en-GB" dirty="0"/>
              <a:t>Anti-social behaviour (in and out of school)</a:t>
            </a:r>
          </a:p>
          <a:p>
            <a:pPr marL="0" indent="0">
              <a:buNone/>
            </a:pPr>
            <a:endParaRPr lang="en-US" dirty="0"/>
          </a:p>
        </p:txBody>
      </p:sp>
    </p:spTree>
    <p:extLst>
      <p:ext uri="{BB962C8B-B14F-4D97-AF65-F5344CB8AC3E}">
        <p14:creationId xmlns:p14="http://schemas.microsoft.com/office/powerpoint/2010/main" val="3456151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How can I help this child to feel welcome as a member of the school community?</a:t>
            </a:r>
          </a:p>
          <a:p>
            <a:endParaRPr lang="en-US" dirty="0"/>
          </a:p>
        </p:txBody>
      </p:sp>
    </p:spTree>
    <p:extLst>
      <p:ext uri="{BB962C8B-B14F-4D97-AF65-F5344CB8AC3E}">
        <p14:creationId xmlns:p14="http://schemas.microsoft.com/office/powerpoint/2010/main" val="1536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have some children not had secure base relationships in their families?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Some </a:t>
            </a:r>
            <a:r>
              <a:rPr lang="en-GB" dirty="0" smtClean="0"/>
              <a:t>parents </a:t>
            </a:r>
            <a:r>
              <a:rPr lang="en-GB" dirty="0"/>
              <a:t>did not experience secure base relationships in their own </a:t>
            </a:r>
            <a:r>
              <a:rPr lang="en-GB" dirty="0" smtClean="0"/>
              <a:t>childhood  </a:t>
            </a:r>
            <a:endParaRPr lang="en-GB" dirty="0"/>
          </a:p>
          <a:p>
            <a:pPr lvl="0"/>
            <a:r>
              <a:rPr lang="en-GB" dirty="0"/>
              <a:t>Parental stresses such as isolation, poverty, mental Ill health, domestic abuse, drug or alcohol misuse may make parents less able to provide a secure </a:t>
            </a:r>
            <a:r>
              <a:rPr lang="en-GB" dirty="0" smtClean="0"/>
              <a:t>base </a:t>
            </a:r>
            <a:endParaRPr lang="en-GB" dirty="0"/>
          </a:p>
          <a:p>
            <a:pPr lvl="0"/>
            <a:r>
              <a:rPr lang="en-GB" dirty="0"/>
              <a:t>Parents </a:t>
            </a:r>
            <a:r>
              <a:rPr lang="en-GB" dirty="0" smtClean="0"/>
              <a:t>may </a:t>
            </a:r>
            <a:r>
              <a:rPr lang="en-GB" dirty="0"/>
              <a:t>have: </a:t>
            </a:r>
          </a:p>
          <a:p>
            <a:pPr lvl="1"/>
            <a:r>
              <a:rPr lang="en-GB" dirty="0"/>
              <a:t>Rejected the child’s emotional needs </a:t>
            </a:r>
          </a:p>
          <a:p>
            <a:pPr lvl="1"/>
            <a:r>
              <a:rPr lang="en-GB" dirty="0"/>
              <a:t>Responded unpredictably</a:t>
            </a:r>
          </a:p>
          <a:p>
            <a:pPr lvl="1"/>
            <a:r>
              <a:rPr lang="en-GB" dirty="0"/>
              <a:t>Been frightened or frightening </a:t>
            </a:r>
          </a:p>
          <a:p>
            <a:endParaRPr lang="en-US" dirty="0"/>
          </a:p>
        </p:txBody>
      </p:sp>
    </p:spTree>
    <p:extLst>
      <p:ext uri="{BB962C8B-B14F-4D97-AF65-F5344CB8AC3E}">
        <p14:creationId xmlns:p14="http://schemas.microsoft.com/office/powerpoint/2010/main" val="2883113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response </a:t>
            </a:r>
            <a:endParaRPr lang="en-US" dirty="0"/>
          </a:p>
        </p:txBody>
      </p:sp>
      <p:sp>
        <p:nvSpPr>
          <p:cNvPr id="3" name="Content Placeholder 2"/>
          <p:cNvSpPr>
            <a:spLocks noGrp="1"/>
          </p:cNvSpPr>
          <p:nvPr>
            <p:ph idx="1"/>
          </p:nvPr>
        </p:nvSpPr>
        <p:spPr/>
        <p:txBody>
          <a:bodyPr/>
          <a:lstStyle/>
          <a:p>
            <a:pPr lvl="0"/>
            <a:r>
              <a:rPr lang="en-GB" dirty="0"/>
              <a:t>Verbal and non-verbal messages of inclusion in the school community</a:t>
            </a:r>
          </a:p>
          <a:p>
            <a:pPr marL="0" indent="0">
              <a:buNone/>
            </a:pPr>
            <a:endParaRPr lang="en-US" dirty="0"/>
          </a:p>
        </p:txBody>
      </p:sp>
    </p:spTree>
    <p:extLst>
      <p:ext uri="{BB962C8B-B14F-4D97-AF65-F5344CB8AC3E}">
        <p14:creationId xmlns:p14="http://schemas.microsoft.com/office/powerpoint/2010/main" val="2494579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a:t>
            </a:r>
            <a:r>
              <a:rPr lang="en-GB" dirty="0" smtClean="0"/>
              <a:t>belong</a:t>
            </a:r>
            <a:endParaRPr lang="en-GB" dirty="0"/>
          </a:p>
        </p:txBody>
      </p:sp>
      <p:sp>
        <p:nvSpPr>
          <p:cNvPr id="7" name="Content Placeholder 6"/>
          <p:cNvSpPr>
            <a:spLocks noGrp="1"/>
          </p:cNvSpPr>
          <p:nvPr>
            <p:ph idx="1"/>
          </p:nvPr>
        </p:nvSpPr>
        <p:spPr>
          <a:xfrm>
            <a:off x="609600" y="1415394"/>
            <a:ext cx="10972800" cy="4544623"/>
          </a:xfrm>
        </p:spPr>
        <p:txBody>
          <a:bodyPr>
            <a:normAutofit fontScale="47500" lnSpcReduction="20000"/>
          </a:bodyPr>
          <a:lstStyle/>
          <a:p>
            <a:pPr marL="0" indent="0">
              <a:buNone/>
            </a:pPr>
            <a:endParaRPr lang="en-GB" sz="4800" dirty="0">
              <a:solidFill>
                <a:srgbClr val="11852F"/>
              </a:solidFill>
            </a:endParaRPr>
          </a:p>
          <a:p>
            <a:pPr marL="0" indent="0">
              <a:buNone/>
            </a:pPr>
            <a:r>
              <a:rPr lang="en-GB" sz="5067" dirty="0">
                <a:solidFill>
                  <a:srgbClr val="11852F"/>
                </a:solidFill>
              </a:rPr>
              <a:t>‘Language is important. We use the word ‘We’ a lot. ‘We can sort this out’. </a:t>
            </a:r>
            <a:br>
              <a:rPr lang="en-GB" sz="5067" dirty="0">
                <a:solidFill>
                  <a:srgbClr val="11852F"/>
                </a:solidFill>
              </a:rPr>
            </a:br>
            <a:r>
              <a:rPr lang="en-GB" sz="5067" dirty="0">
                <a:solidFill>
                  <a:srgbClr val="11852F"/>
                </a:solidFill>
              </a:rPr>
              <a:t>‘We’re very proud of you’ etc. To give the feeling that we’re all in this together’ </a:t>
            </a:r>
          </a:p>
          <a:p>
            <a:pPr marL="0" indent="0">
              <a:buNone/>
            </a:pPr>
            <a:endParaRPr lang="en-GB" sz="5067" dirty="0">
              <a:solidFill>
                <a:srgbClr val="11852F"/>
              </a:solidFill>
            </a:endParaRPr>
          </a:p>
          <a:p>
            <a:pPr marL="0" indent="0">
              <a:buNone/>
            </a:pPr>
            <a:r>
              <a:rPr lang="en-GB" sz="5067" dirty="0">
                <a:solidFill>
                  <a:srgbClr val="11852F"/>
                </a:solidFill>
              </a:rPr>
              <a:t>‘We do a lot in the Community and that creates a sense of pride and </a:t>
            </a:r>
            <a:br>
              <a:rPr lang="en-GB" sz="5067" dirty="0">
                <a:solidFill>
                  <a:srgbClr val="11852F"/>
                </a:solidFill>
              </a:rPr>
            </a:br>
            <a:r>
              <a:rPr lang="en-GB" sz="5067" dirty="0">
                <a:solidFill>
                  <a:srgbClr val="11852F"/>
                </a:solidFill>
              </a:rPr>
              <a:t>lots of positive feedback for them. For example, we entertain the elderly </a:t>
            </a:r>
            <a:br>
              <a:rPr lang="en-GB" sz="5067" dirty="0">
                <a:solidFill>
                  <a:srgbClr val="11852F"/>
                </a:solidFill>
              </a:rPr>
            </a:br>
            <a:r>
              <a:rPr lang="en-GB" sz="5067" dirty="0">
                <a:solidFill>
                  <a:srgbClr val="11852F"/>
                </a:solidFill>
              </a:rPr>
              <a:t>at Christmas, we recently had the Royal Philharmonic. </a:t>
            </a:r>
            <a:br>
              <a:rPr lang="en-GB" sz="5067" dirty="0">
                <a:solidFill>
                  <a:srgbClr val="11852F"/>
                </a:solidFill>
              </a:rPr>
            </a:br>
            <a:r>
              <a:rPr lang="en-GB" sz="5067" dirty="0">
                <a:solidFill>
                  <a:srgbClr val="11852F"/>
                </a:solidFill>
              </a:rPr>
              <a:t>They feel proud to be part of things like that’</a:t>
            </a:r>
          </a:p>
          <a:p>
            <a:pPr marL="1066773" lvl="2" indent="0">
              <a:buNone/>
            </a:pPr>
            <a:endParaRPr lang="en-GB" sz="5067" dirty="0">
              <a:solidFill>
                <a:srgbClr val="11852F"/>
              </a:solidFill>
            </a:endParaRPr>
          </a:p>
          <a:p>
            <a:pPr marL="0" indent="0">
              <a:buNone/>
            </a:pPr>
            <a:r>
              <a:rPr lang="en-GB" sz="5067" dirty="0">
                <a:solidFill>
                  <a:srgbClr val="11852F"/>
                </a:solidFill>
              </a:rPr>
              <a:t>‘Our interview process for new staff includes other staff and students</a:t>
            </a:r>
            <a:br>
              <a:rPr lang="en-GB" sz="5067" dirty="0">
                <a:solidFill>
                  <a:srgbClr val="11852F"/>
                </a:solidFill>
              </a:rPr>
            </a:br>
            <a:r>
              <a:rPr lang="en-GB" sz="5067" dirty="0">
                <a:solidFill>
                  <a:srgbClr val="11852F"/>
                </a:solidFill>
              </a:rPr>
              <a:t> – it’s a shared decision’ </a:t>
            </a:r>
            <a:r>
              <a:rPr lang="en-GB" sz="4800" dirty="0">
                <a:solidFill>
                  <a:srgbClr val="11852F"/>
                </a:solidFill>
              </a:rPr>
              <a:t/>
            </a:r>
            <a:br>
              <a:rPr lang="en-GB" sz="4800" dirty="0">
                <a:solidFill>
                  <a:srgbClr val="11852F"/>
                </a:solidFill>
              </a:rPr>
            </a:br>
            <a:endParaRPr lang="en-GB" sz="4800" dirty="0">
              <a:solidFill>
                <a:srgbClr val="11852F"/>
              </a:solidFill>
            </a:endParaRPr>
          </a:p>
          <a:p>
            <a:pPr marL="1066773" lvl="2" indent="0" algn="r">
              <a:buNone/>
            </a:pPr>
            <a:r>
              <a:rPr lang="en-GB" sz="5867" dirty="0"/>
              <a:t>(Head of School)</a:t>
            </a:r>
          </a:p>
        </p:txBody>
      </p:sp>
    </p:spTree>
    <p:extLst>
      <p:ext uri="{BB962C8B-B14F-4D97-AF65-F5344CB8AC3E}">
        <p14:creationId xmlns:p14="http://schemas.microsoft.com/office/powerpoint/2010/main" val="1316020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sense of belonging </a:t>
            </a:r>
            <a:endParaRPr lang="en-US" dirty="0"/>
          </a:p>
        </p:txBody>
      </p:sp>
      <p:sp>
        <p:nvSpPr>
          <p:cNvPr id="3" name="Content Placeholder 2"/>
          <p:cNvSpPr>
            <a:spLocks noGrp="1"/>
          </p:cNvSpPr>
          <p:nvPr>
            <p:ph idx="1"/>
          </p:nvPr>
        </p:nvSpPr>
        <p:spPr/>
        <p:txBody>
          <a:bodyPr>
            <a:normAutofit fontScale="92500" lnSpcReduction="20000"/>
          </a:bodyPr>
          <a:lstStyle/>
          <a:p>
            <a:pPr marL="533387" lvl="1" indent="0">
              <a:buNone/>
            </a:pPr>
            <a:r>
              <a:rPr lang="en-GB" dirty="0" smtClean="0">
                <a:solidFill>
                  <a:srgbClr val="11852F"/>
                </a:solidFill>
              </a:rPr>
              <a:t>‘Teachers </a:t>
            </a:r>
            <a:r>
              <a:rPr lang="en-GB" dirty="0">
                <a:solidFill>
                  <a:srgbClr val="11852F"/>
                </a:solidFill>
              </a:rPr>
              <a:t>you trust have their doors open at lunchtime so it’s not ‘them and us’ we’re all here  </a:t>
            </a:r>
            <a:r>
              <a:rPr lang="en-GB" dirty="0" smtClean="0">
                <a:solidFill>
                  <a:srgbClr val="11852F"/>
                </a:solidFill>
              </a:rPr>
              <a:t>together’ </a:t>
            </a:r>
            <a:r>
              <a:rPr lang="en-GB" dirty="0"/>
              <a:t>(Child, age 13</a:t>
            </a:r>
            <a:r>
              <a:rPr lang="en-GB" dirty="0" smtClean="0"/>
              <a:t>)</a:t>
            </a:r>
          </a:p>
          <a:p>
            <a:pPr marL="533387" lvl="1" indent="0">
              <a:buNone/>
            </a:pPr>
            <a:endParaRPr lang="en-GB" dirty="0">
              <a:solidFill>
                <a:srgbClr val="11852F"/>
              </a:solidFill>
            </a:endParaRPr>
          </a:p>
          <a:p>
            <a:pPr marL="533387" lvl="1" indent="0">
              <a:buNone/>
            </a:pPr>
            <a:r>
              <a:rPr lang="en-GB" dirty="0" smtClean="0">
                <a:solidFill>
                  <a:srgbClr val="11852F"/>
                </a:solidFill>
              </a:rPr>
              <a:t>‘Teachers </a:t>
            </a:r>
            <a:r>
              <a:rPr lang="en-GB" dirty="0">
                <a:solidFill>
                  <a:srgbClr val="11852F"/>
                </a:solidFill>
              </a:rPr>
              <a:t>never ignore anyone – it’s like everyone is as important as each </a:t>
            </a:r>
            <a:r>
              <a:rPr lang="en-GB" dirty="0" smtClean="0">
                <a:solidFill>
                  <a:srgbClr val="11852F"/>
                </a:solidFill>
              </a:rPr>
              <a:t>other’ </a:t>
            </a:r>
            <a:r>
              <a:rPr lang="en-GB" dirty="0"/>
              <a:t>(Child, age 12)</a:t>
            </a:r>
          </a:p>
          <a:p>
            <a:pPr marL="533387" lvl="1" indent="0">
              <a:buNone/>
            </a:pPr>
            <a:endParaRPr lang="en-GB" dirty="0" smtClean="0">
              <a:solidFill>
                <a:srgbClr val="11852F"/>
              </a:solidFill>
            </a:endParaRPr>
          </a:p>
          <a:p>
            <a:pPr marL="533387" lvl="1" indent="0">
              <a:buNone/>
            </a:pPr>
            <a:r>
              <a:rPr lang="en-GB" dirty="0" smtClean="0">
                <a:solidFill>
                  <a:srgbClr val="11852F"/>
                </a:solidFill>
              </a:rPr>
              <a:t>‘New </a:t>
            </a:r>
            <a:r>
              <a:rPr lang="en-GB" dirty="0">
                <a:solidFill>
                  <a:srgbClr val="11852F"/>
                </a:solidFill>
              </a:rPr>
              <a:t>children get a teacher to check thinks out with them, make sure they’re ok, feel part of things. They even keep in touch with you if you move away. Like ‘how are you doing</a:t>
            </a:r>
            <a:r>
              <a:rPr lang="en-GB" dirty="0" smtClean="0">
                <a:solidFill>
                  <a:srgbClr val="11852F"/>
                </a:solidFill>
              </a:rPr>
              <a:t>’?</a:t>
            </a:r>
            <a:r>
              <a:rPr lang="en-GB" i="1" dirty="0" smtClean="0">
                <a:solidFill>
                  <a:srgbClr val="11852F"/>
                </a:solidFill>
              </a:rPr>
              <a:t> </a:t>
            </a:r>
            <a:r>
              <a:rPr lang="en-GB" dirty="0" smtClean="0"/>
              <a:t>(</a:t>
            </a:r>
            <a:r>
              <a:rPr lang="en-GB" dirty="0"/>
              <a:t>Child, age 14)</a:t>
            </a:r>
          </a:p>
          <a:p>
            <a:pPr marL="0" indent="0">
              <a:buNone/>
            </a:pPr>
            <a:endParaRPr lang="en-GB" dirty="0"/>
          </a:p>
        </p:txBody>
      </p:sp>
    </p:spTree>
    <p:extLst>
      <p:ext uri="{BB962C8B-B14F-4D97-AF65-F5344CB8AC3E}">
        <p14:creationId xmlns:p14="http://schemas.microsoft.com/office/powerpoint/2010/main" val="831517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have a sense of belonging as member of the school</a:t>
            </a:r>
          </a:p>
          <a:p>
            <a:pPr marL="0" indent="0">
              <a:buNone/>
            </a:pPr>
            <a:endParaRPr lang="en-US" dirty="0"/>
          </a:p>
        </p:txBody>
      </p:sp>
    </p:spTree>
    <p:extLst>
      <p:ext uri="{BB962C8B-B14F-4D97-AF65-F5344CB8AC3E}">
        <p14:creationId xmlns:p14="http://schemas.microsoft.com/office/powerpoint/2010/main" val="4288390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Using the Secure Base model to think about a child</a:t>
            </a:r>
            <a:endParaRPr lang="en-US" dirty="0"/>
          </a:p>
        </p:txBody>
      </p:sp>
      <p:sp>
        <p:nvSpPr>
          <p:cNvPr id="3" name="Content Placeholder 2"/>
          <p:cNvSpPr>
            <a:spLocks noGrp="1"/>
          </p:cNvSpPr>
          <p:nvPr>
            <p:ph idx="1"/>
          </p:nvPr>
        </p:nvSpPr>
        <p:spPr>
          <a:xfrm>
            <a:off x="7010400" y="1600202"/>
            <a:ext cx="4561128" cy="4359815"/>
          </a:xfrm>
        </p:spPr>
        <p:txBody>
          <a:bodyPr>
            <a:normAutofit fontScale="85000" lnSpcReduction="10000"/>
          </a:bodyPr>
          <a:lstStyle/>
          <a:p>
            <a:pPr lvl="0"/>
            <a:r>
              <a:rPr lang="en-GB" dirty="0"/>
              <a:t>Consider a child in school who is ‘on your mind’ at present. From what you know about this child, how do you feel he or she is managing, at a classroom and/or whole school level, within each of the 5 dimensions of the model? What might help?</a:t>
            </a:r>
          </a:p>
          <a:p>
            <a:pPr marL="0" indent="0">
              <a:buNone/>
            </a:pPr>
            <a:endParaRPr lang="en-US" dirty="0"/>
          </a:p>
        </p:txBody>
      </p:sp>
      <p:pic>
        <p:nvPicPr>
          <p:cNvPr id="4" name="Content Placeholder 3"/>
          <p:cNvPicPr>
            <a:picLocks noChangeAspect="1"/>
          </p:cNvPicPr>
          <p:nvPr/>
        </p:nvPicPr>
        <p:blipFill>
          <a:blip r:embed="rId2"/>
          <a:srcRect l="-30979" r="-30979"/>
          <a:stretch>
            <a:fillRect/>
          </a:stretch>
        </p:blipFill>
        <p:spPr>
          <a:xfrm>
            <a:off x="-1320800" y="1600202"/>
            <a:ext cx="9987525" cy="4119565"/>
          </a:xfrm>
          <a:prstGeom prst="rect">
            <a:avLst/>
          </a:prstGeom>
        </p:spPr>
      </p:pic>
    </p:spTree>
    <p:extLst>
      <p:ext uri="{BB962C8B-B14F-4D97-AF65-F5344CB8AC3E}">
        <p14:creationId xmlns:p14="http://schemas.microsoft.com/office/powerpoint/2010/main" val="107495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implementing the Secure Base model</a:t>
            </a:r>
          </a:p>
        </p:txBody>
      </p:sp>
      <p:sp>
        <p:nvSpPr>
          <p:cNvPr id="4" name="Rectangle 3"/>
          <p:cNvSpPr/>
          <p:nvPr/>
        </p:nvSpPr>
        <p:spPr>
          <a:xfrm>
            <a:off x="750626" y="1600201"/>
            <a:ext cx="10900525" cy="3539430"/>
          </a:xfrm>
          <a:prstGeom prst="rect">
            <a:avLst/>
          </a:prstGeom>
        </p:spPr>
        <p:txBody>
          <a:bodyPr wrap="square">
            <a:spAutoFit/>
          </a:bodyPr>
          <a:lstStyle/>
          <a:p>
            <a:pPr marL="342900" lvl="0" indent="-342900">
              <a:spcBef>
                <a:spcPct val="20000"/>
              </a:spcBef>
              <a:buFont typeface="Arial"/>
              <a:buChar char="•"/>
            </a:pPr>
            <a:r>
              <a:rPr lang="en-GB" sz="2800" dirty="0">
                <a:solidFill>
                  <a:srgbClr val="000000"/>
                </a:solidFill>
              </a:rPr>
              <a:t>How are the ideas from the Secure Base model already reflected within your practice and in the policies and ethos the school?  </a:t>
            </a:r>
          </a:p>
          <a:p>
            <a:pPr marL="342900" lvl="0" indent="-342900">
              <a:spcBef>
                <a:spcPct val="20000"/>
              </a:spcBef>
              <a:buFont typeface="Arial"/>
              <a:buChar char="•"/>
            </a:pPr>
            <a:r>
              <a:rPr lang="en-GB" sz="2800" dirty="0">
                <a:solidFill>
                  <a:srgbClr val="000000"/>
                </a:solidFill>
              </a:rPr>
              <a:t>How might these ideas be further developed?  </a:t>
            </a:r>
          </a:p>
          <a:p>
            <a:pPr marL="342900" lvl="0" indent="-342900">
              <a:spcBef>
                <a:spcPct val="20000"/>
              </a:spcBef>
              <a:buFont typeface="Arial"/>
              <a:buChar char="•"/>
            </a:pPr>
            <a:r>
              <a:rPr lang="en-GB" sz="2800" dirty="0">
                <a:solidFill>
                  <a:srgbClr val="000000"/>
                </a:solidFill>
              </a:rPr>
              <a:t>What might be done differently</a:t>
            </a:r>
          </a:p>
          <a:p>
            <a:pPr marL="342900" lvl="0" indent="-342900">
              <a:spcBef>
                <a:spcPct val="20000"/>
              </a:spcBef>
              <a:buFont typeface="Arial"/>
              <a:buChar char="•"/>
            </a:pPr>
            <a:r>
              <a:rPr lang="en-GB" sz="2800" dirty="0">
                <a:solidFill>
                  <a:srgbClr val="000000"/>
                </a:solidFill>
              </a:rPr>
              <a:t>List the next steps that might be taken to achieve this:</a:t>
            </a:r>
          </a:p>
          <a:p>
            <a:pPr marL="800100" lvl="1" indent="-342900">
              <a:spcBef>
                <a:spcPct val="20000"/>
              </a:spcBef>
              <a:buFont typeface="Arial"/>
              <a:buChar char="•"/>
            </a:pPr>
            <a:r>
              <a:rPr lang="en-GB" sz="2800" dirty="0">
                <a:solidFill>
                  <a:srgbClr val="000000"/>
                </a:solidFill>
              </a:rPr>
              <a:t>to provide a secure base for children</a:t>
            </a:r>
          </a:p>
          <a:p>
            <a:pPr marL="800100" lvl="1" indent="-342900">
              <a:spcBef>
                <a:spcPct val="20000"/>
              </a:spcBef>
              <a:buFont typeface="Arial"/>
              <a:buChar char="•"/>
            </a:pPr>
            <a:r>
              <a:rPr lang="en-GB" sz="2800" dirty="0">
                <a:solidFill>
                  <a:srgbClr val="000000"/>
                </a:solidFill>
              </a:rPr>
              <a:t>to provide a secure base for staff</a:t>
            </a:r>
          </a:p>
        </p:txBody>
      </p:sp>
    </p:spTree>
    <p:extLst>
      <p:ext uri="{BB962C8B-B14F-4D97-AF65-F5344CB8AC3E}">
        <p14:creationId xmlns:p14="http://schemas.microsoft.com/office/powerpoint/2010/main" val="3404897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57255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children cope in the absence of secure base relationships?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Children may develop defensive strategies for coping/attempting to get their needs met. e.g.</a:t>
            </a:r>
          </a:p>
          <a:p>
            <a:pPr lvl="1"/>
            <a:r>
              <a:rPr lang="en-GB" dirty="0"/>
              <a:t>Shutting down or denying emotional needs and feelings, being self-reliant</a:t>
            </a:r>
          </a:p>
          <a:p>
            <a:pPr lvl="1"/>
            <a:r>
              <a:rPr lang="en-GB" dirty="0"/>
              <a:t>Becoming emotionally demanding</a:t>
            </a:r>
          </a:p>
          <a:p>
            <a:pPr lvl="1"/>
            <a:r>
              <a:rPr lang="en-GB" dirty="0"/>
              <a:t>Being confused, aggressive or controlling </a:t>
            </a:r>
          </a:p>
          <a:p>
            <a:pPr lvl="0"/>
            <a:r>
              <a:rPr lang="en-GB" dirty="0"/>
              <a:t>Early coping strategies will develop by the age of 12 months e.g. not showing emotions or making demands</a:t>
            </a:r>
          </a:p>
          <a:p>
            <a:pPr lvl="0"/>
            <a:r>
              <a:rPr lang="en-GB" dirty="0"/>
              <a:t>Unresolved fear or anxiety beyond the child’s capacity to cope is sometimes known as </a:t>
            </a:r>
            <a:r>
              <a:rPr lang="en-GB" b="1" dirty="0" smtClean="0"/>
              <a:t>trauma</a:t>
            </a:r>
            <a:endParaRPr lang="en-GB" dirty="0"/>
          </a:p>
          <a:p>
            <a:pPr lvl="0"/>
            <a:r>
              <a:rPr lang="en-GB" dirty="0" smtClean="0"/>
              <a:t>This </a:t>
            </a:r>
            <a:r>
              <a:rPr lang="en-GB" dirty="0"/>
              <a:t>can have lasting effects on thinking, emotions and behaviour</a:t>
            </a:r>
          </a:p>
          <a:p>
            <a:pPr marL="0" indent="0">
              <a:buNone/>
            </a:pPr>
            <a:endParaRPr lang="en-US" dirty="0"/>
          </a:p>
        </p:txBody>
      </p:sp>
    </p:spTree>
    <p:extLst>
      <p:ext uri="{BB962C8B-B14F-4D97-AF65-F5344CB8AC3E}">
        <p14:creationId xmlns:p14="http://schemas.microsoft.com/office/powerpoint/2010/main" val="140415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insecure child take into school? </a:t>
            </a:r>
            <a:endParaRPr lang="en-US" dirty="0"/>
          </a:p>
        </p:txBody>
      </p:sp>
      <p:sp>
        <p:nvSpPr>
          <p:cNvPr id="3" name="Content Placeholder 2"/>
          <p:cNvSpPr>
            <a:spLocks noGrp="1"/>
          </p:cNvSpPr>
          <p:nvPr>
            <p:ph idx="1"/>
          </p:nvPr>
        </p:nvSpPr>
        <p:spPr/>
        <p:txBody>
          <a:bodyPr>
            <a:normAutofit fontScale="85000" lnSpcReduction="20000"/>
          </a:bodyPr>
          <a:lstStyle/>
          <a:p>
            <a:r>
              <a:rPr lang="en-GB" dirty="0"/>
              <a:t>The child who has experienced insecure relationships in the family may start to think:</a:t>
            </a:r>
          </a:p>
          <a:p>
            <a:pPr lvl="1"/>
            <a:r>
              <a:rPr lang="en-GB" dirty="0"/>
              <a:t>I am not loved or lovable</a:t>
            </a:r>
          </a:p>
          <a:p>
            <a:pPr lvl="1"/>
            <a:r>
              <a:rPr lang="en-GB" dirty="0"/>
              <a:t>Adults cannot always be trusted to be available for me</a:t>
            </a:r>
          </a:p>
          <a:p>
            <a:pPr lvl="1"/>
            <a:r>
              <a:rPr lang="en-GB" dirty="0"/>
              <a:t>It is too risky to explore or try new </a:t>
            </a:r>
            <a:r>
              <a:rPr lang="en-GB" dirty="0" smtClean="0"/>
              <a:t>things</a:t>
            </a:r>
            <a:r>
              <a:rPr lang="en-GB" dirty="0"/>
              <a:t>	</a:t>
            </a:r>
          </a:p>
          <a:p>
            <a:pPr lvl="0"/>
            <a:r>
              <a:rPr lang="en-GB" dirty="0"/>
              <a:t>The child takes these negative expectations of self and </a:t>
            </a:r>
            <a:r>
              <a:rPr lang="en-GB" dirty="0" smtClean="0"/>
              <a:t>others (their </a:t>
            </a:r>
            <a:r>
              <a:rPr lang="en-GB" i="1" dirty="0"/>
              <a:t>internal working </a:t>
            </a:r>
            <a:r>
              <a:rPr lang="en-GB" i="1" dirty="0" smtClean="0"/>
              <a:t>model</a:t>
            </a:r>
            <a:r>
              <a:rPr lang="en-GB" dirty="0" smtClean="0"/>
              <a:t>)  </a:t>
            </a:r>
            <a:r>
              <a:rPr lang="en-GB" dirty="0"/>
              <a:t>into new relationships in nursery, school and other </a:t>
            </a:r>
            <a:r>
              <a:rPr lang="en-GB" dirty="0" smtClean="0"/>
              <a:t>activities </a:t>
            </a:r>
            <a:endParaRPr lang="en-GB" dirty="0"/>
          </a:p>
          <a:p>
            <a:pPr lvl="0"/>
            <a:r>
              <a:rPr lang="en-GB" dirty="0"/>
              <a:t>Others </a:t>
            </a:r>
            <a:r>
              <a:rPr lang="en-GB" dirty="0" smtClean="0"/>
              <a:t>tend </a:t>
            </a:r>
            <a:r>
              <a:rPr lang="en-GB" dirty="0"/>
              <a:t>to respond less positively to a child who has negative expectations of self and others and may be very needy, demanding or </a:t>
            </a:r>
            <a:r>
              <a:rPr lang="en-GB" dirty="0" smtClean="0"/>
              <a:t>aggressive</a:t>
            </a:r>
            <a:endParaRPr lang="en-GB" dirty="0"/>
          </a:p>
          <a:p>
            <a:pPr marL="0" indent="0">
              <a:buNone/>
            </a:pPr>
            <a:endParaRPr lang="en-US" dirty="0"/>
          </a:p>
        </p:txBody>
      </p:sp>
    </p:spTree>
    <p:extLst>
      <p:ext uri="{BB962C8B-B14F-4D97-AF65-F5344CB8AC3E}">
        <p14:creationId xmlns:p14="http://schemas.microsoft.com/office/powerpoint/2010/main" val="218857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9089511" cy="986117"/>
          </a:xfrm>
        </p:spPr>
        <p:txBody>
          <a:bodyPr/>
          <a:lstStyle/>
          <a:p>
            <a:r>
              <a:rPr lang="en-GB" dirty="0"/>
              <a:t>Discussion: </a:t>
            </a:r>
            <a:r>
              <a:rPr lang="en-GB" dirty="0" smtClean="0"/>
              <a:t>What </a:t>
            </a:r>
            <a:r>
              <a:rPr lang="en-GB" dirty="0"/>
              <a:t>do you see in school when children: </a:t>
            </a:r>
            <a:endParaRPr lang="en-US" dirty="0"/>
          </a:p>
        </p:txBody>
      </p:sp>
      <p:sp>
        <p:nvSpPr>
          <p:cNvPr id="3" name="Content Placeholder 2"/>
          <p:cNvSpPr>
            <a:spLocks noGrp="1"/>
          </p:cNvSpPr>
          <p:nvPr>
            <p:ph idx="1"/>
          </p:nvPr>
        </p:nvSpPr>
        <p:spPr/>
        <p:txBody>
          <a:bodyPr/>
          <a:lstStyle/>
          <a:p>
            <a:pPr lvl="1"/>
            <a:r>
              <a:rPr lang="en-GB" dirty="0"/>
              <a:t>Shut down or deny emotional needs and feelings </a:t>
            </a:r>
          </a:p>
          <a:p>
            <a:pPr lvl="1"/>
            <a:r>
              <a:rPr lang="en-GB" dirty="0"/>
              <a:t>Are emotionally demanding</a:t>
            </a:r>
          </a:p>
          <a:p>
            <a:pPr lvl="1"/>
            <a:r>
              <a:rPr lang="en-GB" dirty="0"/>
              <a:t>Are aggressive or controlling </a:t>
            </a:r>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22396556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B high schools">
      <a:dk1>
        <a:srgbClr val="000000"/>
      </a:dk1>
      <a:lt1>
        <a:sysClr val="window" lastClr="FFFFFF"/>
      </a:lt1>
      <a:dk2>
        <a:srgbClr val="11852F"/>
      </a:dk2>
      <a:lt2>
        <a:srgbClr val="EEECE1"/>
      </a:lt2>
      <a:accent1>
        <a:srgbClr val="11852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2704</Words>
  <Application>Microsoft Office PowerPoint</Application>
  <PresentationFormat>Widescreen</PresentationFormat>
  <Paragraphs>241</Paragraphs>
  <Slides>66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66</vt:i4>
      </vt:variant>
    </vt:vector>
  </HeadingPairs>
  <TitlesOfParts>
    <vt:vector size="70" baseType="lpstr">
      <vt:lpstr>Arial</vt:lpstr>
      <vt:lpstr>Calibri</vt:lpstr>
      <vt:lpstr>Custom Design</vt:lpstr>
      <vt:lpstr>1_Office Theme</vt:lpstr>
      <vt:lpstr>PowerPoint Presentation</vt:lpstr>
      <vt:lpstr>Aims of the session</vt:lpstr>
      <vt:lpstr>What is the Secure Base model? </vt:lpstr>
      <vt:lpstr>What is a secure base relationship? </vt:lpstr>
      <vt:lpstr>What does the secure child take into school? </vt:lpstr>
      <vt:lpstr>Why have some children not had secure base relationships in their families? </vt:lpstr>
      <vt:lpstr>How do children cope in the absence of secure base relationships? </vt:lpstr>
      <vt:lpstr>What does the insecure child take into school? </vt:lpstr>
      <vt:lpstr>Discussion: What do you see in school when children: </vt:lpstr>
      <vt:lpstr>Secure base relationships in school </vt:lpstr>
      <vt:lpstr>Providing secure base relationships in school </vt:lpstr>
      <vt:lpstr>The staff–child relationship cycle</vt:lpstr>
      <vt:lpstr>The five dimensions of secure base relationships in school </vt:lpstr>
      <vt:lpstr>The Secure Base model for schools</vt:lpstr>
      <vt:lpstr>Availability: helping the child to trust </vt:lpstr>
      <vt:lpstr>Availability – helping the child to trust</vt:lpstr>
      <vt:lpstr>Availability: staff member thinking and feeling </vt:lpstr>
      <vt:lpstr>Availability – helping the child to trust: staff member response </vt:lpstr>
      <vt:lpstr>Availability – helping the child to trust   </vt:lpstr>
      <vt:lpstr>Availability – helping the child to trust </vt:lpstr>
      <vt:lpstr>Availability – helping the child to trust </vt:lpstr>
      <vt:lpstr>Availability – helping the child to trust </vt:lpstr>
      <vt:lpstr>Discussion: Availability – helping the child to trust </vt:lpstr>
      <vt:lpstr>Availability: child thinking and feeling </vt:lpstr>
      <vt:lpstr>The Secure Base model for schools</vt:lpstr>
      <vt:lpstr>Sensitivity – helping the child to manage feelings </vt:lpstr>
      <vt:lpstr>Sensitivity – helping the child to manage feelings</vt:lpstr>
      <vt:lpstr>What you might see in school when children cannot manage their feelings? </vt:lpstr>
      <vt:lpstr>Sensitivity: staff member thinking and feeling </vt:lpstr>
      <vt:lpstr>Sensitivity – staff member response </vt:lpstr>
      <vt:lpstr>Example: Sensitivity – helping the child to manage feelings </vt:lpstr>
      <vt:lpstr>Sensitivity – being helped to talk about my feelings </vt:lpstr>
      <vt:lpstr>Sensitivity: child thinking and feeling </vt:lpstr>
      <vt:lpstr>Discussion: Sensitivity - managing your own feelings </vt:lpstr>
      <vt:lpstr>The Secure Base model for schools</vt:lpstr>
      <vt:lpstr>Acceptance – building the child’s self-esteem </vt:lpstr>
      <vt:lpstr>Acceptance – building the child’s self-esteem</vt:lpstr>
      <vt:lpstr>What might you see in school when a child's self-esteem is low? </vt:lpstr>
      <vt:lpstr>Acceptance: staff member thinking and feeling </vt:lpstr>
      <vt:lpstr>Acceptance – staff response </vt:lpstr>
      <vt:lpstr>Acceptance – building the child’s self-esteem </vt:lpstr>
      <vt:lpstr>Acceptance – a targeted approach to building the child’s self-esteem </vt:lpstr>
      <vt:lpstr>Being accepted for who I am </vt:lpstr>
      <vt:lpstr>Acceptance: child thinking and feeling </vt:lpstr>
      <vt:lpstr>The Secure Base model for schools</vt:lpstr>
      <vt:lpstr>Co-operation - helping the child to feel effective </vt:lpstr>
      <vt:lpstr>Co-operation – helping the child to feel effective </vt:lpstr>
      <vt:lpstr>What might you see in school when children find it hard to co-operate? </vt:lpstr>
      <vt:lpstr>Co-operation - helping the child to feel effective: staff thinking and feeling </vt:lpstr>
      <vt:lpstr>Co-operation - helping the child to feel effective: staff response </vt:lpstr>
      <vt:lpstr>Co-operation - helping the child to feel effective </vt:lpstr>
      <vt:lpstr>Co-operation - helping the child to feel effective </vt:lpstr>
      <vt:lpstr>Co-operation - helping the child to feel effective </vt:lpstr>
      <vt:lpstr>Co-operation: child thinking and feeling </vt:lpstr>
      <vt:lpstr>The Secure Base model for schools</vt:lpstr>
      <vt:lpstr>School membership – helping the child to belong </vt:lpstr>
      <vt:lpstr>School membership – helping the child to belong</vt:lpstr>
      <vt:lpstr>What might you see in school when children do not have a sense of belonging? </vt:lpstr>
      <vt:lpstr>School membership – helping the child to belong: staff thinking and feeling </vt:lpstr>
      <vt:lpstr>School membership – helping the child to belong: staff response </vt:lpstr>
      <vt:lpstr>School membership – helping the child to belong</vt:lpstr>
      <vt:lpstr>A sense of belonging </vt:lpstr>
      <vt:lpstr>School membership: child thinking and feeling </vt:lpstr>
      <vt:lpstr>Exercise: Using the Secure Base model to think about a child</vt:lpstr>
      <vt:lpstr>Exercise: implementing the Secure Base model</vt:lpstr>
      <vt:lpstr>The Secure Base model for schools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Beek (SWK - Staff)</dc:creator>
  <cp:lastModifiedBy>Mary Beek (SWK - Staff)</cp:lastModifiedBy>
  <cp:revision>9</cp:revision>
  <cp:lastPrinted>2019-10-29T10:26:43Z</cp:lastPrinted>
  <dcterms:created xsi:type="dcterms:W3CDTF">2019-10-05T09:37:43Z</dcterms:created>
  <dcterms:modified xsi:type="dcterms:W3CDTF">2019-11-19T12:14:59Z</dcterms:modified>
</cp:coreProperties>
</file>