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654" r:id="rId5"/>
    <p:sldMasterId id="2147483657" r:id="rId6"/>
  </p:sldMasterIdLst>
  <p:notesMasterIdLst>
    <p:notesMasterId r:id="rId41"/>
  </p:notesMasterIdLst>
  <p:sldIdLst>
    <p:sldId id="546" r:id="rId7"/>
    <p:sldId id="491" r:id="rId8"/>
    <p:sldId id="548" r:id="rId9"/>
    <p:sldId id="278" r:id="rId10"/>
    <p:sldId id="549" r:id="rId11"/>
    <p:sldId id="550" r:id="rId12"/>
    <p:sldId id="551" r:id="rId13"/>
    <p:sldId id="552" r:id="rId14"/>
    <p:sldId id="554" r:id="rId15"/>
    <p:sldId id="297" r:id="rId16"/>
    <p:sldId id="553" r:id="rId17"/>
    <p:sldId id="555" r:id="rId18"/>
    <p:sldId id="556"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1" r:id="rId32"/>
    <p:sldId id="581" r:id="rId33"/>
    <p:sldId id="572" r:id="rId34"/>
    <p:sldId id="573" r:id="rId35"/>
    <p:sldId id="574" r:id="rId36"/>
    <p:sldId id="575" r:id="rId37"/>
    <p:sldId id="576" r:id="rId38"/>
    <p:sldId id="538" r:id="rId39"/>
    <p:sldId id="58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C836E38-C8C8-47B5-BC29-56882D9DCC3D}">
          <p14:sldIdLst>
            <p14:sldId id="546"/>
            <p14:sldId id="491"/>
            <p14:sldId id="548"/>
            <p14:sldId id="278"/>
            <p14:sldId id="549"/>
            <p14:sldId id="550"/>
            <p14:sldId id="551"/>
            <p14:sldId id="552"/>
            <p14:sldId id="554"/>
            <p14:sldId id="297"/>
            <p14:sldId id="553"/>
            <p14:sldId id="555"/>
            <p14:sldId id="556"/>
            <p14:sldId id="558"/>
            <p14:sldId id="559"/>
            <p14:sldId id="560"/>
            <p14:sldId id="561"/>
            <p14:sldId id="562"/>
            <p14:sldId id="563"/>
            <p14:sldId id="564"/>
            <p14:sldId id="565"/>
            <p14:sldId id="566"/>
            <p14:sldId id="567"/>
            <p14:sldId id="568"/>
            <p14:sldId id="569"/>
            <p14:sldId id="571"/>
            <p14:sldId id="581"/>
            <p14:sldId id="572"/>
            <p14:sldId id="573"/>
            <p14:sldId id="574"/>
            <p14:sldId id="575"/>
            <p14:sldId id="576"/>
            <p14:sldId id="538"/>
            <p14:sldId id="5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19E0"/>
    <a:srgbClr val="F9A519"/>
    <a:srgbClr val="F7F7F7"/>
    <a:srgbClr val="FFBC0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A3679-1DEC-4102-8C74-25E0FA7AB405}" v="9" dt="2026-03-26T10:08:10.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Fuschillo-Cozens (ARM - Staff)" userId="S::ywq22ksu@uea.ac.uk::30fc479e-b87d-4ad4-b1b0-ec410ef1b076" providerId="AD" clId="Web-{F60E9F78-D08E-E329-7EDA-5FFEB3560354}"/>
    <pc:docChg chg="addSld delSld modSld modSection">
      <pc:chgData name="Katrina Fuschillo-Cozens (ARM - Staff)" userId="S::ywq22ksu@uea.ac.uk::30fc479e-b87d-4ad4-b1b0-ec410ef1b076" providerId="AD" clId="Web-{F60E9F78-D08E-E329-7EDA-5FFEB3560354}" dt="2026-03-24T15:10:40.021" v="44" actId="20577"/>
      <pc:docMkLst>
        <pc:docMk/>
      </pc:docMkLst>
      <pc:sldChg chg="modSp">
        <pc:chgData name="Katrina Fuschillo-Cozens (ARM - Staff)" userId="S::ywq22ksu@uea.ac.uk::30fc479e-b87d-4ad4-b1b0-ec410ef1b076" providerId="AD" clId="Web-{F60E9F78-D08E-E329-7EDA-5FFEB3560354}" dt="2026-03-24T15:10:40.021" v="44" actId="20577"/>
        <pc:sldMkLst>
          <pc:docMk/>
          <pc:sldMk cId="3455761199" sldId="538"/>
        </pc:sldMkLst>
        <pc:spChg chg="mod">
          <ac:chgData name="Katrina Fuschillo-Cozens (ARM - Staff)" userId="S::ywq22ksu@uea.ac.uk::30fc479e-b87d-4ad4-b1b0-ec410ef1b076" providerId="AD" clId="Web-{F60E9F78-D08E-E329-7EDA-5FFEB3560354}" dt="2026-03-24T15:10:40.021" v="44" actId="20577"/>
          <ac:spMkLst>
            <pc:docMk/>
            <pc:sldMk cId="3455761199" sldId="538"/>
            <ac:spMk id="4" creationId="{7415C2FA-9445-747A-3405-DCC3C91226BC}"/>
          </ac:spMkLst>
        </pc:spChg>
      </pc:sldChg>
      <pc:sldChg chg="modSp">
        <pc:chgData name="Katrina Fuschillo-Cozens (ARM - Staff)" userId="S::ywq22ksu@uea.ac.uk::30fc479e-b87d-4ad4-b1b0-ec410ef1b076" providerId="AD" clId="Web-{F60E9F78-D08E-E329-7EDA-5FFEB3560354}" dt="2026-03-24T12:50:13.060" v="1" actId="20577"/>
        <pc:sldMkLst>
          <pc:docMk/>
          <pc:sldMk cId="4084250163" sldId="549"/>
        </pc:sldMkLst>
        <pc:spChg chg="mod">
          <ac:chgData name="Katrina Fuschillo-Cozens (ARM - Staff)" userId="S::ywq22ksu@uea.ac.uk::30fc479e-b87d-4ad4-b1b0-ec410ef1b076" providerId="AD" clId="Web-{F60E9F78-D08E-E329-7EDA-5FFEB3560354}" dt="2026-03-24T12:50:13.060" v="1" actId="20577"/>
          <ac:spMkLst>
            <pc:docMk/>
            <pc:sldMk cId="4084250163" sldId="549"/>
            <ac:spMk id="5" creationId="{9BD3E243-05DB-BF43-6410-E4F53FC94307}"/>
          </ac:spMkLst>
        </pc:spChg>
      </pc:sldChg>
      <pc:sldChg chg="modSp">
        <pc:chgData name="Katrina Fuschillo-Cozens (ARM - Staff)" userId="S::ywq22ksu@uea.ac.uk::30fc479e-b87d-4ad4-b1b0-ec410ef1b076" providerId="AD" clId="Web-{F60E9F78-D08E-E329-7EDA-5FFEB3560354}" dt="2026-03-24T12:50:39.498" v="5" actId="20577"/>
        <pc:sldMkLst>
          <pc:docMk/>
          <pc:sldMk cId="2865012377" sldId="559"/>
        </pc:sldMkLst>
        <pc:spChg chg="mod">
          <ac:chgData name="Katrina Fuschillo-Cozens (ARM - Staff)" userId="S::ywq22ksu@uea.ac.uk::30fc479e-b87d-4ad4-b1b0-ec410ef1b076" providerId="AD" clId="Web-{F60E9F78-D08E-E329-7EDA-5FFEB3560354}" dt="2026-03-24T12:50:39.498" v="5" actId="20577"/>
          <ac:spMkLst>
            <pc:docMk/>
            <pc:sldMk cId="2865012377" sldId="559"/>
            <ac:spMk id="5" creationId="{611F4488-2A18-B475-FDF3-6E3BDCFFCD62}"/>
          </ac:spMkLst>
        </pc:spChg>
      </pc:sldChg>
      <pc:sldChg chg="mod modShow">
        <pc:chgData name="Katrina Fuschillo-Cozens (ARM - Staff)" userId="S::ywq22ksu@uea.ac.uk::30fc479e-b87d-4ad4-b1b0-ec410ef1b076" providerId="AD" clId="Web-{F60E9F78-D08E-E329-7EDA-5FFEB3560354}" dt="2026-03-24T12:50:50.217" v="6"/>
        <pc:sldMkLst>
          <pc:docMk/>
          <pc:sldMk cId="148364507" sldId="563"/>
        </pc:sldMkLst>
      </pc:sldChg>
      <pc:sldChg chg="add del">
        <pc:chgData name="Katrina Fuschillo-Cozens (ARM - Staff)" userId="S::ywq22ksu@uea.ac.uk::30fc479e-b87d-4ad4-b1b0-ec410ef1b076" providerId="AD" clId="Web-{F60E9F78-D08E-E329-7EDA-5FFEB3560354}" dt="2026-03-24T12:51:37.374" v="10"/>
        <pc:sldMkLst>
          <pc:docMk/>
          <pc:sldMk cId="2509944448" sldId="570"/>
        </pc:sldMkLst>
      </pc:sldChg>
      <pc:sldChg chg="delSp modSp">
        <pc:chgData name="Katrina Fuschillo-Cozens (ARM - Staff)" userId="S::ywq22ksu@uea.ac.uk::30fc479e-b87d-4ad4-b1b0-ec410ef1b076" providerId="AD" clId="Web-{F60E9F78-D08E-E329-7EDA-5FFEB3560354}" dt="2026-03-24T15:10:24.676" v="43" actId="20577"/>
        <pc:sldMkLst>
          <pc:docMk/>
          <pc:sldMk cId="2586084064" sldId="573"/>
        </pc:sldMkLst>
        <pc:spChg chg="mod">
          <ac:chgData name="Katrina Fuschillo-Cozens (ARM - Staff)" userId="S::ywq22ksu@uea.ac.uk::30fc479e-b87d-4ad4-b1b0-ec410ef1b076" providerId="AD" clId="Web-{F60E9F78-D08E-E329-7EDA-5FFEB3560354}" dt="2026-03-24T15:10:24.676" v="43" actId="20577"/>
          <ac:spMkLst>
            <pc:docMk/>
            <pc:sldMk cId="2586084064" sldId="573"/>
            <ac:spMk id="2" creationId="{36780006-EC4B-75BD-BAEC-2AC9B1B02FB4}"/>
          </ac:spMkLst>
        </pc:spChg>
        <pc:spChg chg="mod">
          <ac:chgData name="Katrina Fuschillo-Cozens (ARM - Staff)" userId="S::ywq22ksu@uea.ac.uk::30fc479e-b87d-4ad4-b1b0-ec410ef1b076" providerId="AD" clId="Web-{F60E9F78-D08E-E329-7EDA-5FFEB3560354}" dt="2026-03-24T12:53:41.391" v="30" actId="1076"/>
          <ac:spMkLst>
            <pc:docMk/>
            <pc:sldMk cId="2586084064" sldId="573"/>
            <ac:spMk id="22" creationId="{9EC9FB0D-0562-9D92-2416-D165B4738397}"/>
          </ac:spMkLst>
        </pc:spChg>
        <pc:spChg chg="mod">
          <ac:chgData name="Katrina Fuschillo-Cozens (ARM - Staff)" userId="S::ywq22ksu@uea.ac.uk::30fc479e-b87d-4ad4-b1b0-ec410ef1b076" providerId="AD" clId="Web-{F60E9F78-D08E-E329-7EDA-5FFEB3560354}" dt="2026-03-24T12:53:37.266" v="29" actId="1076"/>
          <ac:spMkLst>
            <pc:docMk/>
            <pc:sldMk cId="2586084064" sldId="573"/>
            <ac:spMk id="23" creationId="{56202CBC-2B15-3975-80ED-FB03934F3FB6}"/>
          </ac:spMkLst>
        </pc:spChg>
        <pc:spChg chg="mod">
          <ac:chgData name="Katrina Fuschillo-Cozens (ARM - Staff)" userId="S::ywq22ksu@uea.ac.uk::30fc479e-b87d-4ad4-b1b0-ec410ef1b076" providerId="AD" clId="Web-{F60E9F78-D08E-E329-7EDA-5FFEB3560354}" dt="2026-03-24T12:54:26.767" v="37" actId="20577"/>
          <ac:spMkLst>
            <pc:docMk/>
            <pc:sldMk cId="2586084064" sldId="573"/>
            <ac:spMk id="32" creationId="{25548A13-DE09-9D64-628A-C2920BF2AF41}"/>
          </ac:spMkLst>
        </pc:spChg>
        <pc:spChg chg="mod">
          <ac:chgData name="Katrina Fuschillo-Cozens (ARM - Staff)" userId="S::ywq22ksu@uea.ac.uk::30fc479e-b87d-4ad4-b1b0-ec410ef1b076" providerId="AD" clId="Web-{F60E9F78-D08E-E329-7EDA-5FFEB3560354}" dt="2026-03-24T12:53:44.548" v="31" actId="1076"/>
          <ac:spMkLst>
            <pc:docMk/>
            <pc:sldMk cId="2586084064" sldId="573"/>
            <ac:spMk id="33" creationId="{6F717F64-A163-B00E-91B5-527D009B4491}"/>
          </ac:spMkLst>
        </pc:spChg>
        <pc:spChg chg="mod">
          <ac:chgData name="Katrina Fuschillo-Cozens (ARM - Staff)" userId="S::ywq22ksu@uea.ac.uk::30fc479e-b87d-4ad4-b1b0-ec410ef1b076" providerId="AD" clId="Web-{F60E9F78-D08E-E329-7EDA-5FFEB3560354}" dt="2026-03-24T12:54:37.392" v="41" actId="20577"/>
          <ac:spMkLst>
            <pc:docMk/>
            <pc:sldMk cId="2586084064" sldId="573"/>
            <ac:spMk id="36" creationId="{C89CC3B8-77DF-7651-A9D6-546BB200652A}"/>
          </ac:spMkLst>
        </pc:spChg>
        <pc:spChg chg="mod">
          <ac:chgData name="Katrina Fuschillo-Cozens (ARM - Staff)" userId="S::ywq22ksu@uea.ac.uk::30fc479e-b87d-4ad4-b1b0-ec410ef1b076" providerId="AD" clId="Web-{F60E9F78-D08E-E329-7EDA-5FFEB3560354}" dt="2026-03-24T12:53:55.813" v="33" actId="1076"/>
          <ac:spMkLst>
            <pc:docMk/>
            <pc:sldMk cId="2586084064" sldId="573"/>
            <ac:spMk id="37" creationId="{D2D9A7B5-AD0D-3F47-5132-861DDC8FCE70}"/>
          </ac:spMkLst>
        </pc:spChg>
      </pc:sldChg>
      <pc:sldChg chg="modSp">
        <pc:chgData name="Katrina Fuschillo-Cozens (ARM - Staff)" userId="S::ywq22ksu@uea.ac.uk::30fc479e-b87d-4ad4-b1b0-ec410ef1b076" providerId="AD" clId="Web-{F60E9F78-D08E-E329-7EDA-5FFEB3560354}" dt="2026-03-24T15:10:07.254" v="42" actId="20577"/>
        <pc:sldMkLst>
          <pc:docMk/>
          <pc:sldMk cId="308570329" sldId="581"/>
        </pc:sldMkLst>
        <pc:spChg chg="mod">
          <ac:chgData name="Katrina Fuschillo-Cozens (ARM - Staff)" userId="S::ywq22ksu@uea.ac.uk::30fc479e-b87d-4ad4-b1b0-ec410ef1b076" providerId="AD" clId="Web-{F60E9F78-D08E-E329-7EDA-5FFEB3560354}" dt="2026-03-24T15:10:07.254" v="42" actId="20577"/>
          <ac:spMkLst>
            <pc:docMk/>
            <pc:sldMk cId="308570329" sldId="581"/>
            <ac:spMk id="6" creationId="{523AEBC2-8228-DB95-5143-F087F2B1ED9E}"/>
          </ac:spMkLst>
        </pc:spChg>
      </pc:sldChg>
    </pc:docChg>
  </pc:docChgLst>
  <pc:docChgLst>
    <pc:chgData name="Katrina Fuschillo-Cozens (ARM - Staff)" userId="S::ywq22ksu@uea.ac.uk::30fc479e-b87d-4ad4-b1b0-ec410ef1b076" providerId="AD" clId="Web-{5BFABA5D-9694-0668-1A45-95B1C54803E7}"/>
    <pc:docChg chg="delSld modSld modSection">
      <pc:chgData name="Katrina Fuschillo-Cozens (ARM - Staff)" userId="S::ywq22ksu@uea.ac.uk::30fc479e-b87d-4ad4-b1b0-ec410ef1b076" providerId="AD" clId="Web-{5BFABA5D-9694-0668-1A45-95B1C54803E7}" dt="2026-03-25T08:48:01.068" v="132" actId="20577"/>
      <pc:docMkLst>
        <pc:docMk/>
      </pc:docMkLst>
      <pc:sldChg chg="modNotes">
        <pc:chgData name="Katrina Fuschillo-Cozens (ARM - Staff)" userId="S::ywq22ksu@uea.ac.uk::30fc479e-b87d-4ad4-b1b0-ec410ef1b076" providerId="AD" clId="Web-{5BFABA5D-9694-0668-1A45-95B1C54803E7}" dt="2026-03-25T08:42:29.471" v="35"/>
        <pc:sldMkLst>
          <pc:docMk/>
          <pc:sldMk cId="1409187240" sldId="297"/>
        </pc:sldMkLst>
      </pc:sldChg>
      <pc:sldChg chg="modSp">
        <pc:chgData name="Katrina Fuschillo-Cozens (ARM - Staff)" userId="S::ywq22ksu@uea.ac.uk::30fc479e-b87d-4ad4-b1b0-ec410ef1b076" providerId="AD" clId="Web-{5BFABA5D-9694-0668-1A45-95B1C54803E7}" dt="2026-03-25T08:48:01.068" v="132" actId="20577"/>
        <pc:sldMkLst>
          <pc:docMk/>
          <pc:sldMk cId="3455761199" sldId="538"/>
        </pc:sldMkLst>
        <pc:spChg chg="mod">
          <ac:chgData name="Katrina Fuschillo-Cozens (ARM - Staff)" userId="S::ywq22ksu@uea.ac.uk::30fc479e-b87d-4ad4-b1b0-ec410ef1b076" providerId="AD" clId="Web-{5BFABA5D-9694-0668-1A45-95B1C54803E7}" dt="2026-03-25T08:48:01.068" v="132" actId="20577"/>
          <ac:spMkLst>
            <pc:docMk/>
            <pc:sldMk cId="3455761199" sldId="538"/>
            <ac:spMk id="4" creationId="{7415C2FA-9445-747A-3405-DCC3C91226BC}"/>
          </ac:spMkLst>
        </pc:spChg>
      </pc:sldChg>
      <pc:sldChg chg="del modNotes">
        <pc:chgData name="Katrina Fuschillo-Cozens (ARM - Staff)" userId="S::ywq22ksu@uea.ac.uk::30fc479e-b87d-4ad4-b1b0-ec410ef1b076" providerId="AD" clId="Web-{5BFABA5D-9694-0668-1A45-95B1C54803E7}" dt="2026-03-25T08:41:41.439" v="19"/>
        <pc:sldMkLst>
          <pc:docMk/>
          <pc:sldMk cId="2831261708" sldId="547"/>
        </pc:sldMkLst>
      </pc:sldChg>
      <pc:sldChg chg="modNotes">
        <pc:chgData name="Katrina Fuschillo-Cozens (ARM - Staff)" userId="S::ywq22ksu@uea.ac.uk::30fc479e-b87d-4ad4-b1b0-ec410ef1b076" providerId="AD" clId="Web-{5BFABA5D-9694-0668-1A45-95B1C54803E7}" dt="2026-03-25T08:41:47.455" v="20"/>
        <pc:sldMkLst>
          <pc:docMk/>
          <pc:sldMk cId="47973581" sldId="548"/>
        </pc:sldMkLst>
      </pc:sldChg>
      <pc:sldChg chg="modNotes">
        <pc:chgData name="Katrina Fuschillo-Cozens (ARM - Staff)" userId="S::ywq22ksu@uea.ac.uk::30fc479e-b87d-4ad4-b1b0-ec410ef1b076" providerId="AD" clId="Web-{5BFABA5D-9694-0668-1A45-95B1C54803E7}" dt="2026-03-25T08:41:24.627" v="16"/>
        <pc:sldMkLst>
          <pc:docMk/>
          <pc:sldMk cId="4084250163" sldId="549"/>
        </pc:sldMkLst>
      </pc:sldChg>
      <pc:sldChg chg="modNotes">
        <pc:chgData name="Katrina Fuschillo-Cozens (ARM - Staff)" userId="S::ywq22ksu@uea.ac.uk::30fc479e-b87d-4ad4-b1b0-ec410ef1b076" providerId="AD" clId="Web-{5BFABA5D-9694-0668-1A45-95B1C54803E7}" dt="2026-03-25T08:42:05.893" v="23"/>
        <pc:sldMkLst>
          <pc:docMk/>
          <pc:sldMk cId="3874389010" sldId="551"/>
        </pc:sldMkLst>
      </pc:sldChg>
      <pc:sldChg chg="modNotes">
        <pc:chgData name="Katrina Fuschillo-Cozens (ARM - Staff)" userId="S::ywq22ksu@uea.ac.uk::30fc479e-b87d-4ad4-b1b0-ec410ef1b076" providerId="AD" clId="Web-{5BFABA5D-9694-0668-1A45-95B1C54803E7}" dt="2026-03-25T08:42:12.768" v="27"/>
        <pc:sldMkLst>
          <pc:docMk/>
          <pc:sldMk cId="497990158" sldId="552"/>
        </pc:sldMkLst>
      </pc:sldChg>
      <pc:sldChg chg="modNotes">
        <pc:chgData name="Katrina Fuschillo-Cozens (ARM - Staff)" userId="S::ywq22ksu@uea.ac.uk::30fc479e-b87d-4ad4-b1b0-ec410ef1b076" providerId="AD" clId="Web-{5BFABA5D-9694-0668-1A45-95B1C54803E7}" dt="2026-03-25T08:42:32.440" v="36"/>
        <pc:sldMkLst>
          <pc:docMk/>
          <pc:sldMk cId="2440931439" sldId="553"/>
        </pc:sldMkLst>
      </pc:sldChg>
      <pc:sldChg chg="modNotes">
        <pc:chgData name="Katrina Fuschillo-Cozens (ARM - Staff)" userId="S::ywq22ksu@uea.ac.uk::30fc479e-b87d-4ad4-b1b0-ec410ef1b076" providerId="AD" clId="Web-{5BFABA5D-9694-0668-1A45-95B1C54803E7}" dt="2026-03-25T08:42:19.893" v="30"/>
        <pc:sldMkLst>
          <pc:docMk/>
          <pc:sldMk cId="223247395" sldId="554"/>
        </pc:sldMkLst>
      </pc:sldChg>
      <pc:sldChg chg="modNotes">
        <pc:chgData name="Katrina Fuschillo-Cozens (ARM - Staff)" userId="S::ywq22ksu@uea.ac.uk::30fc479e-b87d-4ad4-b1b0-ec410ef1b076" providerId="AD" clId="Web-{5BFABA5D-9694-0668-1A45-95B1C54803E7}" dt="2026-03-25T08:42:42.112" v="39"/>
        <pc:sldMkLst>
          <pc:docMk/>
          <pc:sldMk cId="3880423327" sldId="558"/>
        </pc:sldMkLst>
      </pc:sldChg>
      <pc:sldChg chg="modNotes">
        <pc:chgData name="Katrina Fuschillo-Cozens (ARM - Staff)" userId="S::ywq22ksu@uea.ac.uk::30fc479e-b87d-4ad4-b1b0-ec410ef1b076" providerId="AD" clId="Web-{5BFABA5D-9694-0668-1A45-95B1C54803E7}" dt="2026-03-25T08:43:03.472" v="63"/>
        <pc:sldMkLst>
          <pc:docMk/>
          <pc:sldMk cId="2865012377" sldId="559"/>
        </pc:sldMkLst>
      </pc:sldChg>
      <pc:sldChg chg="modNotes">
        <pc:chgData name="Katrina Fuschillo-Cozens (ARM - Staff)" userId="S::ywq22ksu@uea.ac.uk::30fc479e-b87d-4ad4-b1b0-ec410ef1b076" providerId="AD" clId="Web-{5BFABA5D-9694-0668-1A45-95B1C54803E7}" dt="2026-03-25T08:43:08.864" v="66"/>
        <pc:sldMkLst>
          <pc:docMk/>
          <pc:sldMk cId="377061179" sldId="560"/>
        </pc:sldMkLst>
      </pc:sldChg>
      <pc:sldChg chg="modNotes">
        <pc:chgData name="Katrina Fuschillo-Cozens (ARM - Staff)" userId="S::ywq22ksu@uea.ac.uk::30fc479e-b87d-4ad4-b1b0-ec410ef1b076" providerId="AD" clId="Web-{5BFABA5D-9694-0668-1A45-95B1C54803E7}" dt="2026-03-25T08:43:18.287" v="68"/>
        <pc:sldMkLst>
          <pc:docMk/>
          <pc:sldMk cId="1846271754" sldId="564"/>
        </pc:sldMkLst>
      </pc:sldChg>
      <pc:sldChg chg="modNotes">
        <pc:chgData name="Katrina Fuschillo-Cozens (ARM - Staff)" userId="S::ywq22ksu@uea.ac.uk::30fc479e-b87d-4ad4-b1b0-ec410ef1b076" providerId="AD" clId="Web-{5BFABA5D-9694-0668-1A45-95B1C54803E7}" dt="2026-03-25T08:43:21.146" v="70"/>
        <pc:sldMkLst>
          <pc:docMk/>
          <pc:sldMk cId="3048378539" sldId="565"/>
        </pc:sldMkLst>
      </pc:sldChg>
      <pc:sldChg chg="modNotes">
        <pc:chgData name="Katrina Fuschillo-Cozens (ARM - Staff)" userId="S::ywq22ksu@uea.ac.uk::30fc479e-b87d-4ad4-b1b0-ec410ef1b076" providerId="AD" clId="Web-{5BFABA5D-9694-0668-1A45-95B1C54803E7}" dt="2026-03-25T08:43:25.022" v="72"/>
        <pc:sldMkLst>
          <pc:docMk/>
          <pc:sldMk cId="3488698234" sldId="566"/>
        </pc:sldMkLst>
      </pc:sldChg>
      <pc:sldChg chg="modNotes">
        <pc:chgData name="Katrina Fuschillo-Cozens (ARM - Staff)" userId="S::ywq22ksu@uea.ac.uk::30fc479e-b87d-4ad4-b1b0-ec410ef1b076" providerId="AD" clId="Web-{5BFABA5D-9694-0668-1A45-95B1C54803E7}" dt="2026-03-25T08:43:32.492" v="75"/>
        <pc:sldMkLst>
          <pc:docMk/>
          <pc:sldMk cId="1405868523" sldId="567"/>
        </pc:sldMkLst>
      </pc:sldChg>
      <pc:sldChg chg="modNotes">
        <pc:chgData name="Katrina Fuschillo-Cozens (ARM - Staff)" userId="S::ywq22ksu@uea.ac.uk::30fc479e-b87d-4ad4-b1b0-ec410ef1b076" providerId="AD" clId="Web-{5BFABA5D-9694-0668-1A45-95B1C54803E7}" dt="2026-03-25T08:43:58.010" v="88"/>
        <pc:sldMkLst>
          <pc:docMk/>
          <pc:sldMk cId="580347920" sldId="568"/>
        </pc:sldMkLst>
      </pc:sldChg>
      <pc:sldChg chg="modNotes">
        <pc:chgData name="Katrina Fuschillo-Cozens (ARM - Staff)" userId="S::ywq22ksu@uea.ac.uk::30fc479e-b87d-4ad4-b1b0-ec410ef1b076" providerId="AD" clId="Web-{5BFABA5D-9694-0668-1A45-95B1C54803E7}" dt="2026-03-25T08:44:08.136" v="90"/>
        <pc:sldMkLst>
          <pc:docMk/>
          <pc:sldMk cId="2458908806" sldId="571"/>
        </pc:sldMkLst>
      </pc:sldChg>
      <pc:sldChg chg="modSp modNotes">
        <pc:chgData name="Katrina Fuschillo-Cozens (ARM - Staff)" userId="S::ywq22ksu@uea.ac.uk::30fc479e-b87d-4ad4-b1b0-ec410ef1b076" providerId="AD" clId="Web-{5BFABA5D-9694-0668-1A45-95B1C54803E7}" dt="2026-03-25T08:47:34.380" v="128" actId="20577"/>
        <pc:sldMkLst>
          <pc:docMk/>
          <pc:sldMk cId="2586084064" sldId="573"/>
        </pc:sldMkLst>
        <pc:spChg chg="mod">
          <ac:chgData name="Katrina Fuschillo-Cozens (ARM - Staff)" userId="S::ywq22ksu@uea.ac.uk::30fc479e-b87d-4ad4-b1b0-ec410ef1b076" providerId="AD" clId="Web-{5BFABA5D-9694-0668-1A45-95B1C54803E7}" dt="2026-03-25T08:47:34.380" v="128" actId="20577"/>
          <ac:spMkLst>
            <pc:docMk/>
            <pc:sldMk cId="2586084064" sldId="573"/>
            <ac:spMk id="2" creationId="{36780006-EC4B-75BD-BAEC-2AC9B1B02FB4}"/>
          </ac:spMkLst>
        </pc:spChg>
        <pc:spChg chg="mod">
          <ac:chgData name="Katrina Fuschillo-Cozens (ARM - Staff)" userId="S::ywq22ksu@uea.ac.uk::30fc479e-b87d-4ad4-b1b0-ec410ef1b076" providerId="AD" clId="Web-{5BFABA5D-9694-0668-1A45-95B1C54803E7}" dt="2026-03-25T08:46:15.940" v="102" actId="1076"/>
          <ac:spMkLst>
            <pc:docMk/>
            <pc:sldMk cId="2586084064" sldId="573"/>
            <ac:spMk id="22" creationId="{9EC9FB0D-0562-9D92-2416-D165B4738397}"/>
          </ac:spMkLst>
        </pc:spChg>
        <pc:spChg chg="mod">
          <ac:chgData name="Katrina Fuschillo-Cozens (ARM - Staff)" userId="S::ywq22ksu@uea.ac.uk::30fc479e-b87d-4ad4-b1b0-ec410ef1b076" providerId="AD" clId="Web-{5BFABA5D-9694-0668-1A45-95B1C54803E7}" dt="2026-03-25T08:46:40.426" v="105" actId="1076"/>
          <ac:spMkLst>
            <pc:docMk/>
            <pc:sldMk cId="2586084064" sldId="573"/>
            <ac:spMk id="23" creationId="{56202CBC-2B15-3975-80ED-FB03934F3FB6}"/>
          </ac:spMkLst>
        </pc:spChg>
        <pc:spChg chg="mod">
          <ac:chgData name="Katrina Fuschillo-Cozens (ARM - Staff)" userId="S::ywq22ksu@uea.ac.uk::30fc479e-b87d-4ad4-b1b0-ec410ef1b076" providerId="AD" clId="Web-{5BFABA5D-9694-0668-1A45-95B1C54803E7}" dt="2026-03-25T08:46:24.378" v="103" actId="1076"/>
          <ac:spMkLst>
            <pc:docMk/>
            <pc:sldMk cId="2586084064" sldId="573"/>
            <ac:spMk id="32" creationId="{25548A13-DE09-9D64-628A-C2920BF2AF41}"/>
          </ac:spMkLst>
        </pc:spChg>
        <pc:spChg chg="mod">
          <ac:chgData name="Katrina Fuschillo-Cozens (ARM - Staff)" userId="S::ywq22ksu@uea.ac.uk::30fc479e-b87d-4ad4-b1b0-ec410ef1b076" providerId="AD" clId="Web-{5BFABA5D-9694-0668-1A45-95B1C54803E7}" dt="2026-03-25T08:46:48.973" v="107" actId="1076"/>
          <ac:spMkLst>
            <pc:docMk/>
            <pc:sldMk cId="2586084064" sldId="573"/>
            <ac:spMk id="33" creationId="{6F717F64-A163-B00E-91B5-527D009B4491}"/>
          </ac:spMkLst>
        </pc:spChg>
        <pc:spChg chg="mod">
          <ac:chgData name="Katrina Fuschillo-Cozens (ARM - Staff)" userId="S::ywq22ksu@uea.ac.uk::30fc479e-b87d-4ad4-b1b0-ec410ef1b076" providerId="AD" clId="Web-{5BFABA5D-9694-0668-1A45-95B1C54803E7}" dt="2026-03-25T08:46:33.066" v="104" actId="1076"/>
          <ac:spMkLst>
            <pc:docMk/>
            <pc:sldMk cId="2586084064" sldId="573"/>
            <ac:spMk id="36" creationId="{C89CC3B8-77DF-7651-A9D6-546BB200652A}"/>
          </ac:spMkLst>
        </pc:spChg>
        <pc:spChg chg="mod">
          <ac:chgData name="Katrina Fuschillo-Cozens (ARM - Staff)" userId="S::ywq22ksu@uea.ac.uk::30fc479e-b87d-4ad4-b1b0-ec410ef1b076" providerId="AD" clId="Web-{5BFABA5D-9694-0668-1A45-95B1C54803E7}" dt="2026-03-25T08:46:55.176" v="108" actId="1076"/>
          <ac:spMkLst>
            <pc:docMk/>
            <pc:sldMk cId="2586084064" sldId="573"/>
            <ac:spMk id="37" creationId="{D2D9A7B5-AD0D-3F47-5132-861DDC8FCE70}"/>
          </ac:spMkLst>
        </pc:spChg>
        <pc:grpChg chg="mod">
          <ac:chgData name="Katrina Fuschillo-Cozens (ARM - Staff)" userId="S::ywq22ksu@uea.ac.uk::30fc479e-b87d-4ad4-b1b0-ec410ef1b076" providerId="AD" clId="Web-{5BFABA5D-9694-0668-1A45-95B1C54803E7}" dt="2026-03-25T08:46:04.143" v="99" actId="1076"/>
          <ac:grpSpMkLst>
            <pc:docMk/>
            <pc:sldMk cId="2586084064" sldId="573"/>
            <ac:grpSpMk id="12" creationId="{24796329-ACBD-32F3-6C2D-E76595DD1BB6}"/>
          </ac:grpSpMkLst>
        </pc:grpChg>
        <pc:grpChg chg="mod">
          <ac:chgData name="Katrina Fuschillo-Cozens (ARM - Staff)" userId="S::ywq22ksu@uea.ac.uk::30fc479e-b87d-4ad4-b1b0-ec410ef1b076" providerId="AD" clId="Web-{5BFABA5D-9694-0668-1A45-95B1C54803E7}" dt="2026-03-25T08:46:06.252" v="100" actId="1076"/>
          <ac:grpSpMkLst>
            <pc:docMk/>
            <pc:sldMk cId="2586084064" sldId="573"/>
            <ac:grpSpMk id="13" creationId="{7F47A3BF-D7F7-D32F-ADE3-E71667D1B1A1}"/>
          </ac:grpSpMkLst>
        </pc:grpChg>
        <pc:grpChg chg="mod">
          <ac:chgData name="Katrina Fuschillo-Cozens (ARM - Staff)" userId="S::ywq22ksu@uea.ac.uk::30fc479e-b87d-4ad4-b1b0-ec410ef1b076" providerId="AD" clId="Web-{5BFABA5D-9694-0668-1A45-95B1C54803E7}" dt="2026-03-25T08:46:08.190" v="101" actId="1076"/>
          <ac:grpSpMkLst>
            <pc:docMk/>
            <pc:sldMk cId="2586084064" sldId="573"/>
            <ac:grpSpMk id="17" creationId="{7B14A836-994D-050C-38B4-3F79D832C73B}"/>
          </ac:grpSpMkLst>
        </pc:grpChg>
        <pc:grpChg chg="mod">
          <ac:chgData name="Katrina Fuschillo-Cozens (ARM - Staff)" userId="S::ywq22ksu@uea.ac.uk::30fc479e-b87d-4ad4-b1b0-ec410ef1b076" providerId="AD" clId="Web-{5BFABA5D-9694-0668-1A45-95B1C54803E7}" dt="2026-03-25T08:45:57.096" v="98" actId="1076"/>
          <ac:grpSpMkLst>
            <pc:docMk/>
            <pc:sldMk cId="2586084064" sldId="573"/>
            <ac:grpSpMk id="57" creationId="{5AF044A5-D6FB-6320-674A-BC7E32E68A5B}"/>
          </ac:grpSpMkLst>
        </pc:grpChg>
      </pc:sldChg>
      <pc:sldChg chg="addSp delSp modSp">
        <pc:chgData name="Katrina Fuschillo-Cozens (ARM - Staff)" userId="S::ywq22ksu@uea.ac.uk::30fc479e-b87d-4ad4-b1b0-ec410ef1b076" providerId="AD" clId="Web-{5BFABA5D-9694-0668-1A45-95B1C54803E7}" dt="2026-03-25T08:45:15.328" v="97" actId="20577"/>
        <pc:sldMkLst>
          <pc:docMk/>
          <pc:sldMk cId="308570329" sldId="581"/>
        </pc:sldMkLst>
        <pc:spChg chg="mod">
          <ac:chgData name="Katrina Fuschillo-Cozens (ARM - Staff)" userId="S::ywq22ksu@uea.ac.uk::30fc479e-b87d-4ad4-b1b0-ec410ef1b076" providerId="AD" clId="Web-{5BFABA5D-9694-0668-1A45-95B1C54803E7}" dt="2026-03-25T08:45:15.328" v="97" actId="20577"/>
          <ac:spMkLst>
            <pc:docMk/>
            <pc:sldMk cId="308570329" sldId="581"/>
            <ac:spMk id="6" creationId="{523AEBC2-8228-DB95-5143-F087F2B1ED9E}"/>
          </ac:spMkLst>
        </pc:spChg>
        <pc:picChg chg="add mod">
          <ac:chgData name="Katrina Fuschillo-Cozens (ARM - Staff)" userId="S::ywq22ksu@uea.ac.uk::30fc479e-b87d-4ad4-b1b0-ec410ef1b076" providerId="AD" clId="Web-{5BFABA5D-9694-0668-1A45-95B1C54803E7}" dt="2026-03-25T08:45:08.218" v="96" actId="1076"/>
          <ac:picMkLst>
            <pc:docMk/>
            <pc:sldMk cId="308570329" sldId="581"/>
            <ac:picMk id="2" creationId="{7B879024-CF6A-5D30-CD55-E81855E8FFB1}"/>
          </ac:picMkLst>
        </pc:picChg>
        <pc:picChg chg="del">
          <ac:chgData name="Katrina Fuschillo-Cozens (ARM - Staff)" userId="S::ywq22ksu@uea.ac.uk::30fc479e-b87d-4ad4-b1b0-ec410ef1b076" providerId="AD" clId="Web-{5BFABA5D-9694-0668-1A45-95B1C54803E7}" dt="2026-03-25T08:44:43.295" v="91"/>
          <ac:picMkLst>
            <pc:docMk/>
            <pc:sldMk cId="308570329" sldId="581"/>
            <ac:picMk id="7" creationId="{8CC6632B-7D66-0EA0-5C38-47482BF86547}"/>
          </ac:picMkLst>
        </pc:picChg>
      </pc:sldChg>
    </pc:docChg>
  </pc:docChgLst>
  <pc:docChgLst>
    <pc:chgData name="Katie Smith (ARM - Staff)" userId="df11959b-1e73-4195-8712-b425061f7aa3" providerId="ADAL" clId="{78E584AE-3E14-4078-9BAF-FC6E30E3AC85}"/>
    <pc:docChg chg="custSel modSld delMainMaster">
      <pc:chgData name="Katie Smith (ARM - Staff)" userId="df11959b-1e73-4195-8712-b425061f7aa3" providerId="ADAL" clId="{78E584AE-3E14-4078-9BAF-FC6E30E3AC85}" dt="2026-03-26T09:59:46.042" v="29" actId="2696"/>
      <pc:docMkLst>
        <pc:docMk/>
      </pc:docMkLst>
      <pc:sldChg chg="addSp delSp modSp mod delAnim">
        <pc:chgData name="Katie Smith (ARM - Staff)" userId="df11959b-1e73-4195-8712-b425061f7aa3" providerId="ADAL" clId="{78E584AE-3E14-4078-9BAF-FC6E30E3AC85}" dt="2026-03-26T09:13:32.905" v="6"/>
        <pc:sldMkLst>
          <pc:docMk/>
          <pc:sldMk cId="1175739375" sldId="556"/>
        </pc:sldMkLst>
        <pc:picChg chg="add mod">
          <ac:chgData name="Katie Smith (ARM - Staff)" userId="df11959b-1e73-4195-8712-b425061f7aa3" providerId="ADAL" clId="{78E584AE-3E14-4078-9BAF-FC6E30E3AC85}" dt="2026-03-26T09:13:32.905" v="6"/>
          <ac:picMkLst>
            <pc:docMk/>
            <pc:sldMk cId="1175739375" sldId="556"/>
            <ac:picMk id="3" creationId="{B2D9B7BE-86A2-C1EB-2D52-24AD02624A61}"/>
          </ac:picMkLst>
        </pc:picChg>
        <pc:picChg chg="del mod">
          <ac:chgData name="Katie Smith (ARM - Staff)" userId="df11959b-1e73-4195-8712-b425061f7aa3" providerId="ADAL" clId="{78E584AE-3E14-4078-9BAF-FC6E30E3AC85}" dt="2026-03-26T09:13:13.330" v="4" actId="478"/>
          <ac:picMkLst>
            <pc:docMk/>
            <pc:sldMk cId="1175739375" sldId="556"/>
            <ac:picMk id="16" creationId="{14F3EFF8-CE2C-173E-B4CD-30C785C667C0}"/>
          </ac:picMkLst>
        </pc:picChg>
      </pc:sldChg>
      <pc:sldChg chg="addSp delSp modSp mod delAnim">
        <pc:chgData name="Katie Smith (ARM - Staff)" userId="df11959b-1e73-4195-8712-b425061f7aa3" providerId="ADAL" clId="{78E584AE-3E14-4078-9BAF-FC6E30E3AC85}" dt="2026-03-26T09:14:09.498" v="13"/>
        <pc:sldMkLst>
          <pc:docMk/>
          <pc:sldMk cId="1538651274" sldId="561"/>
        </pc:sldMkLst>
        <pc:picChg chg="del">
          <ac:chgData name="Katie Smith (ARM - Staff)" userId="df11959b-1e73-4195-8712-b425061f7aa3" providerId="ADAL" clId="{78E584AE-3E14-4078-9BAF-FC6E30E3AC85}" dt="2026-03-26T09:13:59.210" v="11" actId="478"/>
          <ac:picMkLst>
            <pc:docMk/>
            <pc:sldMk cId="1538651274" sldId="561"/>
            <ac:picMk id="2" creationId="{58BAD411-DF9D-3080-3DB3-3B85910E73CC}"/>
          </ac:picMkLst>
        </pc:picChg>
        <pc:picChg chg="add mod">
          <ac:chgData name="Katie Smith (ARM - Staff)" userId="df11959b-1e73-4195-8712-b425061f7aa3" providerId="ADAL" clId="{78E584AE-3E14-4078-9BAF-FC6E30E3AC85}" dt="2026-03-26T09:14:09.498" v="13"/>
          <ac:picMkLst>
            <pc:docMk/>
            <pc:sldMk cId="1538651274" sldId="561"/>
            <ac:picMk id="4" creationId="{3F4CC1DC-9B2D-08D8-74F1-89C55EFE2D6C}"/>
          </ac:picMkLst>
        </pc:picChg>
      </pc:sldChg>
      <pc:sldChg chg="addSp delSp modSp mod delAnim">
        <pc:chgData name="Katie Smith (ARM - Staff)" userId="df11959b-1e73-4195-8712-b425061f7aa3" providerId="ADAL" clId="{78E584AE-3E14-4078-9BAF-FC6E30E3AC85}" dt="2026-03-26T09:14:32.690" v="18"/>
        <pc:sldMkLst>
          <pc:docMk/>
          <pc:sldMk cId="557451727" sldId="562"/>
        </pc:sldMkLst>
        <pc:picChg chg="del">
          <ac:chgData name="Katie Smith (ARM - Staff)" userId="df11959b-1e73-4195-8712-b425061f7aa3" providerId="ADAL" clId="{78E584AE-3E14-4078-9BAF-FC6E30E3AC85}" dt="2026-03-26T09:14:22.843" v="14" actId="478"/>
          <ac:picMkLst>
            <pc:docMk/>
            <pc:sldMk cId="557451727" sldId="562"/>
            <ac:picMk id="3" creationId="{E1113446-AF5C-F6A5-1A41-AC0647B3776C}"/>
          </ac:picMkLst>
        </pc:picChg>
        <pc:picChg chg="add mod">
          <ac:chgData name="Katie Smith (ARM - Staff)" userId="df11959b-1e73-4195-8712-b425061f7aa3" providerId="ADAL" clId="{78E584AE-3E14-4078-9BAF-FC6E30E3AC85}" dt="2026-03-26T09:14:32.690" v="18"/>
          <ac:picMkLst>
            <pc:docMk/>
            <pc:sldMk cId="557451727" sldId="562"/>
            <ac:picMk id="4" creationId="{DF0A6B2D-CE2F-09FF-31D3-E810DAE1E1B2}"/>
          </ac:picMkLst>
        </pc:picChg>
      </pc:sldChg>
      <pc:sldChg chg="addSp delSp modSp mod delAnim">
        <pc:chgData name="Katie Smith (ARM - Staff)" userId="df11959b-1e73-4195-8712-b425061f7aa3" providerId="ADAL" clId="{78E584AE-3E14-4078-9BAF-FC6E30E3AC85}" dt="2026-03-26T09:15:10.669" v="23"/>
        <pc:sldMkLst>
          <pc:docMk/>
          <pc:sldMk cId="148364507" sldId="563"/>
        </pc:sldMkLst>
        <pc:picChg chg="del">
          <ac:chgData name="Katie Smith (ARM - Staff)" userId="df11959b-1e73-4195-8712-b425061f7aa3" providerId="ADAL" clId="{78E584AE-3E14-4078-9BAF-FC6E30E3AC85}" dt="2026-03-26T09:14:50.578" v="19" actId="478"/>
          <ac:picMkLst>
            <pc:docMk/>
            <pc:sldMk cId="148364507" sldId="563"/>
            <ac:picMk id="2" creationId="{1E95D839-0F80-4A71-1D32-123ECDA90950}"/>
          </ac:picMkLst>
        </pc:picChg>
        <pc:picChg chg="add mod">
          <ac:chgData name="Katie Smith (ARM - Staff)" userId="df11959b-1e73-4195-8712-b425061f7aa3" providerId="ADAL" clId="{78E584AE-3E14-4078-9BAF-FC6E30E3AC85}" dt="2026-03-26T09:15:10.669" v="23"/>
          <ac:picMkLst>
            <pc:docMk/>
            <pc:sldMk cId="148364507" sldId="563"/>
            <ac:picMk id="4" creationId="{A952807A-8564-D206-EC5D-015839D241BD}"/>
          </ac:picMkLst>
        </pc:picChg>
      </pc:sldChg>
      <pc:sldMasterChg chg="del">
        <pc:chgData name="Katie Smith (ARM - Staff)" userId="df11959b-1e73-4195-8712-b425061f7aa3" providerId="ADAL" clId="{78E584AE-3E14-4078-9BAF-FC6E30E3AC85}" dt="2026-03-26T09:57:46.306" v="24" actId="2696"/>
        <pc:sldMasterMkLst>
          <pc:docMk/>
          <pc:sldMasterMk cId="1334566187" sldId="2147483651"/>
        </pc:sldMasterMkLst>
      </pc:sldMasterChg>
      <pc:sldMasterChg chg="del">
        <pc:chgData name="Katie Smith (ARM - Staff)" userId="df11959b-1e73-4195-8712-b425061f7aa3" providerId="ADAL" clId="{78E584AE-3E14-4078-9BAF-FC6E30E3AC85}" dt="2026-03-26T09:59:33.059" v="25" actId="2696"/>
        <pc:sldMasterMkLst>
          <pc:docMk/>
          <pc:sldMasterMk cId="2659536003" sldId="2147483675"/>
        </pc:sldMasterMkLst>
      </pc:sldMasterChg>
      <pc:sldMasterChg chg="del">
        <pc:chgData name="Katie Smith (ARM - Staff)" userId="df11959b-1e73-4195-8712-b425061f7aa3" providerId="ADAL" clId="{78E584AE-3E14-4078-9BAF-FC6E30E3AC85}" dt="2026-03-26T09:59:37.406" v="26" actId="2696"/>
        <pc:sldMasterMkLst>
          <pc:docMk/>
          <pc:sldMasterMk cId="3373001889" sldId="2147483680"/>
        </pc:sldMasterMkLst>
      </pc:sldMasterChg>
      <pc:sldMasterChg chg="del">
        <pc:chgData name="Katie Smith (ARM - Staff)" userId="df11959b-1e73-4195-8712-b425061f7aa3" providerId="ADAL" clId="{78E584AE-3E14-4078-9BAF-FC6E30E3AC85}" dt="2026-03-26T09:59:39.880" v="27" actId="2696"/>
        <pc:sldMasterMkLst>
          <pc:docMk/>
          <pc:sldMasterMk cId="134724207" sldId="2147483685"/>
        </pc:sldMasterMkLst>
      </pc:sldMasterChg>
      <pc:sldMasterChg chg="del">
        <pc:chgData name="Katie Smith (ARM - Staff)" userId="df11959b-1e73-4195-8712-b425061f7aa3" providerId="ADAL" clId="{78E584AE-3E14-4078-9BAF-FC6E30E3AC85}" dt="2026-03-26T09:59:42.561" v="28" actId="2696"/>
        <pc:sldMasterMkLst>
          <pc:docMk/>
          <pc:sldMasterMk cId="1477514381" sldId="2147483694"/>
        </pc:sldMasterMkLst>
      </pc:sldMasterChg>
      <pc:sldMasterChg chg="del">
        <pc:chgData name="Katie Smith (ARM - Staff)" userId="df11959b-1e73-4195-8712-b425061f7aa3" providerId="ADAL" clId="{78E584AE-3E14-4078-9BAF-FC6E30E3AC85}" dt="2026-03-26T09:59:46.042" v="29" actId="2696"/>
        <pc:sldMasterMkLst>
          <pc:docMk/>
          <pc:sldMasterMk cId="1336206287" sldId="2147483699"/>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84109-7864-4244-8728-010EC93CAFFD}" type="datetimeFigureOut">
              <a:rPr lang="en-GB" smtClean="0"/>
              <a:t>26/03/2026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199E7-C644-4B7E-B524-CBC72F312EF8}" type="slidenum">
              <a:rPr lang="en-GB" smtClean="0"/>
              <a:t>‹#›</a:t>
            </a:fld>
            <a:endParaRPr lang="en-GB"/>
          </a:p>
        </p:txBody>
      </p:sp>
    </p:spTree>
    <p:extLst>
      <p:ext uri="{BB962C8B-B14F-4D97-AF65-F5344CB8AC3E}">
        <p14:creationId xmlns:p14="http://schemas.microsoft.com/office/powerpoint/2010/main" val="385655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shorts/scxIN0t8QI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iscoveruni.gov.u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EQVNas7g9M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shorts/ayBVnSlTY0Q"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shorts/RPcH9Xzgzj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tudentfinance.campaign.gov.u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gov.uk/student-finance-calculato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disabled-students-allowances-dsa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disabilityrightsuk.org/applying-disabled-students%E2%80%99-allowances-dsa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cas.com/explore/search/events?quer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5E7A-B52D-41C0-EEE8-857DA5A99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898F8-668C-B2B4-4550-2AC83D549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E3684-8B8F-2AFF-FF3E-8E3912CF8E31}"/>
              </a:ext>
            </a:extLst>
          </p:cNvPr>
          <p:cNvSpPr>
            <a:spLocks noGrp="1"/>
          </p:cNvSpPr>
          <p:nvPr>
            <p:ph type="body" idx="1"/>
          </p:nvPr>
        </p:nvSpPr>
        <p:spPr/>
        <p:txBody>
          <a:bodyPr/>
          <a:lstStyle/>
          <a:p>
            <a:r>
              <a:rPr lang="en-US" b="1"/>
              <a:t>Key Message:</a:t>
            </a:r>
            <a:r>
              <a:rPr lang="en-US"/>
              <a:t> This talk covers the key factors students need to consider when choosing their course and university, as well as providing guidance on useful sources and interactive activities to help with the research and selection process. </a:t>
            </a:r>
            <a:endParaRPr lang="en-US">
              <a:ea typeface="Calibri"/>
              <a:cs typeface="Calibri"/>
            </a:endParaRPr>
          </a:p>
        </p:txBody>
      </p:sp>
      <p:sp>
        <p:nvSpPr>
          <p:cNvPr id="4" name="Slide Number Placeholder 3">
            <a:extLst>
              <a:ext uri="{FF2B5EF4-FFF2-40B4-BE49-F238E27FC236}">
                <a16:creationId xmlns:a16="http://schemas.microsoft.com/office/drawing/2014/main" id="{2A681C5A-2E19-172C-6012-3B69FB1725F3}"/>
              </a:ext>
            </a:extLst>
          </p:cNvPr>
          <p:cNvSpPr>
            <a:spLocks noGrp="1"/>
          </p:cNvSpPr>
          <p:nvPr>
            <p:ph type="sldNum" sz="quarter" idx="5"/>
          </p:nvPr>
        </p:nvSpPr>
        <p:spPr/>
        <p:txBody>
          <a:bodyPr/>
          <a:lstStyle/>
          <a:p>
            <a:fld id="{9D4199E7-C644-4B7E-B524-CBC72F312EF8}" type="slidenum">
              <a:rPr lang="en-GB" smtClean="0"/>
              <a:t>1</a:t>
            </a:fld>
            <a:endParaRPr lang="en-GB"/>
          </a:p>
        </p:txBody>
      </p:sp>
    </p:spTree>
    <p:extLst>
      <p:ext uri="{BB962C8B-B14F-4D97-AF65-F5344CB8AC3E}">
        <p14:creationId xmlns:p14="http://schemas.microsoft.com/office/powerpoint/2010/main" val="184685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First, ask yourself:</a:t>
            </a:r>
          </a:p>
          <a:p>
            <a:endParaRPr lang="en-GB" sz="1200" kern="120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you enjoy doing now?</a:t>
            </a:r>
            <a:r>
              <a:rPr lang="en-GB" sz="1200" kern="1200" baseline="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hink about the subject(s) you like</a:t>
            </a:r>
            <a:r>
              <a:rPr lang="en-GB" sz="1200" kern="1200" baseline="0" dirty="0">
                <a:solidFill>
                  <a:schemeClr val="tx1"/>
                </a:solidFill>
                <a:effectLst/>
                <a:latin typeface="+mn-lt"/>
                <a:ea typeface="+mn-ea"/>
                <a:cs typeface="+mn-cs"/>
              </a:rPr>
              <a:t> or an area you’re interested in.</a:t>
            </a:r>
            <a:endParaRPr lang="en-GB" sz="1200" kern="1200" baseline="0" dirty="0">
              <a:solidFill>
                <a:schemeClr val="tx1"/>
              </a:solidFill>
              <a:effectLst/>
              <a:latin typeface="+mn-lt"/>
              <a:ea typeface="Calibri"/>
              <a:cs typeface="Calibri"/>
            </a:endParaRPr>
          </a:p>
          <a:p>
            <a:r>
              <a:rPr lang="en-GB" sz="1200" kern="1200" baseline="0" dirty="0">
                <a:solidFill>
                  <a:schemeClr val="tx1"/>
                </a:solidFill>
                <a:effectLst/>
                <a:latin typeface="+mn-lt"/>
                <a:ea typeface="+mn-ea"/>
                <a:cs typeface="+mn-cs"/>
              </a:rPr>
              <a:t>What part of that subject interests you the most? </a:t>
            </a:r>
            <a:r>
              <a:rPr lang="en-GB" sz="1200" kern="1200" baseline="0" dirty="0" err="1">
                <a:solidFill>
                  <a:schemeClr val="tx1"/>
                </a:solidFill>
                <a:effectLst/>
                <a:latin typeface="+mn-lt"/>
                <a:ea typeface="+mn-ea"/>
                <a:cs typeface="+mn-cs"/>
              </a:rPr>
              <a:t>Practicals</a:t>
            </a:r>
            <a:r>
              <a:rPr lang="en-GB" dirty="0"/>
              <a:t>? A</a:t>
            </a:r>
            <a:r>
              <a:rPr lang="en-GB" sz="1200" kern="1200" baseline="0" dirty="0">
                <a:solidFill>
                  <a:schemeClr val="tx1"/>
                </a:solidFill>
                <a:effectLst/>
                <a:latin typeface="+mn-lt"/>
                <a:ea typeface="+mn-ea"/>
                <a:cs typeface="+mn-cs"/>
              </a:rPr>
              <a:t> particular topic? Be specific! </a:t>
            </a:r>
            <a:endParaRPr lang="en-GB" sz="1200" kern="1200" baseline="0" dirty="0">
              <a:solidFill>
                <a:schemeClr val="tx1"/>
              </a:solidFill>
              <a:effectLst/>
              <a:latin typeface="+mn-lt"/>
              <a:ea typeface="Calibri"/>
              <a:cs typeface="Calibri"/>
            </a:endParaRPr>
          </a:p>
          <a:p>
            <a:r>
              <a:rPr lang="en-GB" sz="1200" kern="1200" baseline="0" dirty="0">
                <a:solidFill>
                  <a:schemeClr val="tx1"/>
                </a:solidFill>
                <a:effectLst/>
                <a:latin typeface="+mn-lt"/>
                <a:ea typeface="+mn-ea"/>
                <a:cs typeface="+mn-cs"/>
              </a:rPr>
              <a:t>If it’s not something you’ve done before, why are you drawn to it? What are you most looking forward to doing?</a:t>
            </a:r>
            <a:r>
              <a:rPr lang="en-GB" dirty="0"/>
              <a:t> </a:t>
            </a:r>
            <a:endParaRPr lang="en-GB" dirty="0">
              <a:ea typeface="Calibri"/>
              <a:cs typeface="Calibri"/>
            </a:endParaRPr>
          </a:p>
          <a:p>
            <a:r>
              <a:rPr lang="en-GB" sz="1200" kern="1200" baseline="0" dirty="0">
                <a:solidFill>
                  <a:schemeClr val="tx1"/>
                </a:solidFill>
                <a:effectLst/>
                <a:latin typeface="+mn-lt"/>
                <a:ea typeface="+mn-ea"/>
                <a:cs typeface="+mn-cs"/>
              </a:rPr>
              <a:t>Linking back to what we said earlier, different universities will structure courses differently and cover different modules so always have this information</a:t>
            </a:r>
            <a:r>
              <a:rPr lang="en-GB" dirty="0"/>
              <a:t> in</a:t>
            </a:r>
            <a:r>
              <a:rPr lang="en-GB" sz="1200" kern="1200" baseline="0" dirty="0">
                <a:solidFill>
                  <a:schemeClr val="tx1"/>
                </a:solidFill>
                <a:effectLst/>
                <a:latin typeface="+mn-lt"/>
                <a:ea typeface="+mn-ea"/>
                <a:cs typeface="+mn-cs"/>
              </a:rPr>
              <a:t> the back of your mind in your research process. There's so much to think about and you can get bogged down by content and information overload, so always come back to what it is you want to get out of it and make sure your course enables you to do that.</a:t>
            </a:r>
            <a:r>
              <a:rPr lang="en-GB" dirty="0"/>
              <a:t> </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9D4199E7-C644-4B7E-B524-CBC72F312EF8}" type="slidenum">
              <a:rPr lang="en-GB" smtClean="0"/>
              <a:t>10</a:t>
            </a:fld>
            <a:endParaRPr lang="en-GB"/>
          </a:p>
        </p:txBody>
      </p:sp>
    </p:spTree>
    <p:extLst>
      <p:ext uri="{BB962C8B-B14F-4D97-AF65-F5344CB8AC3E}">
        <p14:creationId xmlns:p14="http://schemas.microsoft.com/office/powerpoint/2010/main" val="102561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CCAD8-44D9-DBDB-6D71-4A66FC396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A513F-69BE-B489-793B-296639B8D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F1D93-2472-D815-7880-AE7F7AB17875}"/>
              </a:ext>
            </a:extLst>
          </p:cNvPr>
          <p:cNvSpPr>
            <a:spLocks noGrp="1"/>
          </p:cNvSpPr>
          <p:nvPr>
            <p:ph type="body" idx="1"/>
          </p:nvPr>
        </p:nvSpPr>
        <p:spPr/>
        <p:txBody>
          <a:bodyPr/>
          <a:lstStyle/>
          <a:p>
            <a:r>
              <a:rPr lang="en-US" b="1"/>
              <a:t>Activity: </a:t>
            </a:r>
            <a:r>
              <a:rPr lang="en-US"/>
              <a:t>What are your Skills?  </a:t>
            </a:r>
          </a:p>
          <a:p>
            <a:r>
              <a:rPr lang="en-US" b="1" u="none"/>
              <a:t>How to use: </a:t>
            </a:r>
            <a:r>
              <a:rPr lang="en-US"/>
              <a:t>Students to fill in the answers in their booklet.</a:t>
            </a:r>
            <a:endParaRPr lang="en-US">
              <a:ea typeface="Calibri"/>
              <a:cs typeface="Calibri"/>
            </a:endParaRPr>
          </a:p>
        </p:txBody>
      </p:sp>
      <p:sp>
        <p:nvSpPr>
          <p:cNvPr id="4" name="Slide Number Placeholder 3">
            <a:extLst>
              <a:ext uri="{FF2B5EF4-FFF2-40B4-BE49-F238E27FC236}">
                <a16:creationId xmlns:a16="http://schemas.microsoft.com/office/drawing/2014/main" id="{FA7CDFCE-CFC7-4324-046E-3B0951C6EDDA}"/>
              </a:ext>
            </a:extLst>
          </p:cNvPr>
          <p:cNvSpPr>
            <a:spLocks noGrp="1"/>
          </p:cNvSpPr>
          <p:nvPr>
            <p:ph type="sldNum" sz="quarter" idx="5"/>
          </p:nvPr>
        </p:nvSpPr>
        <p:spPr/>
        <p:txBody>
          <a:bodyPr/>
          <a:lstStyle/>
          <a:p>
            <a:fld id="{9D4199E7-C644-4B7E-B524-CBC72F312EF8}" type="slidenum">
              <a:rPr lang="en-GB" smtClean="0"/>
              <a:t>11</a:t>
            </a:fld>
            <a:endParaRPr lang="en-GB"/>
          </a:p>
        </p:txBody>
      </p:sp>
    </p:spTree>
    <p:extLst>
      <p:ext uri="{BB962C8B-B14F-4D97-AF65-F5344CB8AC3E}">
        <p14:creationId xmlns:p14="http://schemas.microsoft.com/office/powerpoint/2010/main" val="206916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7E9D-556C-DFA2-F232-7681EEF09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083C2-AF5A-5F0D-603F-66A1F5044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3139E-5A89-38D5-0446-EA14017BB847}"/>
              </a:ext>
            </a:extLst>
          </p:cNvPr>
          <p:cNvSpPr>
            <a:spLocks noGrp="1"/>
          </p:cNvSpPr>
          <p:nvPr>
            <p:ph type="body" idx="1"/>
          </p:nvPr>
        </p:nvSpPr>
        <p:spPr/>
        <p:txBody>
          <a:bodyPr/>
          <a:lstStyle/>
          <a:p>
            <a:r>
              <a:rPr lang="en-GB" b="1"/>
              <a:t>Questions: </a:t>
            </a:r>
            <a:endParaRPr lang="en-US">
              <a:cs typeface="Calibri"/>
            </a:endParaRPr>
          </a:p>
          <a:p>
            <a:pPr marL="171450" indent="-171450">
              <a:buFont typeface="Wingdings" panose="05000000000000000000" pitchFamily="2" charset="2"/>
              <a:buChar char="§"/>
            </a:pPr>
            <a:r>
              <a:rPr lang="en-GB"/>
              <a:t>What are you studying? </a:t>
            </a:r>
            <a:endParaRPr lang="en-US"/>
          </a:p>
          <a:p>
            <a:pPr marL="171450" indent="-171450">
              <a:buFont typeface="Wingdings" panose="05000000000000000000" pitchFamily="2" charset="2"/>
              <a:buChar char="§"/>
            </a:pPr>
            <a:r>
              <a:rPr lang="en-GB"/>
              <a:t>What do you like about your course(s)? </a:t>
            </a:r>
            <a:endParaRPr lang="en-US"/>
          </a:p>
          <a:p>
            <a:pPr marL="171450" indent="-171450">
              <a:buFont typeface="Wingdings" panose="05000000000000000000" pitchFamily="2" charset="2"/>
              <a:buChar char="§"/>
            </a:pPr>
            <a:r>
              <a:rPr lang="en-GB"/>
              <a:t>What are your hobbies or interests? </a:t>
            </a:r>
          </a:p>
          <a:p>
            <a:pPr marL="0" indent="0">
              <a:buFont typeface="Wingdings" panose="05000000000000000000" pitchFamily="2" charset="2"/>
              <a:buNone/>
            </a:pPr>
            <a:endParaRPr lang="en-US"/>
          </a:p>
          <a:p>
            <a:r>
              <a:rPr lang="en-GB"/>
              <a:t>Are you passionate about something? For instance, do you enjoy a subject and are you passionate about an issue? </a:t>
            </a:r>
            <a:endParaRPr lang="en-GB">
              <a:cs typeface="Calibri"/>
            </a:endParaRPr>
          </a:p>
          <a:p>
            <a:r>
              <a:rPr lang="en-GB"/>
              <a:t>Maybe something like Geography and International Development might be a good choice.</a:t>
            </a:r>
            <a:endParaRPr lang="en-GB">
              <a:ea typeface="Calibri"/>
              <a:cs typeface="Calibri"/>
            </a:endParaRPr>
          </a:p>
        </p:txBody>
      </p:sp>
      <p:sp>
        <p:nvSpPr>
          <p:cNvPr id="4" name="Slide Number Placeholder 3">
            <a:extLst>
              <a:ext uri="{FF2B5EF4-FFF2-40B4-BE49-F238E27FC236}">
                <a16:creationId xmlns:a16="http://schemas.microsoft.com/office/drawing/2014/main" id="{CE27EB39-ABF6-168F-82B8-DD8AF2B5214D}"/>
              </a:ext>
            </a:extLst>
          </p:cNvPr>
          <p:cNvSpPr>
            <a:spLocks noGrp="1"/>
          </p:cNvSpPr>
          <p:nvPr>
            <p:ph type="sldNum" sz="quarter" idx="5"/>
          </p:nvPr>
        </p:nvSpPr>
        <p:spPr/>
        <p:txBody>
          <a:bodyPr/>
          <a:lstStyle/>
          <a:p>
            <a:fld id="{9D4199E7-C644-4B7E-B524-CBC72F312EF8}" type="slidenum">
              <a:rPr lang="en-GB" smtClean="0"/>
              <a:t>12</a:t>
            </a:fld>
            <a:endParaRPr lang="en-GB"/>
          </a:p>
        </p:txBody>
      </p:sp>
    </p:spTree>
    <p:extLst>
      <p:ext uri="{BB962C8B-B14F-4D97-AF65-F5344CB8AC3E}">
        <p14:creationId xmlns:p14="http://schemas.microsoft.com/office/powerpoint/2010/main" val="276784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2F639-B50E-4F5A-0D40-92930DE5B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42FB3-C4EF-8306-A21F-7377741B1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227AC-6C80-4DB2-F5BF-CBE0E66C9297}"/>
              </a:ext>
            </a:extLst>
          </p:cNvPr>
          <p:cNvSpPr>
            <a:spLocks noGrp="1"/>
          </p:cNvSpPr>
          <p:nvPr>
            <p:ph type="body" idx="1"/>
          </p:nvPr>
        </p:nvSpPr>
        <p:spPr/>
        <p:txBody>
          <a:bodyPr/>
          <a:lstStyle/>
          <a:p>
            <a:r>
              <a:rPr lang="en-GB" b="1" dirty="0"/>
              <a:t>Video: </a:t>
            </a:r>
            <a:r>
              <a:rPr lang="en-GB" dirty="0"/>
              <a:t>Hear from one of our students and their 5 Top Tips on</a:t>
            </a:r>
            <a:r>
              <a:rPr lang="en-GB" b="1" dirty="0"/>
              <a:t> </a:t>
            </a:r>
            <a:r>
              <a:rPr lang="en-GB" dirty="0"/>
              <a:t>choosing</a:t>
            </a:r>
            <a:r>
              <a:rPr lang="en-GB" baseline="0" dirty="0"/>
              <a:t> </a:t>
            </a:r>
            <a:r>
              <a:rPr lang="en-GB" dirty="0"/>
              <a:t>a </a:t>
            </a:r>
            <a:r>
              <a:rPr lang="en-GB" baseline="0" dirty="0"/>
              <a:t>course</a:t>
            </a:r>
            <a:r>
              <a:rPr lang="en-GB" dirty="0"/>
              <a:t> (55 seconds) </a:t>
            </a:r>
            <a:endParaRPr lang="en-GB" dirty="0">
              <a:cs typeface="Calibri"/>
            </a:endParaRPr>
          </a:p>
          <a:p>
            <a:r>
              <a:rPr lang="en-GB" b="1" dirty="0">
                <a:cs typeface="Calibri" panose="020F0502020204030204"/>
              </a:rPr>
              <a:t>Link:</a:t>
            </a:r>
            <a:r>
              <a:rPr lang="en-GB" dirty="0">
                <a:cs typeface="Calibri" panose="020F0502020204030204"/>
              </a:rPr>
              <a:t> </a:t>
            </a:r>
            <a:r>
              <a:rPr lang="en-GB" dirty="0">
                <a:cs typeface="Calibri" panose="020F0502020204030204"/>
                <a:hlinkClick r:id="rId3"/>
              </a:rPr>
              <a:t>https</a:t>
            </a:r>
            <a:r>
              <a:rPr lang="en-GB" dirty="0">
                <a:hlinkClick r:id="rId3"/>
              </a:rPr>
              <a:t>://www.youtube.com/shorts/scxIN0t8QIk</a:t>
            </a:r>
            <a:endParaRPr lang="en-GB" dirty="0">
              <a:cs typeface="Calibri"/>
            </a:endParaRPr>
          </a:p>
        </p:txBody>
      </p:sp>
      <p:sp>
        <p:nvSpPr>
          <p:cNvPr id="4" name="Slide Number Placeholder 3">
            <a:extLst>
              <a:ext uri="{FF2B5EF4-FFF2-40B4-BE49-F238E27FC236}">
                <a16:creationId xmlns:a16="http://schemas.microsoft.com/office/drawing/2014/main" id="{271F0510-9B5D-E3D7-51B6-0B78B39E3794}"/>
              </a:ext>
            </a:extLst>
          </p:cNvPr>
          <p:cNvSpPr>
            <a:spLocks noGrp="1"/>
          </p:cNvSpPr>
          <p:nvPr>
            <p:ph type="sldNum" sz="quarter" idx="5"/>
          </p:nvPr>
        </p:nvSpPr>
        <p:spPr/>
        <p:txBody>
          <a:bodyPr/>
          <a:lstStyle/>
          <a:p>
            <a:fld id="{9D4199E7-C644-4B7E-B524-CBC72F312EF8}" type="slidenum">
              <a:rPr lang="en-GB" smtClean="0"/>
              <a:t>13</a:t>
            </a:fld>
            <a:endParaRPr lang="en-GB"/>
          </a:p>
        </p:txBody>
      </p:sp>
    </p:spTree>
    <p:extLst>
      <p:ext uri="{BB962C8B-B14F-4D97-AF65-F5344CB8AC3E}">
        <p14:creationId xmlns:p14="http://schemas.microsoft.com/office/powerpoint/2010/main" val="113953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D34BE-0375-1F69-9D39-93C47B926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D59D6-475F-0C62-1CE6-748233849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D1515-1B3E-34CB-513C-5B0D1E713AC1}"/>
              </a:ext>
            </a:extLst>
          </p:cNvPr>
          <p:cNvSpPr>
            <a:spLocks noGrp="1"/>
          </p:cNvSpPr>
          <p:nvPr>
            <p:ph type="body" idx="1"/>
          </p:nvPr>
        </p:nvSpPr>
        <p:spPr/>
        <p:txBody>
          <a:bodyPr/>
          <a:lstStyle/>
          <a:p>
            <a:pPr defTabSz="610636">
              <a:defRPr/>
            </a:pPr>
            <a:r>
              <a:rPr lang="en-GB" b="1"/>
              <a:t>Questions: </a:t>
            </a:r>
            <a:endParaRPr lang="en-US">
              <a:cs typeface="Calibri"/>
            </a:endParaRPr>
          </a:p>
          <a:p>
            <a:pPr marL="171450" indent="-171450" defTabSz="610636">
              <a:buFont typeface="Wingdings" panose="05000000000000000000" pitchFamily="2" charset="2"/>
              <a:buChar char="§"/>
              <a:defRPr/>
            </a:pPr>
            <a:r>
              <a:rPr lang="en-GB"/>
              <a:t>How would you evaluate yourself? Students to mark themselves out of 10 for each of the assessment methods / ways of learning </a:t>
            </a:r>
          </a:p>
          <a:p>
            <a:pPr defTabSz="610636">
              <a:defRPr/>
            </a:pPr>
            <a:r>
              <a:rPr lang="en-US" b="1" dirty="0"/>
              <a:t>Assessment methods</a:t>
            </a:r>
            <a:r>
              <a:rPr lang="en-US" dirty="0"/>
              <a:t> at university are not that different from those used in school or college. However, the assessment types used will vary by course. Students have the opportunity to search for courses that match their interests and assessment method preference. </a:t>
            </a:r>
            <a:endParaRPr lang="en-US" dirty="0">
              <a:ea typeface="Calibri"/>
              <a:cs typeface="Calibri"/>
            </a:endParaRPr>
          </a:p>
          <a:p>
            <a:pPr defTabSz="610636">
              <a:defRPr/>
            </a:pPr>
            <a:endParaRPr lang="en-US"/>
          </a:p>
          <a:p>
            <a:pPr defTabSz="610636">
              <a:defRPr/>
            </a:pPr>
            <a:r>
              <a:rPr lang="en-US"/>
              <a:t>Check out </a:t>
            </a:r>
            <a:r>
              <a:rPr lang="en-US" dirty="0">
                <a:hlinkClick r:id="rId3"/>
              </a:rPr>
              <a:t>Discover Uni</a:t>
            </a:r>
            <a:r>
              <a:rPr lang="en-US"/>
              <a:t> and university prospectuses for a breakdown of assessment type by course. </a:t>
            </a:r>
          </a:p>
          <a:p>
            <a:pPr defTabSz="610636">
              <a:defRPr/>
            </a:pPr>
            <a:endParaRPr lang="en-GB"/>
          </a:p>
          <a:p>
            <a:pPr defTabSz="610636">
              <a:defRPr/>
            </a:pPr>
            <a:r>
              <a:rPr lang="en-GB" dirty="0"/>
              <a:t>Do you want to study this for the next 3 or more years? 3 years is a long time to be studying something you don’t enjoy.</a:t>
            </a:r>
            <a:endParaRPr lang="en-GB" dirty="0">
              <a:cs typeface="Calibri"/>
            </a:endParaRPr>
          </a:p>
          <a:p>
            <a:pPr marL="0" indent="0" defTabSz="610636">
              <a:buFont typeface="Arial"/>
              <a:buNone/>
              <a:defRPr/>
            </a:pPr>
            <a:endParaRPr lang="en-GB"/>
          </a:p>
          <a:p>
            <a:pPr marL="0" indent="0" defTabSz="610636">
              <a:buFont typeface="Arial"/>
              <a:buNone/>
              <a:defRPr/>
            </a:pPr>
            <a:r>
              <a:rPr lang="en-GB" dirty="0"/>
              <a:t>How do you like to learn? Some courses have mainly lectures approximately 100-200 people, with just a few seminars to follow up a topic but this can change from year to year. You could have a combination of lab work and regular small seminars. It helps to think about how you learn best when choosing a course.</a:t>
            </a:r>
            <a:endParaRPr lang="en-GB" dirty="0">
              <a:cs typeface="Calibri"/>
            </a:endParaRPr>
          </a:p>
          <a:p>
            <a:pPr marL="0" indent="0" defTabSz="610636">
              <a:buFont typeface="Arial"/>
              <a:buNone/>
              <a:defRPr/>
            </a:pPr>
            <a:endParaRPr lang="en-GB"/>
          </a:p>
          <a:p>
            <a:pPr marL="0" indent="0" defTabSz="610636">
              <a:buFont typeface="Arial"/>
              <a:buNone/>
              <a:defRPr/>
            </a:pPr>
            <a:r>
              <a:rPr lang="en-GB" dirty="0"/>
              <a:t>How well do you perform in different types of assessment? If exams aren’t your strong point, then you don’t want to pick a course which is 100% assessed on examinations. Discover Uni </a:t>
            </a:r>
            <a:r>
              <a:rPr lang="en-GB" baseline="0" dirty="0"/>
              <a:t>has a graph comparing coursework to exams to tell you if a course will be suited to your learning style.</a:t>
            </a:r>
            <a:endParaRPr lang="en-GB" dirty="0">
              <a:cs typeface="Calibri"/>
            </a:endParaRPr>
          </a:p>
          <a:p>
            <a:pPr marL="0" indent="0" defTabSz="610636">
              <a:buFont typeface="Arial"/>
              <a:buNone/>
              <a:defRPr/>
            </a:pPr>
            <a:endParaRPr lang="en-GB"/>
          </a:p>
          <a:p>
            <a:pPr marL="0" indent="0" defTabSz="610636">
              <a:buFont typeface="Arial"/>
              <a:buNone/>
              <a:defRPr/>
            </a:pPr>
            <a:r>
              <a:rPr lang="en-GB" dirty="0"/>
              <a:t>What are you good at currently? Are you interested in a subject you are taking now, a specific module (e.g., organic chemistry) or do you want to try something new? Try and gain experience in that new subject before applying to see what it is like. </a:t>
            </a:r>
            <a:r>
              <a:rPr lang="en-GB" baseline="0" dirty="0"/>
              <a:t>A history course at one university can be very different from a history course at another university, and this is due to the modules that are on offer. If there is a particular part that you are interested in, make sure that university offers it as a module.</a:t>
            </a:r>
            <a:r>
              <a:rPr lang="en-GB" dirty="0"/>
              <a:t> </a:t>
            </a:r>
            <a:endParaRPr lang="en-GB" dirty="0">
              <a:ea typeface="Calibri"/>
              <a:cs typeface="Calibri"/>
            </a:endParaRPr>
          </a:p>
          <a:p>
            <a:pPr marL="0" indent="0" defTabSz="610636">
              <a:buFont typeface="Arial"/>
              <a:buNone/>
              <a:defRPr/>
            </a:pPr>
            <a:endParaRPr lang="en-GB">
              <a:cs typeface="Calibri" panose="020F0502020204030204"/>
            </a:endParaRPr>
          </a:p>
          <a:p>
            <a:pPr marL="0" indent="0" defTabSz="610636">
              <a:buFont typeface="Arial"/>
              <a:buNone/>
              <a:defRPr/>
            </a:pPr>
            <a:r>
              <a:rPr lang="en-GB" baseline="0" dirty="0"/>
              <a:t>Some courses need to be accredited in order for you to go into a certain career. E.g., psychology needs to be accredited by the BPS.</a:t>
            </a:r>
            <a:r>
              <a:rPr lang="en-GB" dirty="0"/>
              <a:t> </a:t>
            </a:r>
            <a:endParaRPr lang="en-GB" dirty="0">
              <a:cs typeface="Calibri"/>
            </a:endParaRPr>
          </a:p>
        </p:txBody>
      </p:sp>
      <p:sp>
        <p:nvSpPr>
          <p:cNvPr id="4" name="Slide Number Placeholder 3">
            <a:extLst>
              <a:ext uri="{FF2B5EF4-FFF2-40B4-BE49-F238E27FC236}">
                <a16:creationId xmlns:a16="http://schemas.microsoft.com/office/drawing/2014/main" id="{003A3871-7537-5899-3ED1-6F1756BB8A34}"/>
              </a:ext>
            </a:extLst>
          </p:cNvPr>
          <p:cNvSpPr>
            <a:spLocks noGrp="1"/>
          </p:cNvSpPr>
          <p:nvPr>
            <p:ph type="sldNum" sz="quarter" idx="5"/>
          </p:nvPr>
        </p:nvSpPr>
        <p:spPr/>
        <p:txBody>
          <a:bodyPr/>
          <a:lstStyle/>
          <a:p>
            <a:fld id="{9D4199E7-C644-4B7E-B524-CBC72F312EF8}" type="slidenum">
              <a:rPr lang="en-GB" smtClean="0"/>
              <a:t>14</a:t>
            </a:fld>
            <a:endParaRPr lang="en-GB"/>
          </a:p>
        </p:txBody>
      </p:sp>
    </p:spTree>
    <p:extLst>
      <p:ext uri="{BB962C8B-B14F-4D97-AF65-F5344CB8AC3E}">
        <p14:creationId xmlns:p14="http://schemas.microsoft.com/office/powerpoint/2010/main" val="397321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6E488-D128-EA08-5B83-95F332C8C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792D9-B103-98C4-B171-884083783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539EF-E17B-12F8-C27F-699EDD671E34}"/>
              </a:ext>
            </a:extLst>
          </p:cNvPr>
          <p:cNvSpPr>
            <a:spLocks noGrp="1"/>
          </p:cNvSpPr>
          <p:nvPr>
            <p:ph type="body" idx="1"/>
          </p:nvPr>
        </p:nvSpPr>
        <p:spPr/>
        <p:txBody>
          <a:bodyPr/>
          <a:lstStyle/>
          <a:p>
            <a:r>
              <a:rPr lang="en-US" b="1">
                <a:ea typeface="Calibri"/>
                <a:cs typeface="Calibri"/>
              </a:rPr>
              <a:t>UCAS Search: </a:t>
            </a:r>
            <a:r>
              <a:rPr lang="en-US">
                <a:ea typeface="Calibri"/>
                <a:cs typeface="Calibri"/>
              </a:rPr>
              <a:t>March 2026</a:t>
            </a:r>
          </a:p>
          <a:p>
            <a:r>
              <a:rPr lang="en-US" b="1"/>
              <a:t>Question: </a:t>
            </a:r>
            <a:r>
              <a:rPr lang="en-GB">
                <a:cs typeface="Calibri"/>
              </a:rPr>
              <a:t>H</a:t>
            </a:r>
            <a:r>
              <a:rPr lang="en-GB"/>
              <a:t>ow </a:t>
            </a:r>
            <a:r>
              <a:rPr lang="en-GB" sz="1200" kern="1200" baseline="0">
                <a:solidFill>
                  <a:schemeClr val="tx1"/>
                </a:solidFill>
                <a:effectLst/>
                <a:latin typeface="+mn-lt"/>
                <a:ea typeface="+mn-ea"/>
                <a:cs typeface="+mn-cs"/>
              </a:rPr>
              <a:t>many universities do you think there are to choose from in the UK?</a:t>
            </a:r>
            <a:r>
              <a:rPr lang="en-GB"/>
              <a:t> </a:t>
            </a:r>
          </a:p>
          <a:p>
            <a:pPr>
              <a:defRPr/>
            </a:pPr>
            <a:r>
              <a:rPr lang="en-GB" b="1" dirty="0"/>
              <a:t>Answer: </a:t>
            </a:r>
            <a:r>
              <a:rPr lang="en-GB" sz="1200" kern="1200" baseline="0">
                <a:solidFill>
                  <a:schemeClr val="tx1"/>
                </a:solidFill>
                <a:effectLst/>
                <a:latin typeface="+mn-lt"/>
                <a:ea typeface="+mn-ea"/>
                <a:cs typeface="+mn-cs"/>
              </a:rPr>
              <a:t>There are over </a:t>
            </a:r>
            <a:r>
              <a:rPr lang="en-GB"/>
              <a:t>400 </a:t>
            </a:r>
            <a:r>
              <a:rPr lang="en-GB" sz="1200" kern="1200" baseline="0">
                <a:solidFill>
                  <a:schemeClr val="tx1"/>
                </a:solidFill>
                <a:effectLst/>
                <a:latin typeface="+mn-lt"/>
                <a:ea typeface="+mn-ea"/>
                <a:cs typeface="+mn-cs"/>
              </a:rPr>
              <a:t>higher education institutions in the UK.</a:t>
            </a:r>
            <a:r>
              <a:rPr lang="en-GB"/>
              <a:t> </a:t>
            </a:r>
          </a:p>
          <a:p>
            <a:r>
              <a:rPr lang="en-GB" sz="1200" kern="1200" baseline="0" dirty="0">
                <a:solidFill>
                  <a:schemeClr val="tx1"/>
                </a:solidFill>
                <a:effectLst/>
                <a:latin typeface="+mn-lt"/>
                <a:ea typeface="+mn-ea"/>
                <a:cs typeface="+mn-cs"/>
              </a:rPr>
              <a:t>By Higher Education Institution we mean anywhere in the UK where you can study a degree. Most degrees are </a:t>
            </a:r>
            <a:r>
              <a:rPr lang="en-GB" dirty="0"/>
              <a:t>taught </a:t>
            </a:r>
            <a:r>
              <a:rPr lang="en-GB" sz="1200" kern="1200" baseline="0" dirty="0">
                <a:solidFill>
                  <a:schemeClr val="tx1"/>
                </a:solidFill>
                <a:effectLst/>
                <a:latin typeface="+mn-lt"/>
                <a:ea typeface="+mn-ea"/>
                <a:cs typeface="+mn-cs"/>
              </a:rPr>
              <a:t>at </a:t>
            </a:r>
            <a:r>
              <a:rPr lang="en-GB" dirty="0"/>
              <a:t>universities,</a:t>
            </a:r>
            <a:r>
              <a:rPr lang="en-GB" sz="1200" kern="1200" baseline="0" dirty="0">
                <a:solidFill>
                  <a:schemeClr val="tx1"/>
                </a:solidFill>
                <a:effectLst/>
                <a:latin typeface="+mn-lt"/>
                <a:ea typeface="+mn-ea"/>
                <a:cs typeface="+mn-cs"/>
              </a:rPr>
              <a:t> but some FE colleges also offer degrees which are usually validated by a university. For example, in Norfolk your options are UEA, NUA, City College, East Coast College, and College of West Anglia.</a:t>
            </a:r>
            <a:r>
              <a:rPr lang="en-GB" dirty="0"/>
              <a:t> </a:t>
            </a:r>
            <a:endParaRPr lang="en-GB" dirty="0">
              <a:cs typeface="Calibri"/>
            </a:endParaRPr>
          </a:p>
        </p:txBody>
      </p:sp>
      <p:sp>
        <p:nvSpPr>
          <p:cNvPr id="4" name="Slide Number Placeholder 3">
            <a:extLst>
              <a:ext uri="{FF2B5EF4-FFF2-40B4-BE49-F238E27FC236}">
                <a16:creationId xmlns:a16="http://schemas.microsoft.com/office/drawing/2014/main" id="{D2CFE28A-CC42-93AB-7E40-F288FFCF231B}"/>
              </a:ext>
            </a:extLst>
          </p:cNvPr>
          <p:cNvSpPr>
            <a:spLocks noGrp="1"/>
          </p:cNvSpPr>
          <p:nvPr>
            <p:ph type="sldNum" sz="quarter" idx="5"/>
          </p:nvPr>
        </p:nvSpPr>
        <p:spPr/>
        <p:txBody>
          <a:bodyPr/>
          <a:lstStyle/>
          <a:p>
            <a:fld id="{9D4199E7-C644-4B7E-B524-CBC72F312EF8}" type="slidenum">
              <a:rPr lang="en-GB" smtClean="0"/>
              <a:t>15</a:t>
            </a:fld>
            <a:endParaRPr lang="en-GB"/>
          </a:p>
        </p:txBody>
      </p:sp>
    </p:spTree>
    <p:extLst>
      <p:ext uri="{BB962C8B-B14F-4D97-AF65-F5344CB8AC3E}">
        <p14:creationId xmlns:p14="http://schemas.microsoft.com/office/powerpoint/2010/main" val="343832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324D-346B-3762-3FEB-E4B5DEC2F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574AC-95C2-FF05-509D-5CD39157C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22FFB-55CB-4848-4315-1A9B037B5F59}"/>
              </a:ext>
            </a:extLst>
          </p:cNvPr>
          <p:cNvSpPr>
            <a:spLocks noGrp="1"/>
          </p:cNvSpPr>
          <p:nvPr>
            <p:ph type="body" idx="1"/>
          </p:nvPr>
        </p:nvSpPr>
        <p:spPr/>
        <p:txBody>
          <a:bodyPr/>
          <a:lstStyle/>
          <a:p>
            <a:r>
              <a:rPr lang="en-GB" b="1"/>
              <a:t>Questions: </a:t>
            </a:r>
            <a:r>
              <a:rPr lang="en-GB"/>
              <a:t>List your top 5 locations </a:t>
            </a:r>
          </a:p>
          <a:p>
            <a:r>
              <a:rPr lang="en-GB" baseline="0"/>
              <a:t>This next part will focus on the key things you need to consider when thinking about the right institution for you.</a:t>
            </a:r>
          </a:p>
          <a:p>
            <a:pPr marL="0" indent="0" defTabSz="610636">
              <a:buFontTx/>
              <a:buNone/>
              <a:defRPr/>
            </a:pPr>
            <a:r>
              <a:rPr lang="en-GB" sz="1200" i="0" u="none" kern="1200" dirty="0">
                <a:solidFill>
                  <a:schemeClr val="tx1"/>
                </a:solidFill>
                <a:effectLst/>
                <a:latin typeface="+mn-lt"/>
                <a:ea typeface="+mn-ea"/>
                <a:cs typeface="+mn-cs"/>
              </a:rPr>
              <a:t>With</a:t>
            </a:r>
            <a:r>
              <a:rPr lang="en-GB" sz="1200" i="0" u="none" kern="1200" baseline="0" dirty="0">
                <a:solidFill>
                  <a:schemeClr val="tx1"/>
                </a:solidFill>
                <a:effectLst/>
                <a:latin typeface="+mn-lt"/>
                <a:ea typeface="+mn-ea"/>
                <a:cs typeface="+mn-cs"/>
              </a:rPr>
              <a:t> so many universities to choose from it’s a good idea to think about where in the UK you may like to live. You can decide to stay at home and commute to your local university, or you can move away from home and live on campus. Everyone will have their own idea of how far away from home they’re prepared to travel, so it's worth having a think about this now.</a:t>
            </a:r>
            <a:r>
              <a:rPr lang="en-GB" dirty="0"/>
              <a:t> </a:t>
            </a:r>
            <a:endParaRPr lang="en-GB" dirty="0">
              <a:cs typeface="Calibri"/>
            </a:endParaRPr>
          </a:p>
        </p:txBody>
      </p:sp>
      <p:sp>
        <p:nvSpPr>
          <p:cNvPr id="4" name="Slide Number Placeholder 3">
            <a:extLst>
              <a:ext uri="{FF2B5EF4-FFF2-40B4-BE49-F238E27FC236}">
                <a16:creationId xmlns:a16="http://schemas.microsoft.com/office/drawing/2014/main" id="{C30F31B8-9E7D-CD33-FCF6-0F13D23C10D6}"/>
              </a:ext>
            </a:extLst>
          </p:cNvPr>
          <p:cNvSpPr>
            <a:spLocks noGrp="1"/>
          </p:cNvSpPr>
          <p:nvPr>
            <p:ph type="sldNum" sz="quarter" idx="5"/>
          </p:nvPr>
        </p:nvSpPr>
        <p:spPr/>
        <p:txBody>
          <a:bodyPr/>
          <a:lstStyle/>
          <a:p>
            <a:fld id="{9D4199E7-C644-4B7E-B524-CBC72F312EF8}" type="slidenum">
              <a:rPr lang="en-GB" smtClean="0"/>
              <a:t>16</a:t>
            </a:fld>
            <a:endParaRPr lang="en-GB"/>
          </a:p>
        </p:txBody>
      </p:sp>
    </p:spTree>
    <p:extLst>
      <p:ext uri="{BB962C8B-B14F-4D97-AF65-F5344CB8AC3E}">
        <p14:creationId xmlns:p14="http://schemas.microsoft.com/office/powerpoint/2010/main" val="4005989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C7FD-BBFD-7E1A-AC99-A46D93CC2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BE62F-C016-2381-6772-09527A2C7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7F114-6AC7-5532-02EA-B66217B75C3E}"/>
              </a:ext>
            </a:extLst>
          </p:cNvPr>
          <p:cNvSpPr>
            <a:spLocks noGrp="1"/>
          </p:cNvSpPr>
          <p:nvPr>
            <p:ph type="body" idx="1"/>
          </p:nvPr>
        </p:nvSpPr>
        <p:spPr/>
        <p:txBody>
          <a:bodyPr/>
          <a:lstStyle/>
          <a:p>
            <a:r>
              <a:rPr lang="en-US" b="1" dirty="0"/>
              <a:t>Video: </a:t>
            </a:r>
            <a:r>
              <a:rPr lang="en-GB" dirty="0"/>
              <a:t>Students</a:t>
            </a:r>
            <a:r>
              <a:rPr lang="en-GB" baseline="0" dirty="0"/>
              <a:t> talking about where they live</a:t>
            </a:r>
            <a:r>
              <a:rPr lang="en-GB" dirty="0"/>
              <a:t> (1 of 3)</a:t>
            </a:r>
            <a:endParaRPr lang="en-GB" dirty="0">
              <a:cs typeface="Calibri"/>
            </a:endParaRPr>
          </a:p>
          <a:p>
            <a:r>
              <a:rPr lang="en-GB" b="1" dirty="0"/>
              <a:t>Barton House: </a:t>
            </a:r>
            <a:r>
              <a:rPr lang="en-GB" dirty="0">
                <a:hlinkClick r:id="rId3"/>
              </a:rPr>
              <a:t>https://www.youtube.com/watch?v=EQVNas7g9ME</a:t>
            </a:r>
            <a:endParaRPr lang="en-GB" dirty="0"/>
          </a:p>
        </p:txBody>
      </p:sp>
      <p:sp>
        <p:nvSpPr>
          <p:cNvPr id="4" name="Slide Number Placeholder 3">
            <a:extLst>
              <a:ext uri="{FF2B5EF4-FFF2-40B4-BE49-F238E27FC236}">
                <a16:creationId xmlns:a16="http://schemas.microsoft.com/office/drawing/2014/main" id="{8B1A15EE-2829-BC01-3211-F248F0CB5200}"/>
              </a:ext>
            </a:extLst>
          </p:cNvPr>
          <p:cNvSpPr>
            <a:spLocks noGrp="1"/>
          </p:cNvSpPr>
          <p:nvPr>
            <p:ph type="sldNum" sz="quarter" idx="5"/>
          </p:nvPr>
        </p:nvSpPr>
        <p:spPr/>
        <p:txBody>
          <a:bodyPr/>
          <a:lstStyle/>
          <a:p>
            <a:fld id="{9D4199E7-C644-4B7E-B524-CBC72F312EF8}" type="slidenum">
              <a:rPr lang="en-GB" smtClean="0"/>
              <a:t>17</a:t>
            </a:fld>
            <a:endParaRPr lang="en-GB"/>
          </a:p>
        </p:txBody>
      </p:sp>
    </p:spTree>
    <p:extLst>
      <p:ext uri="{BB962C8B-B14F-4D97-AF65-F5344CB8AC3E}">
        <p14:creationId xmlns:p14="http://schemas.microsoft.com/office/powerpoint/2010/main" val="2729480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C7FD-BBFD-7E1A-AC99-A46D93CC2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BE62F-C016-2381-6772-09527A2C7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7F114-6AC7-5532-02EA-B66217B75C3E}"/>
              </a:ext>
            </a:extLst>
          </p:cNvPr>
          <p:cNvSpPr>
            <a:spLocks noGrp="1"/>
          </p:cNvSpPr>
          <p:nvPr>
            <p:ph type="body" idx="1"/>
          </p:nvPr>
        </p:nvSpPr>
        <p:spPr/>
        <p:txBody>
          <a:bodyPr/>
          <a:lstStyle/>
          <a:p>
            <a:r>
              <a:rPr lang="en-US" b="1" dirty="0"/>
              <a:t>Video: </a:t>
            </a:r>
            <a:r>
              <a:rPr lang="en-GB" dirty="0"/>
              <a:t>Students</a:t>
            </a:r>
            <a:r>
              <a:rPr lang="en-GB" baseline="0" dirty="0"/>
              <a:t> talking about where they live</a:t>
            </a:r>
            <a:r>
              <a:rPr lang="en-GB" dirty="0"/>
              <a:t> (2 of 3)</a:t>
            </a:r>
            <a:endParaRPr lang="en-GB" dirty="0">
              <a:cs typeface="Calibri"/>
            </a:endParaRPr>
          </a:p>
          <a:p>
            <a:r>
              <a:rPr lang="en-GB" b="1" dirty="0"/>
              <a:t>Nelson</a:t>
            </a:r>
            <a:r>
              <a:rPr lang="en-GB" b="1" dirty="0">
                <a:cs typeface="Calibri"/>
              </a:rPr>
              <a:t> Court:</a:t>
            </a:r>
            <a:r>
              <a:rPr lang="en-GB" dirty="0">
                <a:cs typeface="Calibri"/>
              </a:rPr>
              <a:t> </a:t>
            </a:r>
            <a:r>
              <a:rPr lang="en-GB" dirty="0">
                <a:cs typeface="Calibri"/>
                <a:hlinkClick r:id="rId3"/>
              </a:rPr>
              <a:t>https</a:t>
            </a:r>
            <a:r>
              <a:rPr lang="en-GB" dirty="0">
                <a:hlinkClick r:id="rId3"/>
              </a:rPr>
              <a:t>://www.youtube.com/shorts/ayBVnSlTY0Q</a:t>
            </a:r>
            <a:endParaRPr lang="en-GB" dirty="0">
              <a:cs typeface="Calibri" panose="020F0502020204030204"/>
            </a:endParaRPr>
          </a:p>
        </p:txBody>
      </p:sp>
      <p:sp>
        <p:nvSpPr>
          <p:cNvPr id="4" name="Slide Number Placeholder 3">
            <a:extLst>
              <a:ext uri="{FF2B5EF4-FFF2-40B4-BE49-F238E27FC236}">
                <a16:creationId xmlns:a16="http://schemas.microsoft.com/office/drawing/2014/main" id="{8B1A15EE-2829-BC01-3211-F248F0CB5200}"/>
              </a:ext>
            </a:extLst>
          </p:cNvPr>
          <p:cNvSpPr>
            <a:spLocks noGrp="1"/>
          </p:cNvSpPr>
          <p:nvPr>
            <p:ph type="sldNum" sz="quarter" idx="5"/>
          </p:nvPr>
        </p:nvSpPr>
        <p:spPr/>
        <p:txBody>
          <a:bodyPr/>
          <a:lstStyle/>
          <a:p>
            <a:fld id="{9D4199E7-C644-4B7E-B524-CBC72F312EF8}" type="slidenum">
              <a:rPr lang="en-GB" smtClean="0"/>
              <a:t>18</a:t>
            </a:fld>
            <a:endParaRPr lang="en-GB"/>
          </a:p>
        </p:txBody>
      </p:sp>
    </p:spTree>
    <p:extLst>
      <p:ext uri="{BB962C8B-B14F-4D97-AF65-F5344CB8AC3E}">
        <p14:creationId xmlns:p14="http://schemas.microsoft.com/office/powerpoint/2010/main" val="33068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C7FD-BBFD-7E1A-AC99-A46D93CC2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BE62F-C016-2381-6772-09527A2C7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7F114-6AC7-5532-02EA-B66217B75C3E}"/>
              </a:ext>
            </a:extLst>
          </p:cNvPr>
          <p:cNvSpPr>
            <a:spLocks noGrp="1"/>
          </p:cNvSpPr>
          <p:nvPr>
            <p:ph type="body" idx="1"/>
          </p:nvPr>
        </p:nvSpPr>
        <p:spPr/>
        <p:txBody>
          <a:bodyPr/>
          <a:lstStyle/>
          <a:p>
            <a:r>
              <a:rPr lang="en-US" b="1" dirty="0"/>
              <a:t>Video: </a:t>
            </a:r>
            <a:r>
              <a:rPr lang="en-GB" dirty="0"/>
              <a:t>Students</a:t>
            </a:r>
            <a:r>
              <a:rPr lang="en-GB" baseline="0" dirty="0"/>
              <a:t> talking about where they live</a:t>
            </a:r>
            <a:r>
              <a:rPr lang="en-GB" dirty="0"/>
              <a:t> (3 of 3)</a:t>
            </a:r>
            <a:endParaRPr lang="en-GB" dirty="0">
              <a:cs typeface="Calibri"/>
            </a:endParaRPr>
          </a:p>
          <a:p>
            <a:r>
              <a:rPr lang="en-GB" b="1" dirty="0">
                <a:cs typeface="Calibri" panose="020F0502020204030204"/>
              </a:rPr>
              <a:t>Ziggurats:</a:t>
            </a:r>
            <a:r>
              <a:rPr lang="en-GB" dirty="0">
                <a:cs typeface="Calibri" panose="020F0502020204030204"/>
              </a:rPr>
              <a:t> </a:t>
            </a:r>
            <a:r>
              <a:rPr lang="en-GB" dirty="0">
                <a:cs typeface="Calibri" panose="020F0502020204030204"/>
                <a:hlinkClick r:id="rId3"/>
              </a:rPr>
              <a:t>https</a:t>
            </a:r>
            <a:r>
              <a:rPr lang="en-GB" dirty="0">
                <a:hlinkClick r:id="rId3"/>
              </a:rPr>
              <a:t>://www.youtube.com/shorts/RPcH9XzgzjQ</a:t>
            </a:r>
            <a:endParaRPr lang="en-GB" dirty="0">
              <a:cs typeface="Calibri" panose="020F0502020204030204"/>
            </a:endParaRPr>
          </a:p>
        </p:txBody>
      </p:sp>
      <p:sp>
        <p:nvSpPr>
          <p:cNvPr id="4" name="Slide Number Placeholder 3">
            <a:extLst>
              <a:ext uri="{FF2B5EF4-FFF2-40B4-BE49-F238E27FC236}">
                <a16:creationId xmlns:a16="http://schemas.microsoft.com/office/drawing/2014/main" id="{8B1A15EE-2829-BC01-3211-F248F0CB5200}"/>
              </a:ext>
            </a:extLst>
          </p:cNvPr>
          <p:cNvSpPr>
            <a:spLocks noGrp="1"/>
          </p:cNvSpPr>
          <p:nvPr>
            <p:ph type="sldNum" sz="quarter" idx="5"/>
          </p:nvPr>
        </p:nvSpPr>
        <p:spPr/>
        <p:txBody>
          <a:bodyPr/>
          <a:lstStyle/>
          <a:p>
            <a:fld id="{9D4199E7-C644-4B7E-B524-CBC72F312EF8}" type="slidenum">
              <a:rPr lang="en-GB" smtClean="0"/>
              <a:t>19</a:t>
            </a:fld>
            <a:endParaRPr lang="en-GB"/>
          </a:p>
        </p:txBody>
      </p:sp>
    </p:spTree>
    <p:extLst>
      <p:ext uri="{BB962C8B-B14F-4D97-AF65-F5344CB8AC3E}">
        <p14:creationId xmlns:p14="http://schemas.microsoft.com/office/powerpoint/2010/main" val="338358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will be talking through the wide range of choice that is available when studying at university and some top tips on how to narrow down your options. To begin we will cover the things you need to consider when choosing a course, we will then focus on the things you need to consider when choosing the right university for you.</a:t>
            </a:r>
          </a:p>
        </p:txBody>
      </p:sp>
      <p:sp>
        <p:nvSpPr>
          <p:cNvPr id="4" name="Slide Number Placeholder 3"/>
          <p:cNvSpPr>
            <a:spLocks noGrp="1"/>
          </p:cNvSpPr>
          <p:nvPr>
            <p:ph type="sldNum" sz="quarter" idx="5"/>
          </p:nvPr>
        </p:nvSpPr>
        <p:spPr/>
        <p:txBody>
          <a:bodyPr/>
          <a:lstStyle/>
          <a:p>
            <a:fld id="{9D4199E7-C644-4B7E-B524-CBC72F312EF8}" type="slidenum">
              <a:rPr lang="en-GB" smtClean="0"/>
              <a:t>2</a:t>
            </a:fld>
            <a:endParaRPr lang="en-GB"/>
          </a:p>
        </p:txBody>
      </p:sp>
    </p:spTree>
    <p:extLst>
      <p:ext uri="{BB962C8B-B14F-4D97-AF65-F5344CB8AC3E}">
        <p14:creationId xmlns:p14="http://schemas.microsoft.com/office/powerpoint/2010/main" val="185248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E80B9-C4DD-B4FB-42B9-42D62A041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9C8EC-D484-F29A-A24E-0633EDB44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36261-4917-FF73-05AC-C9F8F194C63A}"/>
              </a:ext>
            </a:extLst>
          </p:cNvPr>
          <p:cNvSpPr>
            <a:spLocks noGrp="1"/>
          </p:cNvSpPr>
          <p:nvPr>
            <p:ph type="body" idx="1"/>
          </p:nvPr>
        </p:nvSpPr>
        <p:spPr/>
        <p:txBody>
          <a:bodyPr/>
          <a:lstStyle/>
          <a:p>
            <a:r>
              <a:rPr lang="en-GB" b="1"/>
              <a:t>Questions: </a:t>
            </a:r>
            <a:r>
              <a:rPr lang="en-GB"/>
              <a:t>Complete the accommodation check list</a:t>
            </a:r>
          </a:p>
          <a:p>
            <a:r>
              <a:rPr lang="en-GB" sz="1200" kern="1200" dirty="0">
                <a:solidFill>
                  <a:schemeClr val="tx1"/>
                </a:solidFill>
                <a:effectLst/>
                <a:latin typeface="+mn-lt"/>
                <a:ea typeface="+mn-ea"/>
                <a:cs typeface="+mn-cs"/>
              </a:rPr>
              <a:t>If you choose to move away for university, you will likely stay in university accommodation for the first year of your course. </a:t>
            </a:r>
            <a:r>
              <a:rPr lang="en-GB" sz="1200" kern="1200" baseline="0" dirty="0">
                <a:solidFill>
                  <a:schemeClr val="tx1"/>
                </a:solidFill>
                <a:effectLst/>
                <a:latin typeface="+mn-lt"/>
                <a:ea typeface="+mn-ea"/>
                <a:cs typeface="+mn-cs"/>
              </a:rPr>
              <a:t>The majority of universities have accommodation on campus that students can stay in for the first year of study. When deciding on your university, it’s important to look at the accommodation options to see if you’re happy with them. This will be your home for a year, so you want to make sure you’re happy with it</a:t>
            </a:r>
            <a:r>
              <a:rPr lang="en-GB" dirty="0"/>
              <a:t>.</a:t>
            </a:r>
            <a:endParaRPr lang="en-GB" dirty="0">
              <a:ea typeface="Calibri"/>
              <a:cs typeface="Calibri"/>
            </a:endParaRPr>
          </a:p>
          <a:p>
            <a:endParaRPr lang="en-GB">
              <a:cs typeface="Calibri"/>
            </a:endParaRPr>
          </a:p>
          <a:p>
            <a:r>
              <a:rPr lang="en-GB" sz="1200" kern="1200">
                <a:solidFill>
                  <a:schemeClr val="tx1"/>
                </a:solidFill>
                <a:effectLst/>
                <a:latin typeface="+mn-lt"/>
                <a:ea typeface="+mn-ea"/>
                <a:cs typeface="+mn-cs"/>
              </a:rPr>
              <a:t>Always an important consideration when choosing where to go, there are several basic questions about accommodation that need to be answered.</a:t>
            </a:r>
            <a:r>
              <a:rPr lang="en-GB"/>
              <a:t> </a:t>
            </a:r>
          </a:p>
          <a:p>
            <a:endParaRPr lang="en-US"/>
          </a:p>
          <a:p>
            <a:r>
              <a:rPr lang="en-GB" b="1">
                <a:cs typeface="Calibri"/>
              </a:rPr>
              <a:t>Questions:</a:t>
            </a:r>
            <a:r>
              <a:rPr lang="en-GB" dirty="0">
                <a:cs typeface="Calibri"/>
              </a:rPr>
              <a:t> </a:t>
            </a:r>
            <a:endParaRPr lang="en-GB" dirty="0"/>
          </a:p>
          <a:p>
            <a:pPr marL="285750" indent="-285750">
              <a:buFont typeface="Wingdings" panose="05000000000000000000" pitchFamily="2" charset="2"/>
              <a:buChar char="§"/>
            </a:pPr>
            <a:r>
              <a:rPr lang="en-GB" sz="1200" kern="1200">
                <a:solidFill>
                  <a:schemeClr val="tx1"/>
                </a:solidFill>
                <a:effectLst/>
                <a:latin typeface="+mn-lt"/>
                <a:ea typeface="+mn-ea"/>
                <a:cs typeface="+mn-cs"/>
              </a:rPr>
              <a:t>Does the university have accommodation on campus?</a:t>
            </a:r>
            <a:r>
              <a:rPr lang="en-GB"/>
              <a:t> </a:t>
            </a:r>
            <a:endParaRPr lang="en-US" sz="1200" kern="1200">
              <a:solidFill>
                <a:schemeClr val="tx1"/>
              </a:solidFill>
              <a:effectLst/>
              <a:latin typeface="+mn-lt"/>
              <a:cs typeface="Calibri"/>
            </a:endParaRPr>
          </a:p>
          <a:p>
            <a:pPr marL="285750" indent="-285750">
              <a:buFont typeface="Wingdings" panose="05000000000000000000" pitchFamily="2" charset="2"/>
              <a:buChar char="§"/>
            </a:pPr>
            <a:r>
              <a:rPr lang="en-GB" sz="1200" kern="1200">
                <a:solidFill>
                  <a:schemeClr val="tx1"/>
                </a:solidFill>
                <a:effectLst/>
                <a:latin typeface="+mn-lt"/>
                <a:ea typeface="+mn-ea"/>
                <a:cs typeface="+mn-cs"/>
              </a:rPr>
              <a:t>Is there a mixture of </a:t>
            </a:r>
            <a:r>
              <a:rPr lang="en-GB"/>
              <a:t>ensuite </a:t>
            </a:r>
            <a:r>
              <a:rPr lang="en-GB" sz="1200" kern="1200">
                <a:solidFill>
                  <a:schemeClr val="tx1"/>
                </a:solidFill>
                <a:effectLst/>
                <a:latin typeface="+mn-lt"/>
                <a:ea typeface="+mn-ea"/>
                <a:cs typeface="+mn-cs"/>
              </a:rPr>
              <a:t>and shared accommodation?</a:t>
            </a:r>
            <a:r>
              <a:rPr lang="en-GB"/>
              <a:t> </a:t>
            </a:r>
            <a:endParaRPr lang="en-US" sz="1200" kern="1200">
              <a:solidFill>
                <a:schemeClr val="tx1"/>
              </a:solidFill>
              <a:effectLst/>
              <a:latin typeface="+mn-lt"/>
              <a:cs typeface="Calibri" panose="020F0502020204030204"/>
            </a:endParaRPr>
          </a:p>
          <a:p>
            <a:pPr marL="285750" indent="-285750">
              <a:buFont typeface="Wingdings" panose="05000000000000000000" pitchFamily="2" charset="2"/>
              <a:buChar char="§"/>
            </a:pPr>
            <a:r>
              <a:rPr lang="en-GB" sz="1200" kern="1200">
                <a:solidFill>
                  <a:schemeClr val="tx1"/>
                </a:solidFill>
                <a:effectLst/>
                <a:latin typeface="+mn-lt"/>
                <a:ea typeface="+mn-ea"/>
                <a:cs typeface="+mn-cs"/>
              </a:rPr>
              <a:t>Are you looking for catered accommodation? (</a:t>
            </a:r>
            <a:r>
              <a:rPr lang="en-GB"/>
              <a:t>this is more</a:t>
            </a:r>
            <a:r>
              <a:rPr lang="en-GB" sz="1200" kern="1200">
                <a:solidFill>
                  <a:schemeClr val="tx1"/>
                </a:solidFill>
                <a:effectLst/>
                <a:latin typeface="+mn-lt"/>
                <a:ea typeface="+mn-ea"/>
                <a:cs typeface="+mn-cs"/>
              </a:rPr>
              <a:t> expensive, but meals are included)</a:t>
            </a:r>
            <a:endParaRPr lang="en-GB" sz="1200" kern="1200">
              <a:solidFill>
                <a:schemeClr val="tx1"/>
              </a:solidFill>
              <a:effectLst/>
              <a:latin typeface="+mn-lt"/>
              <a:cs typeface="Calibri"/>
            </a:endParaRPr>
          </a:p>
        </p:txBody>
      </p:sp>
      <p:sp>
        <p:nvSpPr>
          <p:cNvPr id="4" name="Slide Number Placeholder 3">
            <a:extLst>
              <a:ext uri="{FF2B5EF4-FFF2-40B4-BE49-F238E27FC236}">
                <a16:creationId xmlns:a16="http://schemas.microsoft.com/office/drawing/2014/main" id="{C36EE6D5-ED52-8C02-A0F3-BD3807EF92A8}"/>
              </a:ext>
            </a:extLst>
          </p:cNvPr>
          <p:cNvSpPr>
            <a:spLocks noGrp="1"/>
          </p:cNvSpPr>
          <p:nvPr>
            <p:ph type="sldNum" sz="quarter" idx="5"/>
          </p:nvPr>
        </p:nvSpPr>
        <p:spPr/>
        <p:txBody>
          <a:bodyPr/>
          <a:lstStyle/>
          <a:p>
            <a:fld id="{9D4199E7-C644-4B7E-B524-CBC72F312EF8}" type="slidenum">
              <a:rPr lang="en-GB" smtClean="0"/>
              <a:t>20</a:t>
            </a:fld>
            <a:endParaRPr lang="en-GB"/>
          </a:p>
        </p:txBody>
      </p:sp>
    </p:spTree>
    <p:extLst>
      <p:ext uri="{BB962C8B-B14F-4D97-AF65-F5344CB8AC3E}">
        <p14:creationId xmlns:p14="http://schemas.microsoft.com/office/powerpoint/2010/main" val="385562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There are two main types of </a:t>
            </a:r>
            <a:r>
              <a:rPr lang="en-GB"/>
              <a:t>university</a:t>
            </a:r>
            <a:r>
              <a:rPr lang="en-GB" sz="1200" kern="1200">
                <a:solidFill>
                  <a:schemeClr val="tx1"/>
                </a:solidFill>
                <a:effectLst/>
                <a:latin typeface="+mn-lt"/>
                <a:ea typeface="+mn-ea"/>
                <a:cs typeface="+mn-cs"/>
              </a:rPr>
              <a:t>: Campus Universities</a:t>
            </a:r>
            <a:r>
              <a:rPr lang="en-GB" sz="1200" kern="1200" baseline="0">
                <a:solidFill>
                  <a:schemeClr val="tx1"/>
                </a:solidFill>
                <a:effectLst/>
                <a:latin typeface="+mn-lt"/>
                <a:ea typeface="+mn-ea"/>
                <a:cs typeface="+mn-cs"/>
              </a:rPr>
              <a:t> and City Universities.</a:t>
            </a:r>
          </a:p>
          <a:p>
            <a:r>
              <a:rPr lang="en-GB" b="1"/>
              <a:t>Campus:</a:t>
            </a:r>
            <a:r>
              <a:rPr lang="en-GB"/>
              <a:t> A </a:t>
            </a:r>
            <a:r>
              <a:rPr lang="en-GB" sz="1200" kern="1200">
                <a:solidFill>
                  <a:schemeClr val="tx1"/>
                </a:solidFill>
                <a:effectLst/>
                <a:latin typeface="+mn-lt"/>
                <a:ea typeface="+mn-ea"/>
                <a:cs typeface="+mn-cs"/>
              </a:rPr>
              <a:t>campus university or college means that all aspects of the university are on the same ‘site’.</a:t>
            </a:r>
            <a:r>
              <a:rPr lang="en-GB"/>
              <a:t> </a:t>
            </a:r>
            <a:r>
              <a:rPr lang="en-GB" sz="1200" kern="1200">
                <a:solidFill>
                  <a:schemeClr val="tx1"/>
                </a:solidFill>
                <a:effectLst/>
                <a:latin typeface="+mn-lt"/>
                <a:ea typeface="+mn-ea"/>
                <a:cs typeface="+mn-cs"/>
              </a:rPr>
              <a:t>If you like the idea of simply rolling out of bed and walking to your lecture in the morning, this may be the right choice for you. From a social point of view, campus universities like UEA usually have a great atmosphere and community feel about them. </a:t>
            </a:r>
          </a:p>
          <a:p>
            <a:endParaRPr lang="en-US" sz="1200" kern="120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City</a:t>
            </a:r>
            <a:r>
              <a:rPr lang="en-GB" b="1" dirty="0"/>
              <a:t>:</a:t>
            </a:r>
            <a:r>
              <a:rPr lang="en-GB" dirty="0"/>
              <a:t> City</a:t>
            </a:r>
            <a:r>
              <a:rPr lang="en-GB" sz="1200" kern="1200" dirty="0">
                <a:solidFill>
                  <a:schemeClr val="tx1"/>
                </a:solidFill>
                <a:effectLst/>
                <a:latin typeface="+mn-lt"/>
                <a:ea typeface="+mn-ea"/>
                <a:cs typeface="+mn-cs"/>
              </a:rPr>
              <a:t> universities or colleges tend to be larger and much busier.</a:t>
            </a:r>
            <a:r>
              <a:rPr lang="en-GB" dirty="0"/>
              <a:t> </a:t>
            </a:r>
            <a:r>
              <a:rPr lang="en-GB" sz="1200" kern="1200" dirty="0">
                <a:solidFill>
                  <a:schemeClr val="tx1"/>
                </a:solidFill>
                <a:effectLst/>
                <a:latin typeface="+mn-lt"/>
                <a:ea typeface="+mn-ea"/>
                <a:cs typeface="+mn-cs"/>
              </a:rPr>
              <a:t>Because they’re spread across a city at a number of different sites, you may need to cycle or catch a bus between seminars and lectures.</a:t>
            </a:r>
            <a:r>
              <a:rPr lang="en-GB" dirty="0"/>
              <a:t> </a:t>
            </a:r>
            <a:r>
              <a:rPr lang="en-GB" sz="1200" kern="1200" dirty="0">
                <a:solidFill>
                  <a:schemeClr val="tx1"/>
                </a:solidFill>
                <a:effectLst/>
                <a:latin typeface="+mn-lt"/>
                <a:ea typeface="+mn-ea"/>
                <a:cs typeface="+mn-cs"/>
              </a:rPr>
              <a:t>The advantage of a city university or college is that you truly feel a part of the place.</a:t>
            </a:r>
            <a:r>
              <a:rPr lang="en-GB" dirty="0"/>
              <a:t> Portsmouth</a:t>
            </a:r>
            <a:r>
              <a:rPr lang="en-GB" sz="1200" kern="1200" dirty="0">
                <a:solidFill>
                  <a:schemeClr val="tx1"/>
                </a:solidFill>
                <a:effectLst/>
                <a:latin typeface="+mn-lt"/>
                <a:ea typeface="+mn-ea"/>
                <a:cs typeface="+mn-cs"/>
              </a:rPr>
              <a:t> university and Sheffield university are great examples of city </a:t>
            </a:r>
            <a:r>
              <a:rPr lang="en-GB" dirty="0"/>
              <a:t>universities</a:t>
            </a:r>
            <a:r>
              <a:rPr lang="en-GB" sz="1200" kern="1200" dirty="0">
                <a:solidFill>
                  <a:schemeClr val="tx1"/>
                </a:solidFill>
                <a:effectLst/>
                <a:latin typeface="+mn-lt"/>
                <a:ea typeface="+mn-ea"/>
                <a:cs typeface="+mn-cs"/>
              </a:rPr>
              <a:t>.</a:t>
            </a:r>
            <a:r>
              <a:rPr lang="en-GB" dirty="0"/>
              <a:t> </a:t>
            </a:r>
            <a:r>
              <a:rPr lang="en-GB" sz="1200" kern="1200" dirty="0">
                <a:solidFill>
                  <a:schemeClr val="tx1"/>
                </a:solidFill>
                <a:effectLst/>
                <a:latin typeface="+mn-lt"/>
                <a:ea typeface="+mn-ea"/>
                <a:cs typeface="+mn-cs"/>
              </a:rPr>
              <a:t>If you’re not sure which you prefer it might be an idea to put together a list of pros and cons for each one.</a:t>
            </a:r>
            <a:r>
              <a:rPr lang="en-GB" dirty="0"/>
              <a:t> </a:t>
            </a:r>
            <a:endParaRPr lang="en-US" sz="1200" kern="1200" dirty="0">
              <a:solidFill>
                <a:schemeClr val="tx1"/>
              </a:solidFill>
              <a:effectLst/>
              <a:latin typeface="+mn-lt"/>
              <a:cs typeface="Calibri"/>
            </a:endParaRPr>
          </a:p>
          <a:p>
            <a:endParaRPr lang="en-GB"/>
          </a:p>
        </p:txBody>
      </p:sp>
      <p:sp>
        <p:nvSpPr>
          <p:cNvPr id="4" name="Slide Number Placeholder 3"/>
          <p:cNvSpPr>
            <a:spLocks noGrp="1"/>
          </p:cNvSpPr>
          <p:nvPr>
            <p:ph type="sldNum" sz="quarter" idx="5"/>
          </p:nvPr>
        </p:nvSpPr>
        <p:spPr/>
        <p:txBody>
          <a:bodyPr/>
          <a:lstStyle/>
          <a:p>
            <a:fld id="{9D4199E7-C644-4B7E-B524-CBC72F312EF8}" type="slidenum">
              <a:rPr lang="en-GB" smtClean="0"/>
              <a:t>21</a:t>
            </a:fld>
            <a:endParaRPr lang="en-GB"/>
          </a:p>
        </p:txBody>
      </p:sp>
    </p:spTree>
    <p:extLst>
      <p:ext uri="{BB962C8B-B14F-4D97-AF65-F5344CB8AC3E}">
        <p14:creationId xmlns:p14="http://schemas.microsoft.com/office/powerpoint/2010/main" val="2698553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Universities have</a:t>
            </a:r>
            <a:r>
              <a:rPr lang="en-GB" sz="1200" kern="1200" baseline="0" dirty="0">
                <a:solidFill>
                  <a:schemeClr val="tx1"/>
                </a:solidFill>
                <a:effectLst/>
                <a:latin typeface="+mn-lt"/>
                <a:ea typeface="+mn-ea"/>
                <a:cs typeface="+mn-cs"/>
              </a:rPr>
              <a:t> lots going on. They all have Student Unions which are run by the students for the students, in a similar way to a school council. </a:t>
            </a:r>
            <a:r>
              <a:rPr lang="en-GB" dirty="0"/>
              <a:t>SUs</a:t>
            </a:r>
            <a:r>
              <a:rPr lang="en-GB" sz="1200" kern="1200" baseline="0" dirty="0">
                <a:solidFill>
                  <a:schemeClr val="tx1"/>
                </a:solidFill>
                <a:effectLst/>
                <a:latin typeface="+mn-lt"/>
                <a:ea typeface="+mn-ea"/>
                <a:cs typeface="+mn-cs"/>
              </a:rPr>
              <a:t> put on a range of activities throughout the year. </a:t>
            </a:r>
          </a:p>
          <a:p>
            <a:r>
              <a:rPr lang="en-GB" sz="1200" kern="1200" baseline="0" dirty="0">
                <a:solidFill>
                  <a:schemeClr val="tx1"/>
                </a:solidFill>
                <a:effectLst/>
                <a:latin typeface="+mn-lt"/>
                <a:ea typeface="+mn-ea"/>
                <a:cs typeface="+mn-cs"/>
              </a:rPr>
              <a:t>All universities have a range of different clubs and societies to choose from. At UEA we have over 200 that you can take part in. Make sure you look at </a:t>
            </a:r>
            <a:r>
              <a:rPr lang="en-GB" dirty="0"/>
              <a:t>what's</a:t>
            </a:r>
            <a:r>
              <a:rPr lang="en-GB" sz="1200" kern="1200" baseline="0" dirty="0">
                <a:solidFill>
                  <a:schemeClr val="tx1"/>
                </a:solidFill>
                <a:effectLst/>
                <a:latin typeface="+mn-lt"/>
                <a:ea typeface="+mn-ea"/>
                <a:cs typeface="+mn-cs"/>
              </a:rPr>
              <a:t> on offer to see if there is something that takes your interest!</a:t>
            </a:r>
            <a:endParaRPr lang="en-GB" sz="1200" kern="1200" baseline="0" dirty="0">
              <a:solidFill>
                <a:schemeClr val="tx1"/>
              </a:solidFill>
              <a:effectLst/>
              <a:latin typeface="+mn-lt"/>
              <a:ea typeface="Calibri"/>
              <a:cs typeface="Calibri"/>
            </a:endParaRPr>
          </a:p>
          <a:p>
            <a:endParaRPr lang="en-GB">
              <a:cs typeface="Calibri"/>
            </a:endParaRPr>
          </a:p>
          <a:p>
            <a:pPr marL="285750" indent="-285750">
              <a:buFont typeface="Wingdings" panose="05000000000000000000" pitchFamily="2" charset="2"/>
              <a:buChar char="§"/>
            </a:pPr>
            <a:r>
              <a:rPr lang="en-GB" sz="1200" kern="1200" dirty="0">
                <a:solidFill>
                  <a:schemeClr val="tx1"/>
                </a:solidFill>
                <a:effectLst/>
                <a:latin typeface="+mn-lt"/>
                <a:ea typeface="+mn-ea"/>
                <a:cs typeface="+mn-cs"/>
              </a:rPr>
              <a:t>If you’re into sport, does the university or college have a range of clubs? </a:t>
            </a:r>
            <a:endParaRPr lang="en-GB" sz="1200" kern="1200" dirty="0">
              <a:solidFill>
                <a:schemeClr val="tx1"/>
              </a:solidFill>
              <a:effectLst/>
              <a:latin typeface="+mn-lt"/>
              <a:cs typeface="Calibri" panose="020F0502020204030204"/>
            </a:endParaRPr>
          </a:p>
          <a:p>
            <a:pPr marL="285750" indent="-285750">
              <a:buFont typeface="Wingdings" panose="05000000000000000000" pitchFamily="2" charset="2"/>
              <a:buChar char="§"/>
            </a:pPr>
            <a:r>
              <a:rPr lang="en-GB" sz="1200" kern="1200">
                <a:solidFill>
                  <a:schemeClr val="tx1"/>
                </a:solidFill>
                <a:effectLst/>
                <a:latin typeface="+mn-lt"/>
                <a:ea typeface="+mn-ea"/>
                <a:cs typeface="+mn-cs"/>
              </a:rPr>
              <a:t>Do they play in a British Universities and Colleges Sport (BUCS) League and are they any good?!</a:t>
            </a:r>
            <a:r>
              <a:rPr lang="en-GB"/>
              <a:t> </a:t>
            </a:r>
            <a:endParaRPr lang="en-GB" sz="1200" kern="1200">
              <a:solidFill>
                <a:schemeClr val="tx1"/>
              </a:solidFill>
              <a:effectLst/>
              <a:latin typeface="+mn-lt"/>
              <a:cs typeface="Calibri" panose="020F0502020204030204"/>
            </a:endParaRPr>
          </a:p>
          <a:p>
            <a:pPr marL="285750" indent="-285750">
              <a:buFont typeface="Wingdings" panose="05000000000000000000" pitchFamily="2" charset="2"/>
              <a:buChar char="§"/>
            </a:pPr>
            <a:r>
              <a:rPr lang="en-GB" sz="1200" kern="1200">
                <a:solidFill>
                  <a:schemeClr val="tx1"/>
                </a:solidFill>
                <a:effectLst/>
                <a:latin typeface="+mn-lt"/>
                <a:ea typeface="+mn-ea"/>
                <a:cs typeface="+mn-cs"/>
              </a:rPr>
              <a:t>Are there any clubs or societies that match your interests? </a:t>
            </a:r>
          </a:p>
          <a:p>
            <a:pPr marL="0" indent="0">
              <a:buFont typeface="Arial"/>
              <a:buNone/>
            </a:pPr>
            <a:endParaRPr lang="en-GB" sz="1200" kern="1200">
              <a:solidFill>
                <a:schemeClr val="tx1"/>
              </a:solidFill>
              <a:effectLst/>
              <a:latin typeface="+mn-lt"/>
              <a:cs typeface="Calibri" panose="020F0502020204030204"/>
            </a:endParaRPr>
          </a:p>
          <a:p>
            <a:r>
              <a:rPr lang="en-GB" sz="1200" kern="1200">
                <a:solidFill>
                  <a:schemeClr val="tx1"/>
                </a:solidFill>
                <a:effectLst/>
                <a:latin typeface="+mn-lt"/>
                <a:ea typeface="+mn-ea"/>
                <a:cs typeface="+mn-cs"/>
              </a:rPr>
              <a:t>For example, UEA has over 200 societies, from the Vegan Society to the Assassins Society.</a:t>
            </a:r>
            <a:r>
              <a:rPr lang="en-GB"/>
              <a:t> </a:t>
            </a:r>
          </a:p>
          <a:p>
            <a:endParaRPr lang="en-GB" sz="1200" kern="1200">
              <a:solidFill>
                <a:schemeClr val="tx1"/>
              </a:solidFill>
              <a:effectLst/>
              <a:latin typeface="+mn-lt"/>
              <a:cs typeface="Calibri"/>
            </a:endParaRPr>
          </a:p>
          <a:p>
            <a:r>
              <a:rPr lang="en-GB" sz="1200" kern="1200" dirty="0">
                <a:solidFill>
                  <a:schemeClr val="tx1"/>
                </a:solidFill>
                <a:effectLst/>
                <a:latin typeface="+mn-lt"/>
                <a:ea typeface="+mn-ea"/>
                <a:cs typeface="+mn-cs"/>
              </a:rPr>
              <a:t>Remember if you don’t find a society you like, you can always create one of your own.</a:t>
            </a:r>
            <a:r>
              <a:rPr lang="en-GB" dirty="0"/>
              <a:t> </a:t>
            </a:r>
            <a:endParaRPr lang="en-US" dirty="0"/>
          </a:p>
          <a:p>
            <a:endParaRPr lang="en-GB"/>
          </a:p>
        </p:txBody>
      </p:sp>
      <p:sp>
        <p:nvSpPr>
          <p:cNvPr id="4" name="Slide Number Placeholder 3"/>
          <p:cNvSpPr>
            <a:spLocks noGrp="1"/>
          </p:cNvSpPr>
          <p:nvPr>
            <p:ph type="sldNum" sz="quarter" idx="5"/>
          </p:nvPr>
        </p:nvSpPr>
        <p:spPr/>
        <p:txBody>
          <a:bodyPr/>
          <a:lstStyle/>
          <a:p>
            <a:fld id="{9D4199E7-C644-4B7E-B524-CBC72F312EF8}" type="slidenum">
              <a:rPr lang="en-GB" smtClean="0"/>
              <a:t>22</a:t>
            </a:fld>
            <a:endParaRPr lang="en-GB"/>
          </a:p>
        </p:txBody>
      </p:sp>
    </p:spTree>
    <p:extLst>
      <p:ext uri="{BB962C8B-B14F-4D97-AF65-F5344CB8AC3E}">
        <p14:creationId xmlns:p14="http://schemas.microsoft.com/office/powerpoint/2010/main" val="951621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BF827-7CDA-4637-6517-74FC903B2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DAC8E-645A-DAA8-56FC-8856DD4FE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94224-1266-73D7-3B2D-289477ED9B7D}"/>
              </a:ext>
            </a:extLst>
          </p:cNvPr>
          <p:cNvSpPr>
            <a:spLocks noGrp="1"/>
          </p:cNvSpPr>
          <p:nvPr>
            <p:ph type="body" idx="1"/>
          </p:nvPr>
        </p:nvSpPr>
        <p:spPr/>
        <p:txBody>
          <a:bodyPr/>
          <a:lstStyle/>
          <a:p>
            <a:r>
              <a:rPr lang="en-GB" dirty="0"/>
              <a:t>It’s important to note at this stage that there is a fee for doing a degree, and that fee is currently at £9535 a year. But you do not need to have this money in advance. If you are a UK student, you will be eligible for a Tuition fee loan to cover the cost of this. Students will also be able to get a Living cost loan to support the cost of living. These are repayable in small monthly instalments based on how much you earn after you graduate. Do not let money worries put you off going to university. More information will be provided on this at a later stage in your university cycle. </a:t>
            </a:r>
            <a:endParaRPr lang="en-GB">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F47E4AC2-1860-1C71-EBAD-6E92AC23B4FC}"/>
              </a:ext>
            </a:extLst>
          </p:cNvPr>
          <p:cNvSpPr>
            <a:spLocks noGrp="1"/>
          </p:cNvSpPr>
          <p:nvPr>
            <p:ph type="sldNum" sz="quarter" idx="5"/>
          </p:nvPr>
        </p:nvSpPr>
        <p:spPr/>
        <p:txBody>
          <a:bodyPr/>
          <a:lstStyle/>
          <a:p>
            <a:fld id="{D5EACD61-E040-46F8-8F29-6D9C361CA0B1}" type="slidenum">
              <a:rPr lang="en-GB" smtClean="0"/>
              <a:t>23</a:t>
            </a:fld>
            <a:endParaRPr lang="en-GB"/>
          </a:p>
        </p:txBody>
      </p:sp>
    </p:spTree>
    <p:extLst>
      <p:ext uri="{BB962C8B-B14F-4D97-AF65-F5344CB8AC3E}">
        <p14:creationId xmlns:p14="http://schemas.microsoft.com/office/powerpoint/2010/main" val="3149120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a:t>
            </a:r>
            <a:r>
              <a:rPr lang="en-US"/>
              <a:t> figures based on 2026/27: </a:t>
            </a:r>
            <a:r>
              <a:rPr lang="en-US" dirty="0">
                <a:hlinkClick r:id="rId3"/>
              </a:rPr>
              <a:t>SFE - Student Finance England</a:t>
            </a:r>
            <a:endParaRPr lang="en-US" dirty="0"/>
          </a:p>
          <a:p>
            <a:r>
              <a:rPr lang="en-US" dirty="0"/>
              <a:t>SFE is split into TWO main areas: The first cost we’ll talk about is tuition fees. </a:t>
            </a:r>
          </a:p>
          <a:p>
            <a:r>
              <a:rPr lang="en-US" dirty="0"/>
              <a:t>At the moment tuition fees are a maximum of £9790 per year. Everyone who applies and is eligible will receive this loan. This is a lot of money! </a:t>
            </a:r>
          </a:p>
          <a:p>
            <a:r>
              <a:rPr lang="en-US" dirty="0"/>
              <a:t>Some of it goes towards paying for your actual teaching (lectures and seminars) but tuition fees contribute to lots of other things too, for example: teaching facilities and lab equipment, licenses for journals, </a:t>
            </a:r>
            <a:r>
              <a:rPr lang="en-US"/>
              <a:t>24-hour library and IT services, support services including counselling and specialist advice staff, and accommodation and catering.</a:t>
            </a:r>
            <a:endParaRPr lang="en-US">
              <a:cs typeface="Calibri"/>
            </a:endParaRPr>
          </a:p>
        </p:txBody>
      </p:sp>
      <p:sp>
        <p:nvSpPr>
          <p:cNvPr id="4" name="Slide Number Placeholder 3"/>
          <p:cNvSpPr>
            <a:spLocks noGrp="1"/>
          </p:cNvSpPr>
          <p:nvPr>
            <p:ph type="sldNum" sz="quarter" idx="5"/>
          </p:nvPr>
        </p:nvSpPr>
        <p:spPr/>
        <p:txBody>
          <a:bodyPr/>
          <a:lstStyle/>
          <a:p>
            <a:fld id="{9D4199E7-C644-4B7E-B524-CBC72F312EF8}" type="slidenum">
              <a:rPr lang="en-GB" smtClean="0"/>
              <a:t>24</a:t>
            </a:fld>
            <a:endParaRPr lang="en-GB"/>
          </a:p>
        </p:txBody>
      </p:sp>
    </p:spTree>
    <p:extLst>
      <p:ext uri="{BB962C8B-B14F-4D97-AF65-F5344CB8AC3E}">
        <p14:creationId xmlns:p14="http://schemas.microsoft.com/office/powerpoint/2010/main" val="1727567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 long as you’re a UK national, Irish citizen, or have ‘settled status’ in the UK, you can apply for a tuition fee loan from Student Finance England (SFE) that will cover the cost of up to 4 years of study. You never actually see the money as it goes directly from SFE to your university or college.</a:t>
            </a:r>
            <a:endParaRPr lang="en-US"/>
          </a:p>
        </p:txBody>
      </p:sp>
      <p:sp>
        <p:nvSpPr>
          <p:cNvPr id="4" name="Slide Number Placeholder 3"/>
          <p:cNvSpPr>
            <a:spLocks noGrp="1"/>
          </p:cNvSpPr>
          <p:nvPr>
            <p:ph type="sldNum" sz="quarter" idx="5"/>
          </p:nvPr>
        </p:nvSpPr>
        <p:spPr/>
        <p:txBody>
          <a:bodyPr/>
          <a:lstStyle/>
          <a:p>
            <a:fld id="{9D4199E7-C644-4B7E-B524-CBC72F312EF8}" type="slidenum">
              <a:rPr lang="en-GB" smtClean="0"/>
              <a:t>25</a:t>
            </a:fld>
            <a:endParaRPr lang="en-GB"/>
          </a:p>
        </p:txBody>
      </p:sp>
    </p:spTree>
    <p:extLst>
      <p:ext uri="{BB962C8B-B14F-4D97-AF65-F5344CB8AC3E}">
        <p14:creationId xmlns:p14="http://schemas.microsoft.com/office/powerpoint/2010/main" val="3047745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Living cost</a:t>
            </a:r>
            <a:r>
              <a:rPr lang="en-GB" sz="1200" kern="1200" baseline="0">
                <a:solidFill>
                  <a:schemeClr val="tx1"/>
                </a:solidFill>
                <a:effectLst/>
                <a:latin typeface="+mn-lt"/>
                <a:ea typeface="+mn-ea"/>
                <a:cs typeface="+mn-cs"/>
              </a:rPr>
              <a:t> loans are sometimes called </a:t>
            </a:r>
            <a:r>
              <a:rPr lang="en-GB"/>
              <a:t>a </a:t>
            </a:r>
            <a:r>
              <a:rPr lang="en-GB" sz="1200" b="1" kern="1200" baseline="0">
                <a:solidFill>
                  <a:schemeClr val="tx1"/>
                </a:solidFill>
                <a:effectLst/>
                <a:latin typeface="+mn-lt"/>
                <a:ea typeface="+mn-ea"/>
                <a:cs typeface="+mn-cs"/>
              </a:rPr>
              <a:t>M</a:t>
            </a:r>
            <a:r>
              <a:rPr lang="en-GB" sz="1200" b="1" kern="1200">
                <a:solidFill>
                  <a:schemeClr val="tx1"/>
                </a:solidFill>
                <a:effectLst/>
                <a:latin typeface="+mn-lt"/>
                <a:ea typeface="+mn-ea"/>
                <a:cs typeface="+mn-cs"/>
              </a:rPr>
              <a:t>aintenance</a:t>
            </a:r>
            <a:r>
              <a:rPr lang="en-GB" sz="1200" b="1" kern="1200" baseline="0">
                <a:solidFill>
                  <a:schemeClr val="tx1"/>
                </a:solidFill>
                <a:effectLst/>
                <a:latin typeface="+mn-lt"/>
                <a:ea typeface="+mn-ea"/>
                <a:cs typeface="+mn-cs"/>
              </a:rPr>
              <a:t> </a:t>
            </a:r>
            <a:r>
              <a:rPr lang="en-GB" sz="1200" b="1" kern="1200">
                <a:solidFill>
                  <a:schemeClr val="tx1"/>
                </a:solidFill>
                <a:effectLst/>
                <a:latin typeface="+mn-lt"/>
                <a:ea typeface="+mn-ea"/>
                <a:cs typeface="+mn-cs"/>
              </a:rPr>
              <a:t>Loan</a:t>
            </a:r>
            <a:r>
              <a:rPr lang="en-GB" sz="1200" b="0" kern="1200">
                <a:solidFill>
                  <a:schemeClr val="tx1"/>
                </a:solidFill>
                <a:effectLst/>
                <a:latin typeface="+mn-lt"/>
                <a:ea typeface="+mn-ea"/>
                <a:cs typeface="+mn-cs"/>
              </a:rPr>
              <a:t>.</a:t>
            </a:r>
            <a:endParaRPr lang="en-GB" sz="1200" b="1"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These are completely different from the Tuition Fee Loan, as the Living Cost Loan is paid directly into your own bank account each term and helps you keep on top of your living costs when you’re away at university or college.</a:t>
            </a:r>
          </a:p>
          <a:p>
            <a:pPr marL="0" marR="0" lvl="0" indent="0" algn="l" defTabSz="610636"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All eligible students get some level of maintenance support. How much depends on your household income and where you live and study. </a:t>
            </a:r>
            <a:endParaRPr lang="en-GB" sz="1200" kern="1200">
              <a:solidFill>
                <a:schemeClr val="tx1"/>
              </a:solidFill>
              <a:effectLst/>
              <a:latin typeface="+mn-lt"/>
              <a:cs typeface="Calibri"/>
            </a:endParaRPr>
          </a:p>
          <a:p>
            <a:endParaRPr lang="en-GB"/>
          </a:p>
        </p:txBody>
      </p:sp>
      <p:sp>
        <p:nvSpPr>
          <p:cNvPr id="4" name="Slide Number Placeholder 3"/>
          <p:cNvSpPr>
            <a:spLocks noGrp="1"/>
          </p:cNvSpPr>
          <p:nvPr>
            <p:ph type="sldNum" sz="quarter" idx="5"/>
          </p:nvPr>
        </p:nvSpPr>
        <p:spPr/>
        <p:txBody>
          <a:bodyPr/>
          <a:lstStyle/>
          <a:p>
            <a:fld id="{9D4199E7-C644-4B7E-B524-CBC72F312EF8}" type="slidenum">
              <a:rPr lang="en-GB" smtClean="0"/>
              <a:t>26</a:t>
            </a:fld>
            <a:endParaRPr lang="en-GB"/>
          </a:p>
        </p:txBody>
      </p:sp>
    </p:spTree>
    <p:extLst>
      <p:ext uri="{BB962C8B-B14F-4D97-AF65-F5344CB8AC3E}">
        <p14:creationId xmlns:p14="http://schemas.microsoft.com/office/powerpoint/2010/main" val="2350871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OPTIONAL </a:t>
            </a:r>
            <a:r>
              <a:rPr lang="en-US"/>
              <a:t>(hide this slide if you are not using it) </a:t>
            </a:r>
          </a:p>
          <a:p>
            <a:r>
              <a:rPr lang="en-US" b="1"/>
              <a:t>For a more exact amount students can use the Student Finance calculator.</a:t>
            </a:r>
            <a:endParaRPr lang="en-US">
              <a:cs typeface="Calibri"/>
            </a:endParaRPr>
          </a:p>
          <a:p>
            <a:pPr marL="171450" indent="-171450">
              <a:buFont typeface="Arial" panose="020B0604020202020204" pitchFamily="34" charset="0"/>
              <a:buChar char="•"/>
            </a:pPr>
            <a:r>
              <a:rPr lang="en-US"/>
              <a:t>If you have time, you can run through a quick demo with household income of (e.g.) £25,000 (</a:t>
            </a:r>
            <a:r>
              <a:rPr lang="en-US">
                <a:hlinkClick r:id="rId3"/>
              </a:rPr>
              <a:t>www.gov.uk/student-finance-calculator</a:t>
            </a:r>
            <a:r>
              <a:rPr lang="en-US"/>
              <a:t>) for link. </a:t>
            </a:r>
            <a:endParaRPr lang="en-GB"/>
          </a:p>
          <a:p>
            <a:pPr marL="171450" indent="-171450">
              <a:buFont typeface="Arial" panose="020B0604020202020204" pitchFamily="34" charset="0"/>
              <a:buChar char="•"/>
            </a:pPr>
            <a:r>
              <a:rPr lang="en-US"/>
              <a:t>Let students know that if applying with parental support, it will ask about household income (which we will explain on our next slide). </a:t>
            </a:r>
            <a:endParaRPr lang="en-GB"/>
          </a:p>
          <a:p>
            <a:pPr marL="171450" indent="-171450">
              <a:buFont typeface="Arial" panose="020B0604020202020204" pitchFamily="34" charset="0"/>
              <a:buChar char="•"/>
            </a:pPr>
            <a:r>
              <a:rPr lang="en-US"/>
              <a:t>Encourage students to complete this later on with parents/carers, or those within their household who may contribute towards household income total. </a:t>
            </a:r>
            <a:endParaRPr lang="en-GB"/>
          </a:p>
          <a:p>
            <a:endParaRPr lang="en-GB"/>
          </a:p>
        </p:txBody>
      </p:sp>
      <p:sp>
        <p:nvSpPr>
          <p:cNvPr id="4" name="Slide Number Placeholder 3"/>
          <p:cNvSpPr>
            <a:spLocks noGrp="1"/>
          </p:cNvSpPr>
          <p:nvPr>
            <p:ph type="sldNum" sz="quarter" idx="5"/>
          </p:nvPr>
        </p:nvSpPr>
        <p:spPr/>
        <p:txBody>
          <a:bodyPr/>
          <a:lstStyle/>
          <a:p>
            <a:fld id="{9D4199E7-C644-4B7E-B524-CBC72F312EF8}" type="slidenum">
              <a:rPr lang="en-GB" smtClean="0"/>
              <a:t>27</a:t>
            </a:fld>
            <a:endParaRPr lang="en-GB"/>
          </a:p>
        </p:txBody>
      </p:sp>
    </p:spTree>
    <p:extLst>
      <p:ext uri="{BB962C8B-B14F-4D97-AF65-F5344CB8AC3E}">
        <p14:creationId xmlns:p14="http://schemas.microsoft.com/office/powerpoint/2010/main" val="1944927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a:solidFill>
                  <a:schemeClr val="tx1"/>
                </a:solidFill>
                <a:effectLst/>
                <a:latin typeface="+mn-lt"/>
                <a:ea typeface="+mn-ea"/>
                <a:cs typeface="+mn-cs"/>
              </a:rPr>
              <a:t>Many universities and colleges provide additional financial support to their students through bursaries and scholarships:</a:t>
            </a:r>
          </a:p>
          <a:p>
            <a:endParaRPr lang="en-US" sz="1600" kern="1200">
              <a:solidFill>
                <a:schemeClr val="tx1"/>
              </a:solidFill>
              <a:effectLst/>
              <a:latin typeface="+mn-lt"/>
              <a:cs typeface="Calibri"/>
            </a:endParaRPr>
          </a:p>
          <a:p>
            <a:r>
              <a:rPr lang="en-GB" sz="1600" b="1" kern="1200">
                <a:solidFill>
                  <a:schemeClr val="tx1"/>
                </a:solidFill>
                <a:effectLst/>
                <a:latin typeface="+mn-lt"/>
                <a:ea typeface="+mn-ea"/>
                <a:cs typeface="+mn-cs"/>
              </a:rPr>
              <a:t>Scholarships:</a:t>
            </a:r>
            <a:r>
              <a:rPr lang="en-GB" sz="1600" b="1"/>
              <a:t> </a:t>
            </a:r>
            <a:r>
              <a:rPr lang="en-US" sz="1600" kern="1200">
                <a:solidFill>
                  <a:schemeClr val="tx1"/>
                </a:solidFill>
                <a:effectLst/>
                <a:latin typeface="+mn-lt"/>
                <a:ea typeface="+mn-ea"/>
                <a:cs typeface="+mn-cs"/>
              </a:rPr>
              <a:t>Subject-specific and limited in numbers, scholarships are linked to academic results or an exceptional ability in an area such as sport or music. More details can usually be found on the university or college website.</a:t>
            </a:r>
          </a:p>
          <a:p>
            <a:endParaRPr lang="en-US" sz="1600" kern="1200">
              <a:solidFill>
                <a:schemeClr val="tx1"/>
              </a:solidFill>
              <a:effectLst/>
              <a:latin typeface="+mn-lt"/>
              <a:cs typeface="Calibri"/>
            </a:endParaRPr>
          </a:p>
          <a:p>
            <a:r>
              <a:rPr lang="en-US" sz="1600" b="1" kern="1200">
                <a:solidFill>
                  <a:schemeClr val="tx1"/>
                </a:solidFill>
                <a:effectLst/>
                <a:latin typeface="+mn-lt"/>
                <a:ea typeface="+mn-ea"/>
                <a:cs typeface="+mn-cs"/>
              </a:rPr>
              <a:t>Bursaries</a:t>
            </a:r>
            <a:r>
              <a:rPr lang="en-US" sz="1600" b="1"/>
              <a:t>: </a:t>
            </a:r>
            <a:r>
              <a:rPr lang="en-GB" sz="1600" kern="1200">
                <a:solidFill>
                  <a:schemeClr val="tx1"/>
                </a:solidFill>
                <a:effectLst/>
                <a:latin typeface="+mn-lt"/>
                <a:ea typeface="+mn-ea"/>
                <a:cs typeface="+mn-cs"/>
              </a:rPr>
              <a:t>Awards – or bursaries – can include discounted tuition fees, reduced accommodation costs, or cash, and are </a:t>
            </a:r>
            <a:r>
              <a:rPr lang="en-US" sz="1600" kern="1200">
                <a:solidFill>
                  <a:schemeClr val="tx1"/>
                </a:solidFill>
                <a:effectLst/>
                <a:latin typeface="+mn-lt"/>
                <a:ea typeface="+mn-ea"/>
                <a:cs typeface="+mn-cs"/>
              </a:rPr>
              <a:t>l</a:t>
            </a:r>
            <a:r>
              <a:rPr lang="en-GB" sz="1600" kern="1200">
                <a:solidFill>
                  <a:schemeClr val="tx1"/>
                </a:solidFill>
                <a:effectLst/>
                <a:latin typeface="+mn-lt"/>
                <a:ea typeface="+mn-ea"/>
                <a:cs typeface="+mn-cs"/>
              </a:rPr>
              <a:t>inked to personal circumstances and, often, household income.</a:t>
            </a:r>
          </a:p>
          <a:p>
            <a:endParaRPr lang="en-US" sz="1600" kern="1200">
              <a:solidFill>
                <a:schemeClr val="tx1"/>
              </a:solidFill>
              <a:effectLst/>
              <a:latin typeface="+mn-lt"/>
              <a:ea typeface="+mn-ea"/>
              <a:cs typeface="+mn-cs"/>
            </a:endParaRPr>
          </a:p>
          <a:p>
            <a:r>
              <a:rPr lang="en-US" b="1">
                <a:cs typeface="Calibri" panose="020F0502020204030204"/>
              </a:rPr>
              <a:t>DSA: </a:t>
            </a:r>
            <a:r>
              <a:rPr lang="en-GB"/>
              <a:t>You can apply for Disabled Students’ Allowances (DSAs) to cover some of the extra costs you have because of a mental health problem, long term illness, specific learning difficult or any other disability.</a:t>
            </a:r>
            <a:endParaRPr lang="en-GB">
              <a:cs typeface="Calibri"/>
            </a:endParaRPr>
          </a:p>
          <a:p>
            <a:r>
              <a:rPr lang="en-GB"/>
              <a:t>DSA support is non-repayable: DSAs are not paid in set amounts because they depend on what you need, however there are maximum allowances in place. Look at the gov.uk site for details of current figures [we can’t advise about possible allowances for individual needs]. DSAs are </a:t>
            </a:r>
            <a:r>
              <a:rPr lang="en-GB" u="sng"/>
              <a:t>not</a:t>
            </a:r>
            <a:r>
              <a:rPr lang="en-GB"/>
              <a:t> intended to pay for disability-related costs that you would have whether you were a student or not. If you need personal assistance on a daily basis, (e.g. getting dressed) you should be able to get help through your local social care department. DSAs are also not available to pay for study costs that </a:t>
            </a:r>
            <a:r>
              <a:rPr lang="en-GB" b="1"/>
              <a:t>all</a:t>
            </a:r>
            <a:r>
              <a:rPr lang="en-GB"/>
              <a:t> students might have. If you already have a care package, you’re allowed to take it with you, including if you go away to university outside of your local area.</a:t>
            </a:r>
          </a:p>
          <a:p>
            <a:endParaRPr lang="en-GB">
              <a:cs typeface="Calibri"/>
            </a:endParaRPr>
          </a:p>
          <a:p>
            <a:r>
              <a:rPr lang="en-GB" b="1"/>
              <a:t>Helpful links: </a:t>
            </a:r>
            <a:endParaRPr lang="en-GB" b="1">
              <a:cs typeface="Calibri"/>
            </a:endParaRPr>
          </a:p>
          <a:p>
            <a:r>
              <a:rPr lang="en-GB">
                <a:hlinkClick r:id="rId3"/>
              </a:rPr>
              <a:t>https://www.gov.uk/disabled-students-allowances-dsas</a:t>
            </a:r>
            <a:endParaRPr lang="en-GB"/>
          </a:p>
          <a:p>
            <a:r>
              <a:rPr lang="en-GB">
                <a:hlinkClick r:id="rId4"/>
              </a:rPr>
              <a:t>https://www.disabilityrightsuk.org/applying-disabled-students%E2%80%99-allowances-dsas</a:t>
            </a:r>
            <a:endParaRPr lang="en-GB"/>
          </a:p>
          <a:p>
            <a:endParaRPr lang="en-GB"/>
          </a:p>
          <a:p>
            <a:r>
              <a:rPr lang="en-GB" sz="1600" b="1" kern="1200">
                <a:solidFill>
                  <a:schemeClr val="tx1"/>
                </a:solidFill>
                <a:effectLst/>
                <a:latin typeface="+mn-lt"/>
                <a:ea typeface="+mn-ea"/>
                <a:cs typeface="+mn-cs"/>
              </a:rPr>
              <a:t>Childcare Grant</a:t>
            </a:r>
            <a:r>
              <a:rPr lang="en-GB" sz="1600" b="1"/>
              <a:t>: </a:t>
            </a:r>
            <a:r>
              <a:rPr lang="en-GB" sz="1600" kern="1200">
                <a:solidFill>
                  <a:schemeClr val="tx1"/>
                </a:solidFill>
                <a:effectLst/>
                <a:latin typeface="+mn-lt"/>
                <a:ea typeface="+mn-ea"/>
                <a:cs typeface="+mn-cs"/>
              </a:rPr>
              <a:t>Help with childcare costs for dependent children aged under 15 (or under-17 if they have special educational needs) in registered or approved childcare.</a:t>
            </a:r>
          </a:p>
          <a:p>
            <a:endParaRPr lang="en-US" sz="1600" kern="1200">
              <a:solidFill>
                <a:schemeClr val="tx1"/>
              </a:solidFill>
              <a:effectLst/>
              <a:latin typeface="+mn-lt"/>
              <a:ea typeface="+mn-ea"/>
              <a:cs typeface="+mn-cs"/>
            </a:endParaRPr>
          </a:p>
          <a:p>
            <a:r>
              <a:rPr lang="en-GB" sz="1600" b="1" kern="1200">
                <a:solidFill>
                  <a:schemeClr val="tx1"/>
                </a:solidFill>
                <a:effectLst/>
                <a:latin typeface="+mn-lt"/>
                <a:ea typeface="+mn-ea"/>
                <a:cs typeface="+mn-cs"/>
              </a:rPr>
              <a:t>Parents’ Learning Allowance</a:t>
            </a:r>
            <a:r>
              <a:rPr lang="en-GB" sz="1600" b="1"/>
              <a:t>: </a:t>
            </a:r>
            <a:r>
              <a:rPr lang="en-GB" sz="1600" kern="1200">
                <a:solidFill>
                  <a:schemeClr val="tx1"/>
                </a:solidFill>
                <a:effectLst/>
                <a:latin typeface="+mn-lt"/>
                <a:ea typeface="+mn-ea"/>
                <a:cs typeface="+mn-cs"/>
              </a:rPr>
              <a:t>Help with course-related costs for students with dependent children.</a:t>
            </a:r>
          </a:p>
          <a:p>
            <a:endParaRPr lang="en-US" sz="1600" kern="1200">
              <a:solidFill>
                <a:schemeClr val="tx1"/>
              </a:solidFill>
              <a:effectLst/>
              <a:latin typeface="+mn-lt"/>
              <a:cs typeface="Calibri" panose="020F0502020204030204"/>
            </a:endParaRPr>
          </a:p>
          <a:p>
            <a:r>
              <a:rPr lang="en-GB" sz="1600" b="1" kern="1200">
                <a:solidFill>
                  <a:schemeClr val="tx1"/>
                </a:solidFill>
                <a:effectLst/>
                <a:latin typeface="+mn-lt"/>
                <a:ea typeface="+mn-ea"/>
                <a:cs typeface="+mn-cs"/>
              </a:rPr>
              <a:t>Adult Dependants’ Grant</a:t>
            </a:r>
            <a:r>
              <a:rPr lang="en-GB" sz="1600" b="1"/>
              <a:t>: </a:t>
            </a:r>
            <a:r>
              <a:rPr lang="en-GB" sz="1600" kern="1200">
                <a:solidFill>
                  <a:schemeClr val="tx1"/>
                </a:solidFill>
                <a:effectLst/>
                <a:latin typeface="+mn-lt"/>
                <a:ea typeface="+mn-ea"/>
                <a:cs typeface="+mn-cs"/>
              </a:rPr>
              <a:t>If a student has an adult who depends on them financially, and who is not the student’s own grown-up child or another adult who gets student finance themselves, support is available</a:t>
            </a:r>
            <a:r>
              <a:rPr lang="en-GB" sz="1600"/>
              <a:t>. </a:t>
            </a:r>
          </a:p>
          <a:p>
            <a:endParaRPr lang="en-US" sz="1600" kern="1200">
              <a:solidFill>
                <a:schemeClr val="tx1"/>
              </a:solidFill>
              <a:effectLst/>
              <a:latin typeface="+mn-lt"/>
              <a:cs typeface="Calibri" panose="020F0502020204030204"/>
            </a:endParaRPr>
          </a:p>
          <a:p>
            <a:r>
              <a:rPr lang="en-US" b="1">
                <a:cs typeface="Calibri"/>
              </a:rPr>
              <a:t>Travel Grants: </a:t>
            </a:r>
            <a:r>
              <a:rPr lang="en-GB" sz="1600" b="0" i="0" u="none" strike="noStrike" kern="1200" baseline="0">
                <a:solidFill>
                  <a:schemeClr val="tx1"/>
                </a:solidFill>
                <a:latin typeface="+mn-lt"/>
                <a:ea typeface="+mn-ea"/>
                <a:cs typeface="+mn-cs"/>
              </a:rPr>
              <a:t>Travel Grants help with travel costs if you’re attending a clinical placement in the UK or studying abroad as part of your course. It covers reasonable travel expenses during the academic year. </a:t>
            </a:r>
          </a:p>
          <a:p>
            <a:endParaRPr lang="en-GB" sz="1600" b="1"/>
          </a:p>
          <a:p>
            <a:r>
              <a:rPr lang="en-GB" sz="1600" b="1" i="0" u="none" strike="noStrike" kern="1200" baseline="0">
                <a:solidFill>
                  <a:schemeClr val="tx1"/>
                </a:solidFill>
                <a:latin typeface="+mn-lt"/>
                <a:ea typeface="+mn-ea"/>
                <a:cs typeface="+mn-cs"/>
              </a:rPr>
              <a:t>Student Support</a:t>
            </a:r>
            <a:r>
              <a:rPr lang="en-GB" sz="1600" b="1"/>
              <a:t>: </a:t>
            </a:r>
            <a:r>
              <a:rPr lang="en-GB" sz="1600" b="0" i="0" u="none" strike="noStrike" kern="1200" baseline="0">
                <a:solidFill>
                  <a:schemeClr val="tx1"/>
                </a:solidFill>
                <a:latin typeface="+mn-lt"/>
                <a:ea typeface="+mn-ea"/>
                <a:cs typeface="+mn-cs"/>
              </a:rPr>
              <a:t>Student services at universities can also provide support with finances. UEA has a budgeting tool you can use, you can book in an appointment with a financial advisor, and you can apply for a hardship fund </a:t>
            </a:r>
            <a:r>
              <a:rPr lang="en-GB" sz="1600" b="0" i="0" u="none" strike="noStrike" kern="1200" baseline="0">
                <a:solidFill>
                  <a:schemeClr val="tx1"/>
                </a:solidFill>
                <a:effectLst/>
                <a:latin typeface="+mn-lt"/>
                <a:ea typeface="+mn-ea"/>
                <a:cs typeface="+mn-cs"/>
              </a:rPr>
              <a:t>(</a:t>
            </a:r>
            <a:r>
              <a:rPr lang="en-GB" sz="1600" b="0" i="0" u="none" strike="noStrike" kern="1200">
                <a:solidFill>
                  <a:schemeClr val="tx1"/>
                </a:solidFill>
                <a:effectLst/>
                <a:latin typeface="+mn-lt"/>
                <a:ea typeface="+mn-ea"/>
                <a:cs typeface="+mn-cs"/>
              </a:rPr>
              <a:t>a non-repayable discretionary fund used to provide grants to students who are not eligible to apply for help from the Government-funded Access to Learning Fund</a:t>
            </a:r>
            <a:r>
              <a:rPr lang="en-GB" sz="1600"/>
              <a:t>). </a:t>
            </a:r>
            <a:endParaRPr lang="en-GB" b="0">
              <a:cs typeface="Calibri"/>
            </a:endParaRPr>
          </a:p>
          <a:p>
            <a:endParaRPr lang="en-GB"/>
          </a:p>
        </p:txBody>
      </p:sp>
      <p:sp>
        <p:nvSpPr>
          <p:cNvPr id="4" name="Slide Number Placeholder 3"/>
          <p:cNvSpPr>
            <a:spLocks noGrp="1"/>
          </p:cNvSpPr>
          <p:nvPr>
            <p:ph type="sldNum" sz="quarter" idx="5"/>
          </p:nvPr>
        </p:nvSpPr>
        <p:spPr/>
        <p:txBody>
          <a:bodyPr/>
          <a:lstStyle/>
          <a:p>
            <a:fld id="{9D4199E7-C644-4B7E-B524-CBC72F312EF8}" type="slidenum">
              <a:rPr lang="en-GB" smtClean="0"/>
              <a:t>28</a:t>
            </a:fld>
            <a:endParaRPr lang="en-GB"/>
          </a:p>
        </p:txBody>
      </p:sp>
    </p:spTree>
    <p:extLst>
      <p:ext uri="{BB962C8B-B14F-4D97-AF65-F5344CB8AC3E}">
        <p14:creationId xmlns:p14="http://schemas.microsoft.com/office/powerpoint/2010/main" val="184999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UCAS Search:</a:t>
            </a:r>
            <a:r>
              <a:rPr lang="en-GB">
                <a:ea typeface="Calibri"/>
                <a:cs typeface="Calibri"/>
              </a:rPr>
              <a:t> March 2026</a:t>
            </a:r>
            <a:endParaRPr lang="en-GB" dirty="0"/>
          </a:p>
          <a:p>
            <a:r>
              <a:rPr lang="en-GB"/>
              <a:t>This next section will give you some top tips of how to start researching courses and universities. </a:t>
            </a:r>
          </a:p>
          <a:p>
            <a:r>
              <a:rPr lang="en-GB" sz="1200" kern="1200">
                <a:solidFill>
                  <a:schemeClr val="tx1"/>
                </a:solidFill>
                <a:effectLst/>
                <a:latin typeface="+mn-lt"/>
                <a:ea typeface="+mn-ea"/>
                <a:cs typeface="+mn-cs"/>
              </a:rPr>
              <a:t>A good place to start is on the UCAS website.</a:t>
            </a:r>
            <a:r>
              <a:rPr lang="en-GB"/>
              <a:t> </a:t>
            </a:r>
            <a:r>
              <a:rPr lang="en-GB" sz="1200" kern="1200">
                <a:solidFill>
                  <a:schemeClr val="tx1"/>
                </a:solidFill>
                <a:effectLst/>
                <a:latin typeface="+mn-lt"/>
                <a:ea typeface="+mn-ea"/>
                <a:cs typeface="+mn-cs"/>
              </a:rPr>
              <a:t>To discover how many courses are available in your chosen subject area and the number of universities and colleges that offer it, start by searching the course title. Here are a few examples of what you might find.</a:t>
            </a:r>
            <a:r>
              <a:rPr lang="en-GB"/>
              <a:t> </a:t>
            </a:r>
            <a:r>
              <a:rPr lang="en-GB" sz="1200" kern="1200">
                <a:solidFill>
                  <a:schemeClr val="tx1"/>
                </a:solidFill>
                <a:effectLst/>
                <a:latin typeface="+mn-lt"/>
                <a:ea typeface="+mn-ea"/>
                <a:cs typeface="+mn-cs"/>
              </a:rPr>
              <a:t>You can also filter by</a:t>
            </a:r>
            <a:r>
              <a:rPr lang="en-GB" sz="1200" kern="1200" baseline="0">
                <a:solidFill>
                  <a:schemeClr val="tx1"/>
                </a:solidFill>
                <a:effectLst/>
                <a:latin typeface="+mn-lt"/>
                <a:ea typeface="+mn-ea"/>
                <a:cs typeface="+mn-cs"/>
              </a:rPr>
              <a:t> location if you know you want to study in a particular area</a:t>
            </a:r>
            <a:r>
              <a:rPr lang="en-GB"/>
              <a:t>. </a:t>
            </a:r>
          </a:p>
          <a:p>
            <a:r>
              <a:rPr lang="en-US" b="1"/>
              <a:t>League Tables:</a:t>
            </a:r>
            <a:r>
              <a:rPr lang="en-US"/>
              <a:t> There are overall university rankings as well as course rankings. Rankings do provide a good overview of the quality of the university, but it is also important that you go to a university that is right for you. </a:t>
            </a:r>
          </a:p>
          <a:p>
            <a:r>
              <a:rPr lang="en-US"/>
              <a:t>Universities also have prospectuses which you can request as a hard copy or can view on their website, like what your college has, this gives an overview of all the subjects they offer along with entry requirements.</a:t>
            </a:r>
          </a:p>
          <a:p>
            <a:r>
              <a:rPr lang="en-US"/>
              <a:t>TEF (teaching excellence framework) is a new measure of teaching quality. Universities are given either a bronze, silver or gold rating.</a:t>
            </a:r>
          </a:p>
          <a:p>
            <a:r>
              <a:rPr lang="en-US"/>
              <a:t>The student room is an online forum where you can post questions and get them answered by current university students. </a:t>
            </a:r>
            <a:endParaRPr lang="en-US">
              <a:cs typeface="Calibri"/>
            </a:endParaRPr>
          </a:p>
        </p:txBody>
      </p:sp>
      <p:sp>
        <p:nvSpPr>
          <p:cNvPr id="4" name="Slide Number Placeholder 3"/>
          <p:cNvSpPr>
            <a:spLocks noGrp="1"/>
          </p:cNvSpPr>
          <p:nvPr>
            <p:ph type="sldNum" sz="quarter" idx="5"/>
          </p:nvPr>
        </p:nvSpPr>
        <p:spPr/>
        <p:txBody>
          <a:bodyPr/>
          <a:lstStyle/>
          <a:p>
            <a:fld id="{9D4199E7-C644-4B7E-B524-CBC72F312EF8}" type="slidenum">
              <a:rPr lang="en-GB" smtClean="0"/>
              <a:t>29</a:t>
            </a:fld>
            <a:endParaRPr lang="en-GB"/>
          </a:p>
        </p:txBody>
      </p:sp>
    </p:spTree>
    <p:extLst>
      <p:ext uri="{BB962C8B-B14F-4D97-AF65-F5344CB8AC3E}">
        <p14:creationId xmlns:p14="http://schemas.microsoft.com/office/powerpoint/2010/main" val="224540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a:t>
            </a:r>
            <a:r>
              <a:rPr lang="en-US"/>
              <a:t>What are your Future Plans?  </a:t>
            </a:r>
          </a:p>
          <a:p>
            <a:r>
              <a:rPr lang="en-US" b="1" u="none"/>
              <a:t>How to use: </a:t>
            </a:r>
            <a:r>
              <a:rPr lang="en-US"/>
              <a:t>Students to fill in the answers in their booklet.</a:t>
            </a:r>
            <a:endParaRPr lang="en-US">
              <a:ea typeface="Calibri"/>
              <a:cs typeface="Calibri"/>
            </a:endParaRPr>
          </a:p>
        </p:txBody>
      </p:sp>
      <p:sp>
        <p:nvSpPr>
          <p:cNvPr id="4" name="Slide Number Placeholder 3"/>
          <p:cNvSpPr>
            <a:spLocks noGrp="1"/>
          </p:cNvSpPr>
          <p:nvPr>
            <p:ph type="sldNum" sz="quarter" idx="5"/>
          </p:nvPr>
        </p:nvSpPr>
        <p:spPr/>
        <p:txBody>
          <a:bodyPr/>
          <a:lstStyle/>
          <a:p>
            <a:fld id="{9D4199E7-C644-4B7E-B524-CBC72F312EF8}" type="slidenum">
              <a:rPr lang="en-GB" smtClean="0"/>
              <a:t>3</a:t>
            </a:fld>
            <a:endParaRPr lang="en-GB"/>
          </a:p>
        </p:txBody>
      </p:sp>
    </p:spTree>
    <p:extLst>
      <p:ext uri="{BB962C8B-B14F-4D97-AF65-F5344CB8AC3E}">
        <p14:creationId xmlns:p14="http://schemas.microsoft.com/office/powerpoint/2010/main" val="2175895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10636">
              <a:defRPr/>
            </a:pPr>
            <a:r>
              <a:rPr lang="en-GB" sz="1200" kern="1200">
                <a:solidFill>
                  <a:schemeClr val="tx1"/>
                </a:solidFill>
                <a:effectLst/>
                <a:latin typeface="+mn-lt"/>
                <a:ea typeface="+mn-ea"/>
                <a:cs typeface="+mn-cs"/>
              </a:rPr>
              <a:t>A great opportunity to check out a university or college for yourself, Open Days give you a unique opportunity to chat</a:t>
            </a:r>
            <a:r>
              <a:rPr lang="en-GB" sz="1200" kern="1200" baseline="0">
                <a:solidFill>
                  <a:schemeClr val="tx1"/>
                </a:solidFill>
                <a:effectLst/>
                <a:latin typeface="+mn-lt"/>
                <a:ea typeface="+mn-ea"/>
                <a:cs typeface="+mn-cs"/>
              </a:rPr>
              <a:t> to c</a:t>
            </a:r>
            <a:r>
              <a:rPr lang="en-GB" sz="1200" kern="1200">
                <a:solidFill>
                  <a:schemeClr val="tx1"/>
                </a:solidFill>
                <a:effectLst/>
                <a:latin typeface="+mn-lt"/>
                <a:ea typeface="+mn-ea"/>
                <a:cs typeface="+mn-cs"/>
              </a:rPr>
              <a:t>urrent students, learn more about the campus or city, and find out the pros and cons of a particular course.</a:t>
            </a:r>
            <a:r>
              <a:rPr lang="en-GB"/>
              <a:t> </a:t>
            </a:r>
          </a:p>
          <a:p>
            <a:pPr defTabSz="610636">
              <a:defRPr/>
            </a:pPr>
            <a:endParaRPr lang="en-GB" sz="1200" kern="1200">
              <a:solidFill>
                <a:schemeClr val="tx1"/>
              </a:solidFill>
              <a:effectLst/>
              <a:latin typeface="+mn-lt"/>
              <a:ea typeface="+mn-ea"/>
              <a:cs typeface="+mn-cs"/>
            </a:endParaRPr>
          </a:p>
          <a:p>
            <a:pPr defTabSz="610636">
              <a:defRPr/>
            </a:pPr>
            <a:r>
              <a:rPr lang="en-GB" sz="1200" kern="1200">
                <a:solidFill>
                  <a:schemeClr val="tx1"/>
                </a:solidFill>
                <a:effectLst/>
                <a:latin typeface="+mn-lt"/>
                <a:ea typeface="+mn-ea"/>
                <a:cs typeface="+mn-cs"/>
              </a:rPr>
              <a:t>W</a:t>
            </a:r>
            <a:r>
              <a:rPr lang="en-GB" sz="1200" kern="1200" baseline="0">
                <a:solidFill>
                  <a:schemeClr val="tx1"/>
                </a:solidFill>
                <a:effectLst/>
                <a:latin typeface="+mn-lt"/>
                <a:ea typeface="+mn-ea"/>
                <a:cs typeface="+mn-cs"/>
              </a:rPr>
              <a:t>e would always recommend visiting the university in person. </a:t>
            </a:r>
          </a:p>
          <a:p>
            <a:pPr defTabSz="610636">
              <a:defRPr/>
            </a:pPr>
            <a:endParaRPr lang="en-GB" sz="1200" kern="1200" baseline="0">
              <a:solidFill>
                <a:schemeClr val="tx1"/>
              </a:solidFill>
              <a:effectLst/>
              <a:latin typeface="+mn-lt"/>
              <a:ea typeface="+mn-ea"/>
              <a:cs typeface="+mn-cs"/>
            </a:endParaRPr>
          </a:p>
          <a:p>
            <a:pPr defTabSz="610636">
              <a:defRPr/>
            </a:pPr>
            <a:r>
              <a:rPr lang="en-US"/>
              <a:t>Travel funds</a:t>
            </a:r>
            <a:r>
              <a:rPr lang="en-US" baseline="0"/>
              <a:t> might be available for students to help with cost.</a:t>
            </a:r>
            <a:r>
              <a:rPr lang="en-US"/>
              <a:t> </a:t>
            </a:r>
          </a:p>
          <a:p>
            <a:pPr defTabSz="610636">
              <a:defRPr/>
            </a:pPr>
            <a:endParaRPr lang="en-US">
              <a:cs typeface="Calibri"/>
            </a:endParaRPr>
          </a:p>
          <a:p>
            <a:pPr defTabSz="610636">
              <a:defRPr/>
            </a:pPr>
            <a:r>
              <a:rPr lang="en-US" b="1">
                <a:ea typeface="Calibri"/>
                <a:cs typeface="Calibri"/>
              </a:rPr>
              <a:t>UCAS Open Days:</a:t>
            </a:r>
            <a:r>
              <a:rPr lang="en-US">
                <a:ea typeface="Calibri"/>
                <a:cs typeface="Calibri"/>
              </a:rPr>
              <a:t> </a:t>
            </a:r>
            <a:r>
              <a:rPr lang="en-US">
                <a:hlinkClick r:id="rId3"/>
              </a:rPr>
              <a:t>Explore | UCAS</a:t>
            </a:r>
            <a:endParaRPr lang="en-US">
              <a:ea typeface="Calibri"/>
              <a:cs typeface="Calibri"/>
            </a:endParaRPr>
          </a:p>
          <a:p>
            <a:endParaRPr lang="en-GB"/>
          </a:p>
        </p:txBody>
      </p:sp>
      <p:sp>
        <p:nvSpPr>
          <p:cNvPr id="4" name="Slide Number Placeholder 3"/>
          <p:cNvSpPr>
            <a:spLocks noGrp="1"/>
          </p:cNvSpPr>
          <p:nvPr>
            <p:ph type="sldNum" sz="quarter" idx="5"/>
          </p:nvPr>
        </p:nvSpPr>
        <p:spPr/>
        <p:txBody>
          <a:bodyPr/>
          <a:lstStyle/>
          <a:p>
            <a:fld id="{9D4199E7-C644-4B7E-B524-CBC72F312EF8}" type="slidenum">
              <a:rPr lang="en-GB" smtClean="0"/>
              <a:t>30</a:t>
            </a:fld>
            <a:endParaRPr lang="en-GB"/>
          </a:p>
        </p:txBody>
      </p:sp>
    </p:spTree>
    <p:extLst>
      <p:ext uri="{BB962C8B-B14F-4D97-AF65-F5344CB8AC3E}">
        <p14:creationId xmlns:p14="http://schemas.microsoft.com/office/powerpoint/2010/main" val="3689921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EB158-DCB5-8227-908D-42524EB9E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180FA-0063-CED1-02C8-1C8B3D69A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6FAE8-A573-CF11-695C-CB9E8938CB12}"/>
              </a:ext>
            </a:extLst>
          </p:cNvPr>
          <p:cNvSpPr>
            <a:spLocks noGrp="1"/>
          </p:cNvSpPr>
          <p:nvPr>
            <p:ph type="body" idx="1"/>
          </p:nvPr>
        </p:nvSpPr>
        <p:spPr/>
        <p:txBody>
          <a:bodyPr/>
          <a:lstStyle/>
          <a:p>
            <a:r>
              <a:rPr lang="en-US"/>
              <a:t>There </a:t>
            </a:r>
            <a:r>
              <a:rPr lang="en-US" baseline="0"/>
              <a:t>are lots of useful </a:t>
            </a:r>
            <a:r>
              <a:rPr lang="en-US"/>
              <a:t>activities </a:t>
            </a:r>
            <a:r>
              <a:rPr lang="en-US" baseline="0"/>
              <a:t>that you can do to support your research </a:t>
            </a:r>
            <a:r>
              <a:rPr lang="en-US"/>
              <a:t>process</a:t>
            </a:r>
            <a:r>
              <a:rPr lang="en-US" baseline="0"/>
              <a:t> online.</a:t>
            </a:r>
            <a:r>
              <a:rPr lang="en-US"/>
              <a:t> </a:t>
            </a:r>
          </a:p>
          <a:p>
            <a:endParaRPr lang="en-US">
              <a:cs typeface="Calibri"/>
            </a:endParaRPr>
          </a:p>
          <a:p>
            <a:r>
              <a:rPr lang="en-US" b="1" baseline="0"/>
              <a:t>UCAS/ Careers Fairs</a:t>
            </a:r>
            <a:r>
              <a:rPr lang="en-US" b="1"/>
              <a:t>:</a:t>
            </a:r>
            <a:r>
              <a:rPr lang="en-US" baseline="0"/>
              <a:t> usually face to face, some of these will be taken place online this year. This gives you an opportunity to ask questions of the provider directly</a:t>
            </a:r>
            <a:r>
              <a:rPr lang="en-US"/>
              <a:t>.</a:t>
            </a:r>
          </a:p>
          <a:p>
            <a:endParaRPr lang="en-US" baseline="0">
              <a:cs typeface="Calibri"/>
            </a:endParaRPr>
          </a:p>
          <a:p>
            <a:r>
              <a:rPr lang="en-US" b="1" baseline="0"/>
              <a:t>MOOCs</a:t>
            </a:r>
            <a:r>
              <a:rPr lang="en-US" b="1"/>
              <a:t>:</a:t>
            </a:r>
            <a:r>
              <a:rPr lang="en-US"/>
              <a:t> </a:t>
            </a:r>
            <a:r>
              <a:rPr lang="en-US" baseline="0"/>
              <a:t>MOOCs are massive online open courses. There </a:t>
            </a:r>
            <a:r>
              <a:rPr lang="en-US"/>
              <a:t>are </a:t>
            </a:r>
            <a:r>
              <a:rPr lang="en-US" baseline="0"/>
              <a:t>loads of subject </a:t>
            </a:r>
            <a:r>
              <a:rPr lang="en-US"/>
              <a:t>specific</a:t>
            </a:r>
            <a:r>
              <a:rPr lang="en-US" baseline="0"/>
              <a:t> ones available on Future learn website that can give you insight into what studying that subject is like at university. Its </a:t>
            </a:r>
            <a:r>
              <a:rPr lang="en-US"/>
              <a:t>also a </a:t>
            </a:r>
            <a:r>
              <a:rPr lang="en-US" baseline="0"/>
              <a:t>great opportunity to build on </a:t>
            </a:r>
            <a:r>
              <a:rPr lang="en-US"/>
              <a:t>your</a:t>
            </a:r>
            <a:r>
              <a:rPr lang="en-US" baseline="0"/>
              <a:t> independent learning skills and experience a digital form of learning</a:t>
            </a:r>
            <a:r>
              <a:rPr lang="en-US"/>
              <a:t>.</a:t>
            </a:r>
          </a:p>
          <a:p>
            <a:endParaRPr lang="en-US" baseline="0">
              <a:cs typeface="Calibri" panose="020F0502020204030204"/>
            </a:endParaRPr>
          </a:p>
          <a:p>
            <a:r>
              <a:rPr lang="en-US" b="1" baseline="0"/>
              <a:t>TED Talks</a:t>
            </a:r>
            <a:r>
              <a:rPr lang="en-US" b="1"/>
              <a:t>:</a:t>
            </a:r>
            <a:r>
              <a:rPr lang="en-US" baseline="0"/>
              <a:t> Listen to talks on subject experts to find out more about different subject areas</a:t>
            </a:r>
            <a:r>
              <a:rPr lang="en-US"/>
              <a:t>.</a:t>
            </a:r>
            <a:endParaRPr lang="en-US" baseline="0">
              <a:cs typeface="Calibri"/>
            </a:endParaRPr>
          </a:p>
        </p:txBody>
      </p:sp>
      <p:sp>
        <p:nvSpPr>
          <p:cNvPr id="4" name="Slide Number Placeholder 3">
            <a:extLst>
              <a:ext uri="{FF2B5EF4-FFF2-40B4-BE49-F238E27FC236}">
                <a16:creationId xmlns:a16="http://schemas.microsoft.com/office/drawing/2014/main" id="{61EAB4E3-176E-9656-A907-F9C7E97C4FB9}"/>
              </a:ext>
            </a:extLst>
          </p:cNvPr>
          <p:cNvSpPr>
            <a:spLocks noGrp="1"/>
          </p:cNvSpPr>
          <p:nvPr>
            <p:ph type="sldNum" sz="quarter" idx="5"/>
          </p:nvPr>
        </p:nvSpPr>
        <p:spPr/>
        <p:txBody>
          <a:bodyPr/>
          <a:lstStyle/>
          <a:p>
            <a:fld id="{9D4199E7-C644-4B7E-B524-CBC72F312EF8}" type="slidenum">
              <a:rPr lang="en-GB" smtClean="0"/>
              <a:t>31</a:t>
            </a:fld>
            <a:endParaRPr lang="en-GB"/>
          </a:p>
        </p:txBody>
      </p:sp>
    </p:spTree>
    <p:extLst>
      <p:ext uri="{BB962C8B-B14F-4D97-AF65-F5344CB8AC3E}">
        <p14:creationId xmlns:p14="http://schemas.microsoft.com/office/powerpoint/2010/main" val="3569745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D626D-BFC1-53A5-8A40-5E9B9EF27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8EA69-2ED0-D28C-AA57-B9C8C2710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3E6B9-1C29-EF23-5ACC-F659071C7232}"/>
              </a:ext>
            </a:extLst>
          </p:cNvPr>
          <p:cNvSpPr>
            <a:spLocks noGrp="1"/>
          </p:cNvSpPr>
          <p:nvPr>
            <p:ph type="body" idx="1"/>
          </p:nvPr>
        </p:nvSpPr>
        <p:spPr/>
        <p:txBody>
          <a:bodyPr/>
          <a:lstStyle/>
          <a:p>
            <a:r>
              <a:rPr lang="en-GB" b="1"/>
              <a:t>What is contextual admissions?</a:t>
            </a:r>
            <a:endParaRPr lang="en-US" b="1"/>
          </a:p>
          <a:p>
            <a:r>
              <a:rPr lang="en-GB"/>
              <a:t>Contextual admissions is how universities  recognise the potential that students have to succeed in an undergraduate course at university, in the context of their educational experience. To do this they use additional information to review students applications and performance, before making reduced offers to eligible students. </a:t>
            </a:r>
            <a:endParaRPr lang="en-GB">
              <a:ea typeface="Calibri"/>
              <a:cs typeface="Calibri"/>
            </a:endParaRPr>
          </a:p>
          <a:p>
            <a:r>
              <a:rPr lang="en-GB" b="1"/>
              <a:t>Am I eligible?</a:t>
            </a:r>
            <a:r>
              <a:rPr lang="en-GB"/>
              <a:t> Universities will have different eligibility criteria so doing your research is key.</a:t>
            </a:r>
            <a:endParaRPr lang="en-GB">
              <a:ea typeface="Calibri"/>
              <a:cs typeface="Calibri"/>
            </a:endParaRPr>
          </a:p>
          <a:p>
            <a:pPr>
              <a:lnSpc>
                <a:spcPct val="107000"/>
              </a:lnSpc>
              <a:spcAft>
                <a:spcPts val="800"/>
              </a:spcAft>
            </a:pPr>
            <a:endParaRPr lang="en-GB" b="1">
              <a:ea typeface="Calibri"/>
              <a:cs typeface="Calibri"/>
            </a:endParaRPr>
          </a:p>
          <a:p>
            <a:endParaRPr lang="en-GB"/>
          </a:p>
        </p:txBody>
      </p:sp>
      <p:sp>
        <p:nvSpPr>
          <p:cNvPr id="4" name="Slide Number Placeholder 3">
            <a:extLst>
              <a:ext uri="{FF2B5EF4-FFF2-40B4-BE49-F238E27FC236}">
                <a16:creationId xmlns:a16="http://schemas.microsoft.com/office/drawing/2014/main" id="{1EAF6F0A-6F42-E505-DBEC-152FDBFDEFA9}"/>
              </a:ext>
            </a:extLst>
          </p:cNvPr>
          <p:cNvSpPr>
            <a:spLocks noGrp="1"/>
          </p:cNvSpPr>
          <p:nvPr>
            <p:ph type="sldNum" sz="quarter" idx="5"/>
          </p:nvPr>
        </p:nvSpPr>
        <p:spPr/>
        <p:txBody>
          <a:bodyPr/>
          <a:lstStyle/>
          <a:p>
            <a:fld id="{9D4199E7-C644-4B7E-B524-CBC72F312EF8}" type="slidenum">
              <a:rPr lang="en-GB" smtClean="0"/>
              <a:t>32</a:t>
            </a:fld>
            <a:endParaRPr lang="en-GB"/>
          </a:p>
        </p:txBody>
      </p:sp>
    </p:spTree>
    <p:extLst>
      <p:ext uri="{BB962C8B-B14F-4D97-AF65-F5344CB8AC3E}">
        <p14:creationId xmlns:p14="http://schemas.microsoft.com/office/powerpoint/2010/main" val="2029533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86907-7F04-E480-202B-5700CC001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AD31-91E9-5E9D-C132-65E79EB99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75E3D-AD55-C2B4-CC64-7EA8875D1E22}"/>
              </a:ext>
            </a:extLst>
          </p:cNvPr>
          <p:cNvSpPr>
            <a:spLocks noGrp="1"/>
          </p:cNvSpPr>
          <p:nvPr>
            <p:ph type="body" idx="1"/>
          </p:nvPr>
        </p:nvSpPr>
        <p:spPr/>
        <p:txBody>
          <a:bodyPr/>
          <a:lstStyle/>
          <a:p>
            <a:r>
              <a:rPr lang="en-GB" b="1"/>
              <a:t>UEA National Scheme 2026</a:t>
            </a:r>
            <a:endParaRPr lang="en-US" b="1">
              <a:ea typeface="Calibri" panose="020F0502020204030204"/>
              <a:cs typeface="Calibri" panose="020F0502020204030204"/>
            </a:endParaRPr>
          </a:p>
          <a:p>
            <a:r>
              <a:rPr lang="en-GB"/>
              <a:t>Our 2026 national scheme is available to our home fee paying students who meet one of the below criteria  </a:t>
            </a:r>
          </a:p>
          <a:p>
            <a:r>
              <a:rPr lang="en-GB"/>
              <a:t>• Come from an area of deprivation – we use postcode data to obtain this (IMD decile 1, 2, or 3) students can check this using the eligibility checker on the webpage</a:t>
            </a:r>
            <a:endParaRPr lang="en-GB">
              <a:ea typeface="Calibri"/>
              <a:cs typeface="Calibri"/>
            </a:endParaRPr>
          </a:p>
          <a:p>
            <a:r>
              <a:rPr lang="en-GB"/>
              <a:t>• Who are (or have been) eligible to receive FSM (free school meals)</a:t>
            </a:r>
            <a:endParaRPr lang="en-GB">
              <a:ea typeface="Calibri"/>
              <a:cs typeface="Calibri"/>
            </a:endParaRPr>
          </a:p>
          <a:p>
            <a:r>
              <a:rPr lang="en-GB"/>
              <a:t>• Care experienced </a:t>
            </a:r>
            <a:endParaRPr lang="en-GB">
              <a:ea typeface="Calibri"/>
              <a:cs typeface="Calibri"/>
            </a:endParaRPr>
          </a:p>
          <a:p>
            <a:r>
              <a:rPr lang="en-GB"/>
              <a:t>• Estranged   </a:t>
            </a:r>
          </a:p>
          <a:p>
            <a:endParaRPr lang="en-GB"/>
          </a:p>
          <a:p>
            <a:r>
              <a:rPr lang="en-GB"/>
              <a:t>Students could receive a reduced offer to study, or an invite to interview/ audition</a:t>
            </a:r>
            <a:endParaRPr lang="en-GB">
              <a:ea typeface="Calibri" panose="020F0502020204030204"/>
              <a:cs typeface="Calibri" panose="020F0502020204030204"/>
            </a:endParaRPr>
          </a:p>
          <a:p>
            <a:r>
              <a:rPr lang="en-GB"/>
              <a:t>• All of this information comes from your UCAS application so there is no need to apply or provide the university with additional information. </a:t>
            </a:r>
            <a:endParaRPr lang="en-GB">
              <a:ea typeface="Calibri" panose="020F0502020204030204"/>
              <a:cs typeface="Calibri" panose="020F0502020204030204"/>
            </a:endParaRPr>
          </a:p>
          <a:p>
            <a:r>
              <a:rPr lang="en-GB"/>
              <a:t>• It is therefore important that you complete all sections of the UCAS application accurately so universities have access to all the information they need</a:t>
            </a:r>
            <a:endParaRPr lang="en-GB">
              <a:ea typeface="Calibri" panose="020F0502020204030204"/>
              <a:cs typeface="Calibri" panose="020F0502020204030204"/>
            </a:endParaRPr>
          </a:p>
          <a:p>
            <a:r>
              <a:rPr lang="en-GB"/>
              <a:t>• The scheme is open for students studying A levels, BTECs, an A Level/ BTEC combination, or an Access to HE course</a:t>
            </a:r>
            <a:endParaRPr lang="en-GB">
              <a:ea typeface="Calibri" panose="020F0502020204030204"/>
              <a:cs typeface="Calibri" panose="020F0502020204030204"/>
            </a:endParaRPr>
          </a:p>
          <a:p>
            <a:r>
              <a:rPr lang="en-GB"/>
              <a:t>• Every applicant who is flagged through contextual admissions, and meets the academic criteria, will be made an offer which is lower than the typical offer for that programme. For A levels, this is a </a:t>
            </a:r>
            <a:r>
              <a:rPr lang="en-GB" b="1"/>
              <a:t>2 grade reduction</a:t>
            </a:r>
            <a:r>
              <a:rPr lang="en-GB"/>
              <a:t>. For BTEC’s this is a </a:t>
            </a:r>
            <a:r>
              <a:rPr lang="en-GB" b="1"/>
              <a:t>1 grade reduction</a:t>
            </a:r>
            <a:r>
              <a:rPr lang="en-GB"/>
              <a:t>. For mixed qualifications, it will be a </a:t>
            </a:r>
            <a:r>
              <a:rPr lang="en-GB" b="1"/>
              <a:t>1 grade reduction in an A level.  </a:t>
            </a:r>
            <a:r>
              <a:rPr lang="en-GB"/>
              <a:t>For Access to HE the offer is </a:t>
            </a:r>
            <a:r>
              <a:rPr lang="en-GB" b="1"/>
              <a:t>45 credits with 30 at Merit and 15 at Pass</a:t>
            </a:r>
            <a:r>
              <a:rPr lang="en-GB"/>
              <a:t> </a:t>
            </a:r>
            <a:endParaRPr lang="en-GB">
              <a:ea typeface="Calibri"/>
              <a:cs typeface="Calibri"/>
            </a:endParaRPr>
          </a:p>
          <a:p>
            <a:endParaRPr lang="en-GB" b="1">
              <a:ea typeface="Calibri"/>
              <a:cs typeface="Calibri"/>
            </a:endParaRPr>
          </a:p>
        </p:txBody>
      </p:sp>
      <p:sp>
        <p:nvSpPr>
          <p:cNvPr id="4" name="Slide Number Placeholder 3">
            <a:extLst>
              <a:ext uri="{FF2B5EF4-FFF2-40B4-BE49-F238E27FC236}">
                <a16:creationId xmlns:a16="http://schemas.microsoft.com/office/drawing/2014/main" id="{4C974E03-D81C-588A-8CFD-EADDFBD7082B}"/>
              </a:ext>
            </a:extLst>
          </p:cNvPr>
          <p:cNvSpPr>
            <a:spLocks noGrp="1"/>
          </p:cNvSpPr>
          <p:nvPr>
            <p:ph type="sldNum" sz="quarter" idx="5"/>
          </p:nvPr>
        </p:nvSpPr>
        <p:spPr/>
        <p:txBody>
          <a:bodyPr/>
          <a:lstStyle/>
          <a:p>
            <a:fld id="{9D4199E7-C644-4B7E-B524-CBC72F312EF8}" type="slidenum">
              <a:rPr lang="en-GB" smtClean="0"/>
              <a:t>33</a:t>
            </a:fld>
            <a:endParaRPr lang="en-GB"/>
          </a:p>
        </p:txBody>
      </p:sp>
    </p:spTree>
    <p:extLst>
      <p:ext uri="{BB962C8B-B14F-4D97-AF65-F5344CB8AC3E}">
        <p14:creationId xmlns:p14="http://schemas.microsoft.com/office/powerpoint/2010/main" val="3630695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A5953-A00A-3DE3-D74B-919FC1F59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94E44-34BC-B635-8443-57B0742E7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F9F7B-CA58-EC9A-E6FC-D3C16810808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A34688-C128-3AB0-C5A0-66A02FD578AF}"/>
              </a:ext>
            </a:extLst>
          </p:cNvPr>
          <p:cNvSpPr>
            <a:spLocks noGrp="1"/>
          </p:cNvSpPr>
          <p:nvPr>
            <p:ph type="sldNum" sz="quarter" idx="5"/>
          </p:nvPr>
        </p:nvSpPr>
        <p:spPr/>
        <p:txBody>
          <a:bodyPr/>
          <a:lstStyle/>
          <a:p>
            <a:fld id="{9D4199E7-C644-4B7E-B524-CBC72F312EF8}" type="slidenum">
              <a:rPr lang="en-GB" smtClean="0"/>
              <a:t>34</a:t>
            </a:fld>
            <a:endParaRPr lang="en-GB"/>
          </a:p>
        </p:txBody>
      </p:sp>
    </p:spTree>
    <p:extLst>
      <p:ext uri="{BB962C8B-B14F-4D97-AF65-F5344CB8AC3E}">
        <p14:creationId xmlns:p14="http://schemas.microsoft.com/office/powerpoint/2010/main" val="392892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Questions:</a:t>
            </a:r>
            <a:r>
              <a:rPr lang="en-US"/>
              <a:t> Before we get started - </a:t>
            </a:r>
            <a:endParaRPr lang="en-GB"/>
          </a:p>
          <a:p>
            <a:r>
              <a:rPr lang="en-US"/>
              <a:t>- How many of you have a rough idea of what you want to study? </a:t>
            </a:r>
            <a:endParaRPr lang="en-GB"/>
          </a:p>
          <a:p>
            <a:r>
              <a:rPr lang="en-US"/>
              <a:t>- How many of you are still deciding? </a:t>
            </a:r>
            <a:endParaRPr lang="en-GB">
              <a:cs typeface="Calibri"/>
            </a:endParaRPr>
          </a:p>
        </p:txBody>
      </p:sp>
      <p:sp>
        <p:nvSpPr>
          <p:cNvPr id="4" name="Slide Number Placeholder 3"/>
          <p:cNvSpPr>
            <a:spLocks noGrp="1"/>
          </p:cNvSpPr>
          <p:nvPr>
            <p:ph type="sldNum" sz="quarter" idx="5"/>
          </p:nvPr>
        </p:nvSpPr>
        <p:spPr/>
        <p:txBody>
          <a:bodyPr/>
          <a:lstStyle/>
          <a:p>
            <a:fld id="{D5EACD61-E040-46F8-8F29-6D9C361CA0B1}" type="slidenum">
              <a:rPr lang="en-GB" smtClean="0"/>
              <a:t>4</a:t>
            </a:fld>
            <a:endParaRPr lang="en-GB"/>
          </a:p>
        </p:txBody>
      </p:sp>
    </p:spTree>
    <p:extLst>
      <p:ext uri="{BB962C8B-B14F-4D97-AF65-F5344CB8AC3E}">
        <p14:creationId xmlns:p14="http://schemas.microsoft.com/office/powerpoint/2010/main" val="291204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089C2-9EB2-9340-0EA4-1A55FB99C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15215-36AF-AF82-0E9D-28CEC3AD8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74C08-59BB-23AE-B249-B5B5F216C003}"/>
              </a:ext>
            </a:extLst>
          </p:cNvPr>
          <p:cNvSpPr>
            <a:spLocks noGrp="1"/>
          </p:cNvSpPr>
          <p:nvPr>
            <p:ph type="body" idx="1"/>
          </p:nvPr>
        </p:nvSpPr>
        <p:spPr/>
        <p:txBody>
          <a:bodyPr/>
          <a:lstStyle/>
          <a:p>
            <a:r>
              <a:rPr lang="en-GB" b="1">
                <a:ea typeface="Calibri"/>
                <a:cs typeface="Calibri"/>
              </a:rPr>
              <a:t>UCAS Search: </a:t>
            </a:r>
            <a:r>
              <a:rPr lang="en-GB">
                <a:ea typeface="Calibri"/>
                <a:cs typeface="Calibri"/>
              </a:rPr>
              <a:t>March 2026 </a:t>
            </a:r>
          </a:p>
          <a:p>
            <a:r>
              <a:rPr lang="en-GB" b="1">
                <a:cs typeface="Calibri"/>
              </a:rPr>
              <a:t>Question: </a:t>
            </a:r>
            <a:r>
              <a:rPr lang="en-GB">
                <a:cs typeface="Calibri"/>
              </a:rPr>
              <a:t>C</a:t>
            </a:r>
            <a:r>
              <a:rPr lang="en-GB"/>
              <a:t>an</a:t>
            </a:r>
            <a:r>
              <a:rPr lang="en-GB" sz="1200" kern="1200">
                <a:solidFill>
                  <a:schemeClr val="tx1"/>
                </a:solidFill>
                <a:effectLst/>
                <a:latin typeface="+mn-lt"/>
                <a:ea typeface="+mn-ea"/>
                <a:cs typeface="+mn-cs"/>
              </a:rPr>
              <a:t> anyone guess how many courses are available</a:t>
            </a:r>
            <a:r>
              <a:rPr lang="en-GB" sz="1200" kern="1200" baseline="0">
                <a:solidFill>
                  <a:schemeClr val="tx1"/>
                </a:solidFill>
                <a:effectLst/>
                <a:latin typeface="+mn-lt"/>
                <a:ea typeface="+mn-ea"/>
                <a:cs typeface="+mn-cs"/>
              </a:rPr>
              <a:t> to choose from on the UCAS website?</a:t>
            </a:r>
            <a:endParaRPr lang="en-GB">
              <a:ea typeface="+mn-ea"/>
              <a:cs typeface="+mn-cs"/>
            </a:endParaRPr>
          </a:p>
          <a:p>
            <a:r>
              <a:rPr lang="en-GB"/>
              <a:t>Explain</a:t>
            </a:r>
            <a:r>
              <a:rPr lang="en-GB" sz="1200" kern="1200" baseline="0">
                <a:solidFill>
                  <a:schemeClr val="tx1"/>
                </a:solidFill>
                <a:effectLst/>
                <a:latin typeface="+mn-lt"/>
                <a:ea typeface="+mn-ea"/>
                <a:cs typeface="+mn-cs"/>
              </a:rPr>
              <a:t> that UCAS is the website that you both search for courses and apply to universities</a:t>
            </a:r>
            <a:r>
              <a:rPr lang="en-GB"/>
              <a:t>. </a:t>
            </a:r>
          </a:p>
          <a:p>
            <a:r>
              <a:rPr lang="en-GB" sz="1200" b="1" kern="1200" baseline="0">
                <a:solidFill>
                  <a:schemeClr val="tx1"/>
                </a:solidFill>
                <a:effectLst/>
                <a:latin typeface="+mn-lt"/>
                <a:ea typeface="+mn-ea"/>
                <a:cs typeface="+mn-cs"/>
              </a:rPr>
              <a:t>Why </a:t>
            </a:r>
            <a:r>
              <a:rPr lang="en-GB" b="1"/>
              <a:t>are </a:t>
            </a:r>
            <a:r>
              <a:rPr lang="en-GB" sz="1200" b="1" kern="1200" baseline="0">
                <a:solidFill>
                  <a:schemeClr val="tx1"/>
                </a:solidFill>
                <a:effectLst/>
                <a:latin typeface="+mn-lt"/>
                <a:ea typeface="+mn-ea"/>
                <a:cs typeface="+mn-cs"/>
              </a:rPr>
              <a:t>there so many? </a:t>
            </a:r>
          </a:p>
          <a:p>
            <a:r>
              <a:rPr lang="en-GB" sz="1200" kern="1200" baseline="0">
                <a:solidFill>
                  <a:schemeClr val="tx1"/>
                </a:solidFill>
                <a:effectLst/>
                <a:latin typeface="+mn-lt"/>
                <a:ea typeface="+mn-ea"/>
                <a:cs typeface="+mn-cs"/>
              </a:rPr>
              <a:t>Because studying History at one university for example could be completely different to studying History at another university.</a:t>
            </a:r>
          </a:p>
          <a:p>
            <a:r>
              <a:rPr lang="en-GB" sz="1200" b="1" kern="1200" baseline="0">
                <a:solidFill>
                  <a:schemeClr val="tx1"/>
                </a:solidFill>
                <a:effectLst/>
                <a:latin typeface="+mn-lt"/>
                <a:ea typeface="+mn-ea"/>
                <a:cs typeface="+mn-cs"/>
              </a:rPr>
              <a:t>Why? </a:t>
            </a:r>
          </a:p>
          <a:p>
            <a:r>
              <a:rPr lang="en-GB" sz="1200" kern="1200" baseline="0">
                <a:solidFill>
                  <a:schemeClr val="tx1"/>
                </a:solidFill>
                <a:effectLst/>
                <a:latin typeface="+mn-lt"/>
                <a:ea typeface="+mn-ea"/>
                <a:cs typeface="+mn-cs"/>
              </a:rPr>
              <a:t>Because the areas the courses specialise in could be completely different which is why doing your research is key.</a:t>
            </a:r>
            <a:endParaRPr lang="en-GB" sz="1200" kern="1200" baseline="0">
              <a:solidFill>
                <a:schemeClr val="tx1"/>
              </a:solidFill>
              <a:effectLst/>
              <a:latin typeface="+mn-lt"/>
              <a:cs typeface="Calibri"/>
            </a:endParaRPr>
          </a:p>
        </p:txBody>
      </p:sp>
      <p:sp>
        <p:nvSpPr>
          <p:cNvPr id="4" name="Slide Number Placeholder 3">
            <a:extLst>
              <a:ext uri="{FF2B5EF4-FFF2-40B4-BE49-F238E27FC236}">
                <a16:creationId xmlns:a16="http://schemas.microsoft.com/office/drawing/2014/main" id="{5D1F21F5-7AB1-6AF7-E082-CE611110B6D5}"/>
              </a:ext>
            </a:extLst>
          </p:cNvPr>
          <p:cNvSpPr>
            <a:spLocks noGrp="1"/>
          </p:cNvSpPr>
          <p:nvPr>
            <p:ph type="sldNum" sz="quarter" idx="5"/>
          </p:nvPr>
        </p:nvSpPr>
        <p:spPr/>
        <p:txBody>
          <a:bodyPr/>
          <a:lstStyle/>
          <a:p>
            <a:fld id="{9D4199E7-C644-4B7E-B524-CBC72F312EF8}" type="slidenum">
              <a:rPr lang="en-GB" smtClean="0"/>
              <a:t>5</a:t>
            </a:fld>
            <a:endParaRPr lang="en-GB"/>
          </a:p>
        </p:txBody>
      </p:sp>
    </p:spTree>
    <p:extLst>
      <p:ext uri="{BB962C8B-B14F-4D97-AF65-F5344CB8AC3E}">
        <p14:creationId xmlns:p14="http://schemas.microsoft.com/office/powerpoint/2010/main" val="302783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Question: </a:t>
            </a:r>
            <a:r>
              <a:rPr lang="en-GB" b="0"/>
              <a:t>Which of these do</a:t>
            </a:r>
            <a:r>
              <a:rPr lang="en-GB"/>
              <a:t> you think these</a:t>
            </a:r>
            <a:r>
              <a:rPr lang="en-GB" baseline="0"/>
              <a:t> are real degrees</a:t>
            </a:r>
            <a:r>
              <a:rPr lang="en-GB"/>
              <a:t>? </a:t>
            </a:r>
            <a:endParaRPr lang="en-GB">
              <a:cs typeface="Calibri"/>
            </a:endParaRPr>
          </a:p>
        </p:txBody>
      </p:sp>
      <p:sp>
        <p:nvSpPr>
          <p:cNvPr id="4" name="Slide Number Placeholder 3"/>
          <p:cNvSpPr>
            <a:spLocks noGrp="1"/>
          </p:cNvSpPr>
          <p:nvPr>
            <p:ph type="sldNum" sz="quarter" idx="5"/>
          </p:nvPr>
        </p:nvSpPr>
        <p:spPr/>
        <p:txBody>
          <a:bodyPr/>
          <a:lstStyle/>
          <a:p>
            <a:fld id="{9D4199E7-C644-4B7E-B524-CBC72F312EF8}" type="slidenum">
              <a:rPr lang="en-GB" smtClean="0"/>
              <a:t>6</a:t>
            </a:fld>
            <a:endParaRPr lang="en-GB"/>
          </a:p>
        </p:txBody>
      </p:sp>
    </p:spTree>
    <p:extLst>
      <p:ext uri="{BB962C8B-B14F-4D97-AF65-F5344CB8AC3E}">
        <p14:creationId xmlns:p14="http://schemas.microsoft.com/office/powerpoint/2010/main" val="33652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Answer: </a:t>
            </a:r>
            <a:r>
              <a:rPr lang="en-GB" sz="1200" kern="1200" baseline="0">
                <a:solidFill>
                  <a:schemeClr val="tx1"/>
                </a:solidFill>
                <a:effectLst/>
                <a:latin typeface="+mn-lt"/>
                <a:ea typeface="+mn-ea"/>
                <a:cs typeface="+mn-cs"/>
              </a:rPr>
              <a:t>THEY ARE ALL DEGREES.</a:t>
            </a:r>
            <a:r>
              <a:rPr lang="en-GB"/>
              <a:t> </a:t>
            </a:r>
          </a:p>
          <a:p>
            <a:r>
              <a:rPr lang="en-GB" sz="1200" kern="1200" baseline="0" dirty="0">
                <a:solidFill>
                  <a:schemeClr val="tx1"/>
                </a:solidFill>
                <a:effectLst/>
                <a:latin typeface="+mn-lt"/>
                <a:ea typeface="+mn-ea"/>
                <a:cs typeface="+mn-cs"/>
              </a:rPr>
              <a:t>Ethical Hacking </a:t>
            </a:r>
            <a:r>
              <a:rPr lang="en-GB" dirty="0"/>
              <a:t>definition</a:t>
            </a:r>
            <a:r>
              <a:rPr lang="en-GB" sz="1200" kern="1200" baseline="0" dirty="0">
                <a:solidFill>
                  <a:schemeClr val="tx1"/>
                </a:solidFill>
                <a:effectLst/>
                <a:latin typeface="+mn-lt"/>
                <a:ea typeface="+mn-ea"/>
                <a:cs typeface="+mn-cs"/>
              </a:rPr>
              <a:t>: </a:t>
            </a:r>
            <a:r>
              <a:rPr lang="en-GB" dirty="0"/>
              <a:t>This</a:t>
            </a:r>
            <a:r>
              <a:rPr lang="en-GB" sz="1200" b="0" i="0" kern="1200" dirty="0">
                <a:solidFill>
                  <a:schemeClr val="tx1"/>
                </a:solidFill>
                <a:effectLst/>
                <a:latin typeface="+mn-lt"/>
                <a:ea typeface="+mn-ea"/>
                <a:cs typeface="+mn-cs"/>
              </a:rPr>
              <a:t> course combines computer networking, digital forensics and expert development as well as programming. You will learn how to protect data and information systems</a:t>
            </a:r>
            <a:r>
              <a:rPr lang="en-GB" dirty="0"/>
              <a:t>. </a:t>
            </a:r>
            <a:endParaRPr lang="en-GB" dirty="0">
              <a:ea typeface="Calibri"/>
              <a:cs typeface="Calibri"/>
            </a:endParaRPr>
          </a:p>
          <a:p>
            <a:r>
              <a:rPr lang="en-GB" sz="1200" kern="1200" baseline="0" dirty="0">
                <a:solidFill>
                  <a:schemeClr val="tx1"/>
                </a:solidFill>
                <a:effectLst/>
                <a:latin typeface="+mn-lt"/>
                <a:ea typeface="+mn-ea"/>
                <a:cs typeface="+mn-cs"/>
              </a:rPr>
              <a:t>It might be that you already have an idea of what you would like to study. That’s great! Make sure you take that research a step further and look at what degree subjects are available in that area as they may be a degree subject that is a perfect match for your skills and experience, you may not have heard of it yet!</a:t>
            </a:r>
            <a:endParaRPr lang="en-GB" sz="1200" kern="1200" baseline="0" dirty="0">
              <a:solidFill>
                <a:schemeClr val="tx1"/>
              </a:solidFill>
              <a:effectLst/>
              <a:latin typeface="+mn-lt"/>
              <a:cs typeface="Calibri"/>
            </a:endParaRPr>
          </a:p>
          <a:p>
            <a:endParaRPr lang="en-GB"/>
          </a:p>
        </p:txBody>
      </p:sp>
      <p:sp>
        <p:nvSpPr>
          <p:cNvPr id="4" name="Slide Number Placeholder 3"/>
          <p:cNvSpPr>
            <a:spLocks noGrp="1"/>
          </p:cNvSpPr>
          <p:nvPr>
            <p:ph type="sldNum" sz="quarter" idx="5"/>
          </p:nvPr>
        </p:nvSpPr>
        <p:spPr/>
        <p:txBody>
          <a:bodyPr/>
          <a:lstStyle/>
          <a:p>
            <a:fld id="{9D4199E7-C644-4B7E-B524-CBC72F312EF8}" type="slidenum">
              <a:rPr lang="en-GB" smtClean="0"/>
              <a:t>7</a:t>
            </a:fld>
            <a:endParaRPr lang="en-GB"/>
          </a:p>
        </p:txBody>
      </p:sp>
    </p:spTree>
    <p:extLst>
      <p:ext uri="{BB962C8B-B14F-4D97-AF65-F5344CB8AC3E}">
        <p14:creationId xmlns:p14="http://schemas.microsoft.com/office/powerpoint/2010/main" val="199708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have 5 choices available. </a:t>
            </a:r>
          </a:p>
          <a:p>
            <a:endParaRPr lang="en-GB"/>
          </a:p>
          <a:p>
            <a:r>
              <a:rPr lang="en-GB"/>
              <a:t>These could be 5 of</a:t>
            </a:r>
            <a:r>
              <a:rPr lang="en-GB" baseline="0"/>
              <a:t> the same subject at different institutions or you could apply for different courses at the same institution.</a:t>
            </a:r>
            <a:endParaRPr lang="en-GB"/>
          </a:p>
          <a:p>
            <a:r>
              <a:rPr lang="en-GB" baseline="0" dirty="0"/>
              <a:t>Remember that you only submit</a:t>
            </a:r>
            <a:r>
              <a:rPr lang="en-GB" baseline="0"/>
              <a:t> one personal statement when applying to university so if you would like to apply for different subjects, they will need to relate in some way so they can both be covered in your application.</a:t>
            </a:r>
          </a:p>
          <a:p>
            <a:r>
              <a:rPr lang="en-GB" baseline="0" dirty="0"/>
              <a:t>If you are looking to apply for Medicine you can only apply for 4 medicine </a:t>
            </a:r>
            <a:r>
              <a:rPr lang="en-GB" dirty="0"/>
              <a:t>courses</a:t>
            </a:r>
            <a:r>
              <a:rPr lang="en-GB" baseline="0" dirty="0"/>
              <a:t>, the other option</a:t>
            </a:r>
            <a:r>
              <a:rPr lang="en-GB" baseline="0"/>
              <a:t> must be an alternative course.</a:t>
            </a:r>
            <a:r>
              <a:rPr lang="en-GB"/>
              <a:t> </a:t>
            </a:r>
          </a:p>
          <a:p>
            <a:r>
              <a:rPr lang="en-GB" baseline="0"/>
              <a:t>If you are thinking about applying to Oxford or Cambridge, you can only apply to one of those institutions and not both.</a:t>
            </a:r>
            <a:r>
              <a:rPr lang="en-GB"/>
              <a:t> </a:t>
            </a:r>
            <a:endParaRPr lang="en-GB">
              <a:cs typeface="Calibri"/>
            </a:endParaRPr>
          </a:p>
        </p:txBody>
      </p:sp>
      <p:sp>
        <p:nvSpPr>
          <p:cNvPr id="4" name="Slide Number Placeholder 3"/>
          <p:cNvSpPr>
            <a:spLocks noGrp="1"/>
          </p:cNvSpPr>
          <p:nvPr>
            <p:ph type="sldNum" sz="quarter" idx="5"/>
          </p:nvPr>
        </p:nvSpPr>
        <p:spPr/>
        <p:txBody>
          <a:bodyPr/>
          <a:lstStyle/>
          <a:p>
            <a:fld id="{9D4199E7-C644-4B7E-B524-CBC72F312EF8}" type="slidenum">
              <a:rPr lang="en-GB" smtClean="0"/>
              <a:t>8</a:t>
            </a:fld>
            <a:endParaRPr lang="en-GB"/>
          </a:p>
        </p:txBody>
      </p:sp>
    </p:spTree>
    <p:extLst>
      <p:ext uri="{BB962C8B-B14F-4D97-AF65-F5344CB8AC3E}">
        <p14:creationId xmlns:p14="http://schemas.microsoft.com/office/powerpoint/2010/main" val="24902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10636">
              <a:defRPr/>
            </a:pPr>
            <a:r>
              <a:rPr lang="en-GB" dirty="0"/>
              <a:t>Many</a:t>
            </a:r>
            <a:r>
              <a:rPr lang="en-GB" sz="1200" kern="1200" dirty="0">
                <a:solidFill>
                  <a:schemeClr val="tx1"/>
                </a:solidFill>
                <a:effectLst/>
                <a:latin typeface="+mn-lt"/>
                <a:ea typeface="+mn-ea"/>
                <a:cs typeface="+mn-cs"/>
              </a:rPr>
              <a:t> courses now offer the option of </a:t>
            </a:r>
            <a:r>
              <a:rPr lang="en-GB" dirty="0"/>
              <a:t>adding </a:t>
            </a:r>
            <a:r>
              <a:rPr lang="en-GB" sz="1200" kern="1200" dirty="0">
                <a:solidFill>
                  <a:schemeClr val="tx1"/>
                </a:solidFill>
                <a:effectLst/>
                <a:latin typeface="+mn-lt"/>
                <a:ea typeface="+mn-ea"/>
                <a:cs typeface="+mn-cs"/>
              </a:rPr>
              <a:t>a year abroad or a year in industry.</a:t>
            </a:r>
            <a:r>
              <a:rPr lang="en-GB" dirty="0"/>
              <a:t> </a:t>
            </a:r>
          </a:p>
          <a:p>
            <a:pPr defTabSz="610636">
              <a:defRPr/>
            </a:pPr>
            <a:endParaRPr lang="en-GB" sz="1200" kern="1200">
              <a:solidFill>
                <a:schemeClr val="tx1"/>
              </a:solidFill>
              <a:effectLst/>
              <a:latin typeface="+mn-lt"/>
              <a:ea typeface="+mn-ea"/>
              <a:cs typeface="+mn-cs"/>
            </a:endParaRPr>
          </a:p>
          <a:p>
            <a:pPr defTabSz="610636">
              <a:defRPr/>
            </a:pPr>
            <a:r>
              <a:rPr lang="en-GB" sz="1200" kern="1200" dirty="0">
                <a:solidFill>
                  <a:schemeClr val="tx1"/>
                </a:solidFill>
                <a:effectLst/>
                <a:latin typeface="+mn-lt"/>
                <a:ea typeface="+mn-ea"/>
                <a:cs typeface="+mn-cs"/>
              </a:rPr>
              <a:t>For example, a language degree may require you spending a year in another country, giving you the option of studying when you’re away, teaching English to foreign students, or finding a job and working for a year.</a:t>
            </a:r>
            <a:r>
              <a:rPr lang="en-GB" dirty="0"/>
              <a:t> </a:t>
            </a:r>
            <a:r>
              <a:rPr lang="en-GB" sz="1200" kern="1200" dirty="0">
                <a:solidFill>
                  <a:schemeClr val="tx1"/>
                </a:solidFill>
                <a:effectLst/>
                <a:latin typeface="+mn-lt"/>
                <a:ea typeface="+mn-ea"/>
                <a:cs typeface="+mn-cs"/>
              </a:rPr>
              <a:t>Universities</a:t>
            </a:r>
            <a:r>
              <a:rPr lang="en-GB" dirty="0"/>
              <a:t> </a:t>
            </a:r>
            <a:r>
              <a:rPr lang="en-GB" sz="1200" kern="1200" dirty="0">
                <a:solidFill>
                  <a:schemeClr val="tx1"/>
                </a:solidFill>
                <a:effectLst/>
                <a:latin typeface="+mn-lt"/>
                <a:ea typeface="+mn-ea"/>
                <a:cs typeface="+mn-cs"/>
              </a:rPr>
              <a:t>have links all over the world with opportunities available to study in America,</a:t>
            </a:r>
            <a:r>
              <a:rPr lang="en-GB" sz="1200" kern="1200" baseline="0" dirty="0">
                <a:solidFill>
                  <a:schemeClr val="tx1"/>
                </a:solidFill>
                <a:effectLst/>
                <a:latin typeface="+mn-lt"/>
                <a:ea typeface="+mn-ea"/>
                <a:cs typeface="+mn-cs"/>
              </a:rPr>
              <a:t> Europe or Australasia</a:t>
            </a:r>
            <a:r>
              <a:rPr lang="en-GB" dirty="0"/>
              <a:t>. </a:t>
            </a:r>
            <a:endParaRPr lang="en-GB" dirty="0">
              <a:ea typeface="Calibri"/>
              <a:cs typeface="Calibri"/>
            </a:endParaRPr>
          </a:p>
          <a:p>
            <a:pPr defTabSz="610636">
              <a:defRPr/>
            </a:pPr>
            <a:r>
              <a:rPr lang="en-GB" sz="1200" kern="1200" baseline="0" dirty="0">
                <a:solidFill>
                  <a:schemeClr val="tx1"/>
                </a:solidFill>
                <a:effectLst/>
                <a:latin typeface="+mn-lt"/>
                <a:ea typeface="+mn-ea"/>
                <a:cs typeface="+mn-cs"/>
              </a:rPr>
              <a:t>A year in industry is a great way</a:t>
            </a:r>
            <a:r>
              <a:rPr lang="en-GB" sz="1200" kern="1200" baseline="0">
                <a:solidFill>
                  <a:schemeClr val="tx1"/>
                </a:solidFill>
                <a:effectLst/>
                <a:latin typeface="+mn-lt"/>
                <a:ea typeface="+mn-ea"/>
                <a:cs typeface="+mn-cs"/>
              </a:rPr>
              <a:t> to get some valuable work experience as part of your course. This can be paid, and it</a:t>
            </a:r>
            <a:r>
              <a:rPr lang="en-GB"/>
              <a:t> may even help you to secure a job for when you graduate.</a:t>
            </a:r>
            <a:endParaRPr lang="en-US"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9D4199E7-C644-4B7E-B524-CBC72F312EF8}" type="slidenum">
              <a:rPr lang="en-GB" smtClean="0"/>
              <a:t>9</a:t>
            </a:fld>
            <a:endParaRPr lang="en-GB"/>
          </a:p>
        </p:txBody>
      </p:sp>
    </p:spTree>
    <p:extLst>
      <p:ext uri="{BB962C8B-B14F-4D97-AF65-F5344CB8AC3E}">
        <p14:creationId xmlns:p14="http://schemas.microsoft.com/office/powerpoint/2010/main" val="1170375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15CDF234-54AF-3E4A-BE64-69294868E0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8">
            <a:extLst>
              <a:ext uri="{FF2B5EF4-FFF2-40B4-BE49-F238E27FC236}">
                <a16:creationId xmlns:a16="http://schemas.microsoft.com/office/drawing/2014/main" id="{4B8BDB93-801C-0540-A699-E75F6CC5A613}"/>
              </a:ext>
            </a:extLst>
          </p:cNvPr>
          <p:cNvSpPr>
            <a:spLocks noGrp="1"/>
          </p:cNvSpPr>
          <p:nvPr>
            <p:ph type="body" sz="quarter" idx="11" hasCustomPrompt="1"/>
          </p:nvPr>
        </p:nvSpPr>
        <p:spPr>
          <a:xfrm>
            <a:off x="506965" y="2419721"/>
            <a:ext cx="5148400" cy="880071"/>
          </a:xfrm>
          <a:prstGeom prst="rect">
            <a:avLst/>
          </a:prstGeom>
          <a:solidFill>
            <a:schemeClr val="accent2"/>
          </a:solidFill>
        </p:spPr>
        <p:txBody>
          <a:bodyPr anchor="ctr"/>
          <a:lstStyle>
            <a:lvl1pPr marL="108000" indent="0" algn="l">
              <a:buFont typeface="Arial" panose="020B0604020202020204" pitchFamily="34" charset="0"/>
              <a:buNone/>
              <a:defRPr sz="4800" b="1">
                <a:solidFill>
                  <a:schemeClr val="tx2"/>
                </a:solidFill>
              </a:defRPr>
            </a:lvl1pPr>
            <a:lvl2pPr algn="l">
              <a:buNone/>
              <a:defRPr/>
            </a:lvl2pPr>
            <a:lvl3pPr algn="l">
              <a:buNone/>
              <a:defRPr/>
            </a:lvl3pPr>
            <a:lvl4pPr algn="l">
              <a:buNone/>
              <a:defRPr/>
            </a:lvl4pPr>
            <a:lvl5pPr algn="l">
              <a:buNone/>
              <a:defRPr/>
            </a:lvl5pPr>
          </a:lstStyle>
          <a:p>
            <a:pPr lvl="0"/>
            <a:r>
              <a:rPr lang="en-GB"/>
              <a:t>MODULE TITLE</a:t>
            </a:r>
          </a:p>
        </p:txBody>
      </p:sp>
      <p:sp>
        <p:nvSpPr>
          <p:cNvPr id="10" name="Text Placeholder 5">
            <a:extLst>
              <a:ext uri="{FF2B5EF4-FFF2-40B4-BE49-F238E27FC236}">
                <a16:creationId xmlns:a16="http://schemas.microsoft.com/office/drawing/2014/main" id="{3A731CB6-431E-CB4E-9477-78D6E5F8591B}"/>
              </a:ext>
            </a:extLst>
          </p:cNvPr>
          <p:cNvSpPr>
            <a:spLocks noGrp="1"/>
          </p:cNvSpPr>
          <p:nvPr>
            <p:ph type="body" sz="quarter" idx="12" hasCustomPrompt="1"/>
          </p:nvPr>
        </p:nvSpPr>
        <p:spPr>
          <a:xfrm>
            <a:off x="576540" y="3629581"/>
            <a:ext cx="5078826" cy="452688"/>
          </a:xfrm>
          <a:prstGeom prst="rect">
            <a:avLst/>
          </a:prstGeom>
        </p:spPr>
        <p:txBody>
          <a:bodyPr anchor="b"/>
          <a:lstStyle>
            <a:lvl1pPr marL="0" indent="0">
              <a:buFont typeface="Arial" panose="020B0604020202020204" pitchFamily="34" charset="0"/>
              <a:buNone/>
              <a:defRPr sz="2000" b="1">
                <a:solidFill>
                  <a:schemeClr val="bg1"/>
                </a:solidFill>
              </a:defRPr>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11" name="Text Placeholder 5">
            <a:extLst>
              <a:ext uri="{FF2B5EF4-FFF2-40B4-BE49-F238E27FC236}">
                <a16:creationId xmlns:a16="http://schemas.microsoft.com/office/drawing/2014/main" id="{C0E02321-9AD2-7349-A128-3E4158FD40EE}"/>
              </a:ext>
            </a:extLst>
          </p:cNvPr>
          <p:cNvSpPr>
            <a:spLocks noGrp="1"/>
          </p:cNvSpPr>
          <p:nvPr>
            <p:ph type="body" sz="quarter" idx="13" hasCustomPrompt="1"/>
          </p:nvPr>
        </p:nvSpPr>
        <p:spPr>
          <a:xfrm>
            <a:off x="576540" y="4146416"/>
            <a:ext cx="5078826" cy="452688"/>
          </a:xfrm>
          <a:prstGeom prst="rect">
            <a:avLst/>
          </a:prstGeom>
        </p:spPr>
        <p:txBody>
          <a:bodyPr anchor="t"/>
          <a:lstStyle>
            <a:lvl1pPr marL="0" indent="0">
              <a:buFont typeface="Arial" panose="020B0604020202020204" pitchFamily="34" charset="0"/>
              <a:buNone/>
              <a:defRPr sz="1600" b="0">
                <a:solidFill>
                  <a:schemeClr val="bg1"/>
                </a:solidFill>
              </a:defRPr>
            </a:lvl1pPr>
            <a:lvl2pPr>
              <a:buNone/>
              <a:defRPr b="1"/>
            </a:lvl2pPr>
            <a:lvl3pPr>
              <a:buNone/>
              <a:defRPr b="1"/>
            </a:lvl3pPr>
            <a:lvl4pPr>
              <a:buNone/>
              <a:defRPr b="1"/>
            </a:lvl4pPr>
            <a:lvl5pPr>
              <a:buNone/>
              <a:defRPr b="1"/>
            </a:lvl5pPr>
          </a:lstStyle>
          <a:p>
            <a:pPr lvl="0"/>
            <a:r>
              <a:rPr lang="en-GB"/>
              <a:t>Date</a:t>
            </a:r>
            <a:endParaRPr lang="en-US"/>
          </a:p>
        </p:txBody>
      </p:sp>
      <p:sp>
        <p:nvSpPr>
          <p:cNvPr id="6" name="Rectangle 5">
            <a:extLst>
              <a:ext uri="{FF2B5EF4-FFF2-40B4-BE49-F238E27FC236}">
                <a16:creationId xmlns:a16="http://schemas.microsoft.com/office/drawing/2014/main" id="{B1B76809-B351-8E47-8388-7279C4FB06E7}"/>
              </a:ext>
            </a:extLst>
          </p:cNvPr>
          <p:cNvSpPr/>
          <p:nvPr userDrawn="1"/>
        </p:nvSpPr>
        <p:spPr>
          <a:xfrm>
            <a:off x="468923" y="4783016"/>
            <a:ext cx="3790461" cy="162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5C560398-0EFD-F14C-B15F-7C1D82E0E7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098" y="5595816"/>
            <a:ext cx="2270731" cy="606426"/>
          </a:xfrm>
          <a:prstGeom prst="rect">
            <a:avLst/>
          </a:prstGeom>
        </p:spPr>
      </p:pic>
    </p:spTree>
    <p:extLst>
      <p:ext uri="{BB962C8B-B14F-4D97-AF65-F5344CB8AC3E}">
        <p14:creationId xmlns:p14="http://schemas.microsoft.com/office/powerpoint/2010/main" val="8146151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6D7E7216-2D13-574F-9B2A-716AB534FC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5" name="Straight Connector 4">
            <a:extLst>
              <a:ext uri="{FF2B5EF4-FFF2-40B4-BE49-F238E27FC236}">
                <a16:creationId xmlns:a16="http://schemas.microsoft.com/office/drawing/2014/main" id="{3D0E644D-F8BD-E044-8113-3F89F364A49E}"/>
              </a:ext>
            </a:extLst>
          </p:cNvPr>
          <p:cNvCxnSpPr>
            <a:cxnSpLocks/>
          </p:cNvCxnSpPr>
          <p:nvPr userDrawn="1"/>
        </p:nvCxnSpPr>
        <p:spPr>
          <a:xfrm>
            <a:off x="516007" y="5734878"/>
            <a:ext cx="11159986" cy="0"/>
          </a:xfrm>
          <a:prstGeom prst="line">
            <a:avLst/>
          </a:prstGeom>
          <a:ln>
            <a:solidFill>
              <a:schemeClr val="accent4">
                <a:alpha val="17779"/>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0CD12CA-6AC0-534D-8078-2E9FD95D1B28}"/>
              </a:ext>
            </a:extLst>
          </p:cNvPr>
          <p:cNvSpPr/>
          <p:nvPr userDrawn="1"/>
        </p:nvSpPr>
        <p:spPr>
          <a:xfrm>
            <a:off x="1" y="0"/>
            <a:ext cx="12191999"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95"/>
          </a:p>
        </p:txBody>
      </p:sp>
      <p:sp>
        <p:nvSpPr>
          <p:cNvPr id="7" name="Text Placeholder 5">
            <a:extLst>
              <a:ext uri="{FF2B5EF4-FFF2-40B4-BE49-F238E27FC236}">
                <a16:creationId xmlns:a16="http://schemas.microsoft.com/office/drawing/2014/main" id="{9A153636-6042-934A-93DB-6AF3D24C4DF7}"/>
              </a:ext>
            </a:extLst>
          </p:cNvPr>
          <p:cNvSpPr>
            <a:spLocks noGrp="1"/>
          </p:cNvSpPr>
          <p:nvPr>
            <p:ph type="body" sz="quarter" idx="11" hasCustomPrompt="1"/>
          </p:nvPr>
        </p:nvSpPr>
        <p:spPr>
          <a:xfrm>
            <a:off x="564875" y="197682"/>
            <a:ext cx="11062252" cy="510708"/>
          </a:xfrm>
          <a:prstGeom prst="rect">
            <a:avLst/>
          </a:prstGeom>
        </p:spPr>
        <p:txBody>
          <a:bodyPr anchor="ctr"/>
          <a:lstStyle>
            <a:lvl1pPr>
              <a:buNone/>
              <a:defRPr sz="2394"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8" name="Content Placeholder 2">
            <a:extLst>
              <a:ext uri="{FF2B5EF4-FFF2-40B4-BE49-F238E27FC236}">
                <a16:creationId xmlns:a16="http://schemas.microsoft.com/office/drawing/2014/main" id="{F019A28B-5895-2049-B995-FE6AD352048A}"/>
              </a:ext>
            </a:extLst>
          </p:cNvPr>
          <p:cNvSpPr>
            <a:spLocks noGrp="1"/>
          </p:cNvSpPr>
          <p:nvPr>
            <p:ph sz="quarter" idx="12"/>
          </p:nvPr>
        </p:nvSpPr>
        <p:spPr>
          <a:xfrm>
            <a:off x="565151" y="1118501"/>
            <a:ext cx="11061700" cy="4418696"/>
          </a:xfrm>
          <a:prstGeom prst="rect">
            <a:avLst/>
          </a:prstGeom>
        </p:spPr>
        <p:txBody>
          <a:bodyPr/>
          <a:lstStyle>
            <a:lvl1pPr>
              <a:defRPr sz="1795"/>
            </a:lvl1pPr>
            <a:lvl2pPr>
              <a:defRPr sz="1596"/>
            </a:lvl2pPr>
            <a:lvl3pPr>
              <a:defRPr sz="1396"/>
            </a:lvl3pPr>
            <a:lvl4pPr>
              <a:defRPr sz="1197"/>
            </a:lvl4pPr>
            <a:lvl5pPr>
              <a:defRPr sz="119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78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pic>
        <p:nvPicPr>
          <p:cNvPr id="5" name="Picture 4" descr="A picture containing text, person, indoor&#10;&#10;Description automatically generated">
            <a:extLst>
              <a:ext uri="{FF2B5EF4-FFF2-40B4-BE49-F238E27FC236}">
                <a16:creationId xmlns:a16="http://schemas.microsoft.com/office/drawing/2014/main" id="{4BEAB55F-9620-1140-8761-D8B2F1F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83660999-86BF-1641-A6E9-1F7E91BF15A3}"/>
              </a:ext>
            </a:extLst>
          </p:cNvPr>
          <p:cNvSpPr>
            <a:spLocks noGrp="1"/>
          </p:cNvSpPr>
          <p:nvPr>
            <p:ph type="body" sz="quarter" idx="11" hasCustomPrompt="1"/>
          </p:nvPr>
        </p:nvSpPr>
        <p:spPr>
          <a:xfrm>
            <a:off x="606357" y="2305878"/>
            <a:ext cx="4492417"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Tree>
    <p:extLst>
      <p:ext uri="{BB962C8B-B14F-4D97-AF65-F5344CB8AC3E}">
        <p14:creationId xmlns:p14="http://schemas.microsoft.com/office/powerpoint/2010/main" val="311756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p:bg>
      <p:bgPr>
        <a:solidFill>
          <a:schemeClr val="tx2"/>
        </a:solidFill>
        <a:effectLst/>
      </p:bgPr>
    </p:bg>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50BF58D3-DC8A-324E-94DB-29E8542AE8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8">
            <a:extLst>
              <a:ext uri="{FF2B5EF4-FFF2-40B4-BE49-F238E27FC236}">
                <a16:creationId xmlns:a16="http://schemas.microsoft.com/office/drawing/2014/main" id="{BDB2184E-0867-3744-8B91-163B9A572128}"/>
              </a:ext>
            </a:extLst>
          </p:cNvPr>
          <p:cNvSpPr>
            <a:spLocks noGrp="1"/>
          </p:cNvSpPr>
          <p:nvPr>
            <p:ph type="body" sz="quarter" idx="11" hasCustomPrompt="1"/>
          </p:nvPr>
        </p:nvSpPr>
        <p:spPr>
          <a:xfrm>
            <a:off x="606357" y="2305878"/>
            <a:ext cx="4492417"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6" name="Rectangle 5">
            <a:extLst>
              <a:ext uri="{FF2B5EF4-FFF2-40B4-BE49-F238E27FC236}">
                <a16:creationId xmlns:a16="http://schemas.microsoft.com/office/drawing/2014/main" id="{DCB2C02E-34FF-5F4A-B0B8-DA7B0310A574}"/>
              </a:ext>
            </a:extLst>
          </p:cNvPr>
          <p:cNvSpPr/>
          <p:nvPr userDrawn="1"/>
        </p:nvSpPr>
        <p:spPr>
          <a:xfrm>
            <a:off x="468924" y="5081322"/>
            <a:ext cx="3094892" cy="132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34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ert Picture Orang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95E2AD5-EAD5-5441-AF73-C503323045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350438AF-1970-7C44-8952-A14C2B18E129}"/>
              </a:ext>
            </a:extLst>
          </p:cNvPr>
          <p:cNvSpPr>
            <a:spLocks noGrp="1"/>
          </p:cNvSpPr>
          <p:nvPr>
            <p:ph type="body" sz="quarter" idx="11" hasCustomPrompt="1"/>
          </p:nvPr>
        </p:nvSpPr>
        <p:spPr>
          <a:xfrm>
            <a:off x="606357" y="2305878"/>
            <a:ext cx="4492417"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7" name="Picture Placeholder 6">
            <a:extLst>
              <a:ext uri="{FF2B5EF4-FFF2-40B4-BE49-F238E27FC236}">
                <a16:creationId xmlns:a16="http://schemas.microsoft.com/office/drawing/2014/main" id="{EBED9FA8-0509-5843-A645-3DBBE2667107}"/>
              </a:ext>
            </a:extLst>
          </p:cNvPr>
          <p:cNvSpPr>
            <a:spLocks noGrp="1"/>
          </p:cNvSpPr>
          <p:nvPr>
            <p:ph type="pic" sz="quarter" idx="12" hasCustomPrompt="1"/>
          </p:nvPr>
        </p:nvSpPr>
        <p:spPr>
          <a:xfrm>
            <a:off x="6635377" y="-694479"/>
            <a:ext cx="8178800" cy="8246957"/>
          </a:xfrm>
          <a:prstGeom prst="ellipse">
            <a:avLst/>
          </a:prstGeom>
          <a:solidFill>
            <a:schemeClr val="bg1"/>
          </a:solidFill>
        </p:spPr>
        <p:txBody>
          <a:bodyPr anchor="ctr"/>
          <a:lstStyle>
            <a:lvl1pPr marL="0" indent="0" algn="ctr">
              <a:buNone/>
              <a:defRPr/>
            </a:lvl1pPr>
          </a:lstStyle>
          <a:p>
            <a:r>
              <a:rPr lang="en-US"/>
              <a:t>Insert picture </a:t>
            </a:r>
          </a:p>
        </p:txBody>
      </p:sp>
      <p:pic>
        <p:nvPicPr>
          <p:cNvPr id="8" name="Picture 7" descr="Shape&#10;&#10;Description automatically generated with medium confidence">
            <a:extLst>
              <a:ext uri="{FF2B5EF4-FFF2-40B4-BE49-F238E27FC236}">
                <a16:creationId xmlns:a16="http://schemas.microsoft.com/office/drawing/2014/main" id="{23330365-43C7-D642-97A9-222E0B5EF2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38165" y="840667"/>
            <a:ext cx="1909482" cy="378198"/>
          </a:xfrm>
          <a:prstGeom prst="rect">
            <a:avLst/>
          </a:prstGeom>
        </p:spPr>
      </p:pic>
      <p:sp>
        <p:nvSpPr>
          <p:cNvPr id="6" name="Rectangle 5">
            <a:extLst>
              <a:ext uri="{FF2B5EF4-FFF2-40B4-BE49-F238E27FC236}">
                <a16:creationId xmlns:a16="http://schemas.microsoft.com/office/drawing/2014/main" id="{9C295F00-BB62-4D4A-8FC0-A5566CB47AA9}"/>
              </a:ext>
            </a:extLst>
          </p:cNvPr>
          <p:cNvSpPr/>
          <p:nvPr userDrawn="1"/>
        </p:nvSpPr>
        <p:spPr>
          <a:xfrm>
            <a:off x="468924" y="5081322"/>
            <a:ext cx="3094892" cy="132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764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4">
    <p:bg>
      <p:bgRef idx="1001">
        <a:schemeClr val="bg2"/>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C5D3415-AA3A-5146-8AFA-D02C416177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8">
            <a:extLst>
              <a:ext uri="{FF2B5EF4-FFF2-40B4-BE49-F238E27FC236}">
                <a16:creationId xmlns:a16="http://schemas.microsoft.com/office/drawing/2014/main" id="{06944C5C-0296-7042-8DD0-1C9FB274BE67}"/>
              </a:ext>
            </a:extLst>
          </p:cNvPr>
          <p:cNvSpPr>
            <a:spLocks noGrp="1"/>
          </p:cNvSpPr>
          <p:nvPr>
            <p:ph type="body" sz="quarter" idx="11" hasCustomPrompt="1"/>
          </p:nvPr>
        </p:nvSpPr>
        <p:spPr>
          <a:xfrm>
            <a:off x="506965" y="2419721"/>
            <a:ext cx="5148400" cy="880071"/>
          </a:xfrm>
          <a:prstGeom prst="rect">
            <a:avLst/>
          </a:prstGeom>
          <a:solidFill>
            <a:schemeClr val="accent2"/>
          </a:solidFill>
        </p:spPr>
        <p:txBody>
          <a:bodyPr anchor="ctr"/>
          <a:lstStyle>
            <a:lvl1pPr marL="108000" indent="0" algn="l">
              <a:buFont typeface="Arial" panose="020B0604020202020204" pitchFamily="34" charset="0"/>
              <a:buNone/>
              <a:defRPr sz="4800" b="1">
                <a:solidFill>
                  <a:schemeClr val="tx2"/>
                </a:solidFill>
              </a:defRPr>
            </a:lvl1pPr>
            <a:lvl2pPr algn="l">
              <a:buNone/>
              <a:defRPr/>
            </a:lvl2pPr>
            <a:lvl3pPr algn="l">
              <a:buNone/>
              <a:defRPr/>
            </a:lvl3pPr>
            <a:lvl4pPr algn="l">
              <a:buNone/>
              <a:defRPr/>
            </a:lvl4pPr>
            <a:lvl5pPr algn="l">
              <a:buNone/>
              <a:defRPr/>
            </a:lvl5pPr>
          </a:lstStyle>
          <a:p>
            <a:pPr lvl="0"/>
            <a:r>
              <a:rPr lang="en-GB"/>
              <a:t>MODULE TITLE</a:t>
            </a:r>
          </a:p>
        </p:txBody>
      </p:sp>
      <p:sp>
        <p:nvSpPr>
          <p:cNvPr id="13" name="Text Placeholder 5">
            <a:extLst>
              <a:ext uri="{FF2B5EF4-FFF2-40B4-BE49-F238E27FC236}">
                <a16:creationId xmlns:a16="http://schemas.microsoft.com/office/drawing/2014/main" id="{B8D049E0-39A7-7A45-A740-6230D30B8C36}"/>
              </a:ext>
            </a:extLst>
          </p:cNvPr>
          <p:cNvSpPr>
            <a:spLocks noGrp="1"/>
          </p:cNvSpPr>
          <p:nvPr>
            <p:ph type="body" sz="quarter" idx="12" hasCustomPrompt="1"/>
          </p:nvPr>
        </p:nvSpPr>
        <p:spPr>
          <a:xfrm>
            <a:off x="576540" y="3629581"/>
            <a:ext cx="5078826" cy="452688"/>
          </a:xfrm>
          <a:prstGeom prst="rect">
            <a:avLst/>
          </a:prstGeom>
        </p:spPr>
        <p:txBody>
          <a:bodyPr anchor="b"/>
          <a:lstStyle>
            <a:lvl1pPr marL="0" indent="0">
              <a:buFont typeface="Arial" panose="020B0604020202020204" pitchFamily="34" charset="0"/>
              <a:buNone/>
              <a:defRPr sz="2000" b="1">
                <a:solidFill>
                  <a:schemeClr val="bg1"/>
                </a:solidFill>
              </a:defRPr>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14" name="Text Placeholder 5">
            <a:extLst>
              <a:ext uri="{FF2B5EF4-FFF2-40B4-BE49-F238E27FC236}">
                <a16:creationId xmlns:a16="http://schemas.microsoft.com/office/drawing/2014/main" id="{D1862D57-4ADE-8642-88A8-82A59ED6EB62}"/>
              </a:ext>
            </a:extLst>
          </p:cNvPr>
          <p:cNvSpPr>
            <a:spLocks noGrp="1"/>
          </p:cNvSpPr>
          <p:nvPr>
            <p:ph type="body" sz="quarter" idx="13" hasCustomPrompt="1"/>
          </p:nvPr>
        </p:nvSpPr>
        <p:spPr>
          <a:xfrm>
            <a:off x="576540" y="4146416"/>
            <a:ext cx="5078826" cy="452688"/>
          </a:xfrm>
          <a:prstGeom prst="rect">
            <a:avLst/>
          </a:prstGeom>
        </p:spPr>
        <p:txBody>
          <a:bodyPr anchor="t"/>
          <a:lstStyle>
            <a:lvl1pPr marL="0" indent="0">
              <a:buFont typeface="Arial" panose="020B0604020202020204" pitchFamily="34" charset="0"/>
              <a:buNone/>
              <a:defRPr sz="1600" b="0">
                <a:solidFill>
                  <a:schemeClr val="bg1"/>
                </a:solidFill>
              </a:defRPr>
            </a:lvl1pPr>
            <a:lvl2pPr>
              <a:buNone/>
              <a:defRPr b="1"/>
            </a:lvl2pPr>
            <a:lvl3pPr>
              <a:buNone/>
              <a:defRPr b="1"/>
            </a:lvl3pPr>
            <a:lvl4pPr>
              <a:buNone/>
              <a:defRPr b="1"/>
            </a:lvl4pPr>
            <a:lvl5pPr>
              <a:buNone/>
              <a:defRPr b="1"/>
            </a:lvl5pPr>
          </a:lstStyle>
          <a:p>
            <a:pPr lvl="0"/>
            <a:r>
              <a:rPr lang="en-GB"/>
              <a:t>Date</a:t>
            </a:r>
            <a:endParaRPr lang="en-US"/>
          </a:p>
        </p:txBody>
      </p:sp>
      <p:sp>
        <p:nvSpPr>
          <p:cNvPr id="6" name="Rectangle 5">
            <a:extLst>
              <a:ext uri="{FF2B5EF4-FFF2-40B4-BE49-F238E27FC236}">
                <a16:creationId xmlns:a16="http://schemas.microsoft.com/office/drawing/2014/main" id="{11707202-7F45-2846-BAD5-2807435CE0DF}"/>
              </a:ext>
            </a:extLst>
          </p:cNvPr>
          <p:cNvSpPr/>
          <p:nvPr userDrawn="1"/>
        </p:nvSpPr>
        <p:spPr>
          <a:xfrm>
            <a:off x="468923" y="4783016"/>
            <a:ext cx="3790461" cy="162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05A7015C-A9AB-584F-BC5D-3CFE2430E9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098" y="5595816"/>
            <a:ext cx="2270731" cy="606426"/>
          </a:xfrm>
          <a:prstGeom prst="rect">
            <a:avLst/>
          </a:prstGeom>
        </p:spPr>
      </p:pic>
    </p:spTree>
    <p:extLst>
      <p:ext uri="{BB962C8B-B14F-4D97-AF65-F5344CB8AC3E}">
        <p14:creationId xmlns:p14="http://schemas.microsoft.com/office/powerpoint/2010/main" val="133828443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DBF2B6B7-DC2A-FE4A-998A-258548489B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22EBB34B-A03F-7743-AEE4-63102433C88C}"/>
              </a:ext>
            </a:extLst>
          </p:cNvPr>
          <p:cNvSpPr>
            <a:spLocks noGrp="1"/>
          </p:cNvSpPr>
          <p:nvPr>
            <p:ph type="body" sz="quarter" idx="11" hasCustomPrompt="1"/>
          </p:nvPr>
        </p:nvSpPr>
        <p:spPr>
          <a:xfrm>
            <a:off x="606357" y="2305878"/>
            <a:ext cx="4492417"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6" name="Rectangle 5">
            <a:extLst>
              <a:ext uri="{FF2B5EF4-FFF2-40B4-BE49-F238E27FC236}">
                <a16:creationId xmlns:a16="http://schemas.microsoft.com/office/drawing/2014/main" id="{AB29AF4E-906A-BF4F-BB6C-A61B5B8E191C}"/>
              </a:ext>
            </a:extLst>
          </p:cNvPr>
          <p:cNvSpPr/>
          <p:nvPr userDrawn="1"/>
        </p:nvSpPr>
        <p:spPr>
          <a:xfrm>
            <a:off x="468924" y="5081322"/>
            <a:ext cx="3094892" cy="13272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86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tx2"/>
        </a:solidFill>
        <a:effectLst/>
      </p:bgPr>
    </p:bg>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50BF58D3-DC8A-324E-94DB-29E8542AE8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8">
            <a:extLst>
              <a:ext uri="{FF2B5EF4-FFF2-40B4-BE49-F238E27FC236}">
                <a16:creationId xmlns:a16="http://schemas.microsoft.com/office/drawing/2014/main" id="{BDB2184E-0867-3744-8B91-163B9A572128}"/>
              </a:ext>
            </a:extLst>
          </p:cNvPr>
          <p:cNvSpPr>
            <a:spLocks noGrp="1"/>
          </p:cNvSpPr>
          <p:nvPr>
            <p:ph type="body" sz="quarter" idx="11" hasCustomPrompt="1"/>
          </p:nvPr>
        </p:nvSpPr>
        <p:spPr>
          <a:xfrm>
            <a:off x="606357" y="2305878"/>
            <a:ext cx="4492417"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6" name="Rectangle 5">
            <a:extLst>
              <a:ext uri="{FF2B5EF4-FFF2-40B4-BE49-F238E27FC236}">
                <a16:creationId xmlns:a16="http://schemas.microsoft.com/office/drawing/2014/main" id="{DCB2C02E-34FF-5F4A-B0B8-DA7B0310A574}"/>
              </a:ext>
            </a:extLst>
          </p:cNvPr>
          <p:cNvSpPr/>
          <p:nvPr userDrawn="1"/>
        </p:nvSpPr>
        <p:spPr>
          <a:xfrm>
            <a:off x="468924" y="5081322"/>
            <a:ext cx="3094892" cy="132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49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pic>
        <p:nvPicPr>
          <p:cNvPr id="5" name="Picture 4" descr="A picture containing text, person, indoor&#10;&#10;Description automatically generated">
            <a:extLst>
              <a:ext uri="{FF2B5EF4-FFF2-40B4-BE49-F238E27FC236}">
                <a16:creationId xmlns:a16="http://schemas.microsoft.com/office/drawing/2014/main" id="{4BEAB55F-9620-1140-8761-D8B2F1F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83660999-86BF-1641-A6E9-1F7E91BF15A3}"/>
              </a:ext>
            </a:extLst>
          </p:cNvPr>
          <p:cNvSpPr>
            <a:spLocks noGrp="1"/>
          </p:cNvSpPr>
          <p:nvPr>
            <p:ph type="body" sz="quarter" idx="11" hasCustomPrompt="1"/>
          </p:nvPr>
        </p:nvSpPr>
        <p:spPr>
          <a:xfrm>
            <a:off x="606357" y="2305878"/>
            <a:ext cx="4492417"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Tree>
    <p:extLst>
      <p:ext uri="{BB962C8B-B14F-4D97-AF65-F5344CB8AC3E}">
        <p14:creationId xmlns:p14="http://schemas.microsoft.com/office/powerpoint/2010/main" val="3987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ert Picture Orang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95E2AD5-EAD5-5441-AF73-C503323045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350438AF-1970-7C44-8952-A14C2B18E129}"/>
              </a:ext>
            </a:extLst>
          </p:cNvPr>
          <p:cNvSpPr>
            <a:spLocks noGrp="1"/>
          </p:cNvSpPr>
          <p:nvPr>
            <p:ph type="body" sz="quarter" idx="11" hasCustomPrompt="1"/>
          </p:nvPr>
        </p:nvSpPr>
        <p:spPr>
          <a:xfrm>
            <a:off x="606357" y="2305878"/>
            <a:ext cx="4492417"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7" name="Picture Placeholder 6">
            <a:extLst>
              <a:ext uri="{FF2B5EF4-FFF2-40B4-BE49-F238E27FC236}">
                <a16:creationId xmlns:a16="http://schemas.microsoft.com/office/drawing/2014/main" id="{EBED9FA8-0509-5843-A645-3DBBE2667107}"/>
              </a:ext>
            </a:extLst>
          </p:cNvPr>
          <p:cNvSpPr>
            <a:spLocks noGrp="1"/>
          </p:cNvSpPr>
          <p:nvPr>
            <p:ph type="pic" sz="quarter" idx="12" hasCustomPrompt="1"/>
          </p:nvPr>
        </p:nvSpPr>
        <p:spPr>
          <a:xfrm>
            <a:off x="6635377" y="-694479"/>
            <a:ext cx="8178800" cy="8246957"/>
          </a:xfrm>
          <a:prstGeom prst="ellipse">
            <a:avLst/>
          </a:prstGeom>
          <a:solidFill>
            <a:schemeClr val="bg1"/>
          </a:solidFill>
        </p:spPr>
        <p:txBody>
          <a:bodyPr anchor="ctr"/>
          <a:lstStyle>
            <a:lvl1pPr marL="0" indent="0" algn="ctr">
              <a:buNone/>
              <a:defRPr/>
            </a:lvl1pPr>
          </a:lstStyle>
          <a:p>
            <a:r>
              <a:rPr lang="en-US"/>
              <a:t>Insert picture </a:t>
            </a:r>
          </a:p>
        </p:txBody>
      </p:sp>
      <p:pic>
        <p:nvPicPr>
          <p:cNvPr id="8" name="Picture 7" descr="Shape&#10;&#10;Description automatically generated with medium confidence">
            <a:extLst>
              <a:ext uri="{FF2B5EF4-FFF2-40B4-BE49-F238E27FC236}">
                <a16:creationId xmlns:a16="http://schemas.microsoft.com/office/drawing/2014/main" id="{23330365-43C7-D642-97A9-222E0B5EF2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38165" y="840667"/>
            <a:ext cx="1909482" cy="378198"/>
          </a:xfrm>
          <a:prstGeom prst="rect">
            <a:avLst/>
          </a:prstGeom>
        </p:spPr>
      </p:pic>
      <p:sp>
        <p:nvSpPr>
          <p:cNvPr id="6" name="Rectangle 5">
            <a:extLst>
              <a:ext uri="{FF2B5EF4-FFF2-40B4-BE49-F238E27FC236}">
                <a16:creationId xmlns:a16="http://schemas.microsoft.com/office/drawing/2014/main" id="{9C295F00-BB62-4D4A-8FC0-A5566CB47AA9}"/>
              </a:ext>
            </a:extLst>
          </p:cNvPr>
          <p:cNvSpPr/>
          <p:nvPr userDrawn="1"/>
        </p:nvSpPr>
        <p:spPr>
          <a:xfrm>
            <a:off x="468924" y="5081322"/>
            <a:ext cx="3094892" cy="132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40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ert Picture Grey">
    <p:bg>
      <p:bgPr>
        <a:solidFill>
          <a:schemeClr val="tx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22F0629-C37C-C040-B191-5BD72FF2AC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8">
            <a:extLst>
              <a:ext uri="{FF2B5EF4-FFF2-40B4-BE49-F238E27FC236}">
                <a16:creationId xmlns:a16="http://schemas.microsoft.com/office/drawing/2014/main" id="{59E9AAF9-ECBF-B449-8F2A-7DFE2A203699}"/>
              </a:ext>
            </a:extLst>
          </p:cNvPr>
          <p:cNvSpPr>
            <a:spLocks noGrp="1"/>
          </p:cNvSpPr>
          <p:nvPr>
            <p:ph type="body" sz="quarter" idx="11" hasCustomPrompt="1"/>
          </p:nvPr>
        </p:nvSpPr>
        <p:spPr>
          <a:xfrm>
            <a:off x="606357" y="2305878"/>
            <a:ext cx="4492417" cy="2246244"/>
          </a:xfrm>
          <a:prstGeom prst="rect">
            <a:avLst/>
          </a:prstGeom>
          <a:noFill/>
        </p:spPr>
        <p:txBody>
          <a:bodyPr anchor="ctr"/>
          <a:lstStyle>
            <a:lvl1pPr marL="108000" indent="0" algn="l">
              <a:buFont typeface="Arial" panose="020B0604020202020204" pitchFamily="34" charset="0"/>
              <a:buNone/>
              <a:defRPr sz="3600" b="1">
                <a:solidFill>
                  <a:schemeClr val="bg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5" name="Picture Placeholder 6">
            <a:extLst>
              <a:ext uri="{FF2B5EF4-FFF2-40B4-BE49-F238E27FC236}">
                <a16:creationId xmlns:a16="http://schemas.microsoft.com/office/drawing/2014/main" id="{1EDF1AC1-20A5-5E41-BC43-4C4A471D6B76}"/>
              </a:ext>
            </a:extLst>
          </p:cNvPr>
          <p:cNvSpPr>
            <a:spLocks noGrp="1"/>
          </p:cNvSpPr>
          <p:nvPr>
            <p:ph type="pic" sz="quarter" idx="12" hasCustomPrompt="1"/>
          </p:nvPr>
        </p:nvSpPr>
        <p:spPr>
          <a:xfrm>
            <a:off x="6635377" y="-694479"/>
            <a:ext cx="8178800" cy="8246957"/>
          </a:xfrm>
          <a:prstGeom prst="ellipse">
            <a:avLst/>
          </a:prstGeom>
          <a:solidFill>
            <a:schemeClr val="bg2"/>
          </a:solidFill>
        </p:spPr>
        <p:txBody>
          <a:bodyPr anchor="ctr"/>
          <a:lstStyle>
            <a:lvl1pPr marL="0" indent="0" algn="ctr">
              <a:buNone/>
              <a:defRPr/>
            </a:lvl1pPr>
          </a:lstStyle>
          <a:p>
            <a:r>
              <a:rPr lang="en-US"/>
              <a:t>Insert picture </a:t>
            </a:r>
          </a:p>
        </p:txBody>
      </p:sp>
      <p:pic>
        <p:nvPicPr>
          <p:cNvPr id="6" name="Picture 5" descr="Shape&#10;&#10;Description automatically generated with medium confidence">
            <a:extLst>
              <a:ext uri="{FF2B5EF4-FFF2-40B4-BE49-F238E27FC236}">
                <a16:creationId xmlns:a16="http://schemas.microsoft.com/office/drawing/2014/main" id="{658468B5-EB52-1749-A819-34154EAB29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38165" y="840667"/>
            <a:ext cx="1909482" cy="378198"/>
          </a:xfrm>
          <a:prstGeom prst="rect">
            <a:avLst/>
          </a:prstGeom>
        </p:spPr>
      </p:pic>
      <p:sp>
        <p:nvSpPr>
          <p:cNvPr id="7" name="Rectangle 6">
            <a:extLst>
              <a:ext uri="{FF2B5EF4-FFF2-40B4-BE49-F238E27FC236}">
                <a16:creationId xmlns:a16="http://schemas.microsoft.com/office/drawing/2014/main" id="{9FE3E776-7CFA-6940-8E3A-C365AA21FB25}"/>
              </a:ext>
            </a:extLst>
          </p:cNvPr>
          <p:cNvSpPr/>
          <p:nvPr userDrawn="1"/>
        </p:nvSpPr>
        <p:spPr>
          <a:xfrm>
            <a:off x="468924" y="5081322"/>
            <a:ext cx="3094892" cy="132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4805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9C8CF541-D817-C54B-9ACB-62F3E1552C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8CAA2D1-2AC6-2442-BC4A-46F0231D7132}"/>
              </a:ext>
            </a:extLst>
          </p:cNvPr>
          <p:cNvSpPr/>
          <p:nvPr userDrawn="1"/>
        </p:nvSpPr>
        <p:spPr>
          <a:xfrm>
            <a:off x="0" y="0"/>
            <a:ext cx="12191999"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CBAE457-3609-0B44-B608-FE9C045E5797}"/>
              </a:ext>
            </a:extLst>
          </p:cNvPr>
          <p:cNvCxnSpPr>
            <a:cxnSpLocks/>
          </p:cNvCxnSpPr>
          <p:nvPr userDrawn="1"/>
        </p:nvCxnSpPr>
        <p:spPr>
          <a:xfrm>
            <a:off x="516007" y="5734878"/>
            <a:ext cx="11159986"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A2F37AC5-9C1D-8246-9742-37DE5ED7CE76}"/>
              </a:ext>
            </a:extLst>
          </p:cNvPr>
          <p:cNvSpPr>
            <a:spLocks noGrp="1"/>
          </p:cNvSpPr>
          <p:nvPr>
            <p:ph type="body" sz="quarter" idx="11" hasCustomPrompt="1"/>
          </p:nvPr>
        </p:nvSpPr>
        <p:spPr>
          <a:xfrm>
            <a:off x="564874" y="197682"/>
            <a:ext cx="11062252"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9" name="Content Placeholder 2">
            <a:extLst>
              <a:ext uri="{FF2B5EF4-FFF2-40B4-BE49-F238E27FC236}">
                <a16:creationId xmlns:a16="http://schemas.microsoft.com/office/drawing/2014/main" id="{6310A32A-114B-3847-A4D8-A82228AA6441}"/>
              </a:ext>
            </a:extLst>
          </p:cNvPr>
          <p:cNvSpPr>
            <a:spLocks noGrp="1"/>
          </p:cNvSpPr>
          <p:nvPr>
            <p:ph sz="quarter" idx="12"/>
          </p:nvPr>
        </p:nvSpPr>
        <p:spPr>
          <a:xfrm>
            <a:off x="565150" y="1118501"/>
            <a:ext cx="11061700" cy="4418696"/>
          </a:xfrm>
          <a:prstGeom prst="rect">
            <a:avLst/>
          </a:prstGeom>
        </p:spPr>
        <p:txBody>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3132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4">
    <p:bg>
      <p:bgRef idx="1001">
        <a:schemeClr val="bg2"/>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C5D3415-AA3A-5146-8AFA-D02C416177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8">
            <a:extLst>
              <a:ext uri="{FF2B5EF4-FFF2-40B4-BE49-F238E27FC236}">
                <a16:creationId xmlns:a16="http://schemas.microsoft.com/office/drawing/2014/main" id="{06944C5C-0296-7042-8DD0-1C9FB274BE67}"/>
              </a:ext>
            </a:extLst>
          </p:cNvPr>
          <p:cNvSpPr>
            <a:spLocks noGrp="1"/>
          </p:cNvSpPr>
          <p:nvPr>
            <p:ph type="body" sz="quarter" idx="11" hasCustomPrompt="1"/>
          </p:nvPr>
        </p:nvSpPr>
        <p:spPr>
          <a:xfrm>
            <a:off x="506965" y="2419721"/>
            <a:ext cx="5148400" cy="880071"/>
          </a:xfrm>
          <a:prstGeom prst="rect">
            <a:avLst/>
          </a:prstGeom>
          <a:solidFill>
            <a:schemeClr val="accent2"/>
          </a:solidFill>
        </p:spPr>
        <p:txBody>
          <a:bodyPr anchor="ctr"/>
          <a:lstStyle>
            <a:lvl1pPr marL="108000" indent="0" algn="l">
              <a:buFont typeface="Arial" panose="020B0604020202020204" pitchFamily="34" charset="0"/>
              <a:buNone/>
              <a:defRPr sz="4800" b="1">
                <a:solidFill>
                  <a:schemeClr val="tx2"/>
                </a:solidFill>
              </a:defRPr>
            </a:lvl1pPr>
            <a:lvl2pPr algn="l">
              <a:buNone/>
              <a:defRPr/>
            </a:lvl2pPr>
            <a:lvl3pPr algn="l">
              <a:buNone/>
              <a:defRPr/>
            </a:lvl3pPr>
            <a:lvl4pPr algn="l">
              <a:buNone/>
              <a:defRPr/>
            </a:lvl4pPr>
            <a:lvl5pPr algn="l">
              <a:buNone/>
              <a:defRPr/>
            </a:lvl5pPr>
          </a:lstStyle>
          <a:p>
            <a:pPr lvl="0"/>
            <a:r>
              <a:rPr lang="en-GB"/>
              <a:t>MODULE TITLE</a:t>
            </a:r>
          </a:p>
        </p:txBody>
      </p:sp>
      <p:sp>
        <p:nvSpPr>
          <p:cNvPr id="13" name="Text Placeholder 5">
            <a:extLst>
              <a:ext uri="{FF2B5EF4-FFF2-40B4-BE49-F238E27FC236}">
                <a16:creationId xmlns:a16="http://schemas.microsoft.com/office/drawing/2014/main" id="{B8D049E0-39A7-7A45-A740-6230D30B8C36}"/>
              </a:ext>
            </a:extLst>
          </p:cNvPr>
          <p:cNvSpPr>
            <a:spLocks noGrp="1"/>
          </p:cNvSpPr>
          <p:nvPr>
            <p:ph type="body" sz="quarter" idx="12" hasCustomPrompt="1"/>
          </p:nvPr>
        </p:nvSpPr>
        <p:spPr>
          <a:xfrm>
            <a:off x="576540" y="3629581"/>
            <a:ext cx="5078826" cy="452688"/>
          </a:xfrm>
          <a:prstGeom prst="rect">
            <a:avLst/>
          </a:prstGeom>
        </p:spPr>
        <p:txBody>
          <a:bodyPr anchor="b"/>
          <a:lstStyle>
            <a:lvl1pPr marL="0" indent="0">
              <a:buFont typeface="Arial" panose="020B0604020202020204" pitchFamily="34" charset="0"/>
              <a:buNone/>
              <a:defRPr sz="2000" b="1">
                <a:solidFill>
                  <a:schemeClr val="bg1"/>
                </a:solidFill>
              </a:defRPr>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14" name="Text Placeholder 5">
            <a:extLst>
              <a:ext uri="{FF2B5EF4-FFF2-40B4-BE49-F238E27FC236}">
                <a16:creationId xmlns:a16="http://schemas.microsoft.com/office/drawing/2014/main" id="{D1862D57-4ADE-8642-88A8-82A59ED6EB62}"/>
              </a:ext>
            </a:extLst>
          </p:cNvPr>
          <p:cNvSpPr>
            <a:spLocks noGrp="1"/>
          </p:cNvSpPr>
          <p:nvPr>
            <p:ph type="body" sz="quarter" idx="13" hasCustomPrompt="1"/>
          </p:nvPr>
        </p:nvSpPr>
        <p:spPr>
          <a:xfrm>
            <a:off x="576540" y="4146416"/>
            <a:ext cx="5078826" cy="452688"/>
          </a:xfrm>
          <a:prstGeom prst="rect">
            <a:avLst/>
          </a:prstGeom>
        </p:spPr>
        <p:txBody>
          <a:bodyPr anchor="t"/>
          <a:lstStyle>
            <a:lvl1pPr marL="0" indent="0">
              <a:buFont typeface="Arial" panose="020B0604020202020204" pitchFamily="34" charset="0"/>
              <a:buNone/>
              <a:defRPr sz="1600" b="0">
                <a:solidFill>
                  <a:schemeClr val="bg1"/>
                </a:solidFill>
              </a:defRPr>
            </a:lvl1pPr>
            <a:lvl2pPr>
              <a:buNone/>
              <a:defRPr b="1"/>
            </a:lvl2pPr>
            <a:lvl3pPr>
              <a:buNone/>
              <a:defRPr b="1"/>
            </a:lvl3pPr>
            <a:lvl4pPr>
              <a:buNone/>
              <a:defRPr b="1"/>
            </a:lvl4pPr>
            <a:lvl5pPr>
              <a:buNone/>
              <a:defRPr b="1"/>
            </a:lvl5pPr>
          </a:lstStyle>
          <a:p>
            <a:pPr lvl="0"/>
            <a:r>
              <a:rPr lang="en-GB"/>
              <a:t>Date</a:t>
            </a:r>
            <a:endParaRPr lang="en-US"/>
          </a:p>
        </p:txBody>
      </p:sp>
      <p:sp>
        <p:nvSpPr>
          <p:cNvPr id="6" name="Rectangle 5">
            <a:extLst>
              <a:ext uri="{FF2B5EF4-FFF2-40B4-BE49-F238E27FC236}">
                <a16:creationId xmlns:a16="http://schemas.microsoft.com/office/drawing/2014/main" id="{11707202-7F45-2846-BAD5-2807435CE0DF}"/>
              </a:ext>
            </a:extLst>
          </p:cNvPr>
          <p:cNvSpPr/>
          <p:nvPr userDrawn="1"/>
        </p:nvSpPr>
        <p:spPr>
          <a:xfrm>
            <a:off x="468923" y="4783016"/>
            <a:ext cx="3790461" cy="162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05A7015C-A9AB-584F-BC5D-3CFE2430E9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098" y="5595816"/>
            <a:ext cx="2270731" cy="606426"/>
          </a:xfrm>
          <a:prstGeom prst="rect">
            <a:avLst/>
          </a:prstGeom>
        </p:spPr>
      </p:pic>
    </p:spTree>
    <p:extLst>
      <p:ext uri="{BB962C8B-B14F-4D97-AF65-F5344CB8AC3E}">
        <p14:creationId xmlns:p14="http://schemas.microsoft.com/office/powerpoint/2010/main" val="288127698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9C8CF541-D817-C54B-9ACB-62F3E1552C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8CAA2D1-2AC6-2442-BC4A-46F0231D7132}"/>
              </a:ext>
            </a:extLst>
          </p:cNvPr>
          <p:cNvSpPr/>
          <p:nvPr userDrawn="1"/>
        </p:nvSpPr>
        <p:spPr>
          <a:xfrm>
            <a:off x="1" y="0"/>
            <a:ext cx="12191999"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95"/>
          </a:p>
        </p:txBody>
      </p:sp>
      <p:cxnSp>
        <p:nvCxnSpPr>
          <p:cNvPr id="5" name="Straight Connector 4">
            <a:extLst>
              <a:ext uri="{FF2B5EF4-FFF2-40B4-BE49-F238E27FC236}">
                <a16:creationId xmlns:a16="http://schemas.microsoft.com/office/drawing/2014/main" id="{1CBAE457-3609-0B44-B608-FE9C045E5797}"/>
              </a:ext>
            </a:extLst>
          </p:cNvPr>
          <p:cNvCxnSpPr>
            <a:cxnSpLocks/>
          </p:cNvCxnSpPr>
          <p:nvPr userDrawn="1"/>
        </p:nvCxnSpPr>
        <p:spPr>
          <a:xfrm>
            <a:off x="516007" y="5734878"/>
            <a:ext cx="11159986"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A2F37AC5-9C1D-8246-9742-37DE5ED7CE76}"/>
              </a:ext>
            </a:extLst>
          </p:cNvPr>
          <p:cNvSpPr>
            <a:spLocks noGrp="1"/>
          </p:cNvSpPr>
          <p:nvPr>
            <p:ph type="body" sz="quarter" idx="11" hasCustomPrompt="1"/>
          </p:nvPr>
        </p:nvSpPr>
        <p:spPr>
          <a:xfrm>
            <a:off x="564875" y="197682"/>
            <a:ext cx="11062252" cy="510708"/>
          </a:xfrm>
          <a:prstGeom prst="rect">
            <a:avLst/>
          </a:prstGeom>
        </p:spPr>
        <p:txBody>
          <a:bodyPr anchor="ctr"/>
          <a:lstStyle>
            <a:lvl1pPr>
              <a:buNone/>
              <a:defRPr sz="2394"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9" name="Content Placeholder 2">
            <a:extLst>
              <a:ext uri="{FF2B5EF4-FFF2-40B4-BE49-F238E27FC236}">
                <a16:creationId xmlns:a16="http://schemas.microsoft.com/office/drawing/2014/main" id="{6310A32A-114B-3847-A4D8-A82228AA6441}"/>
              </a:ext>
            </a:extLst>
          </p:cNvPr>
          <p:cNvSpPr>
            <a:spLocks noGrp="1"/>
          </p:cNvSpPr>
          <p:nvPr>
            <p:ph sz="quarter" idx="12"/>
          </p:nvPr>
        </p:nvSpPr>
        <p:spPr>
          <a:xfrm>
            <a:off x="565151" y="1118501"/>
            <a:ext cx="11061700" cy="4418696"/>
          </a:xfrm>
          <a:prstGeom prst="rect">
            <a:avLst/>
          </a:prstGeom>
        </p:spPr>
        <p:txBody>
          <a:bodyPr/>
          <a:lstStyle>
            <a:lvl1pPr>
              <a:defRPr sz="1795"/>
            </a:lvl1pPr>
            <a:lvl2pPr>
              <a:defRPr sz="1596"/>
            </a:lvl2pPr>
            <a:lvl3pPr>
              <a:defRPr sz="1396"/>
            </a:lvl3pPr>
            <a:lvl4pPr>
              <a:defRPr sz="1197"/>
            </a:lvl4pPr>
            <a:lvl5pPr>
              <a:defRPr sz="119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3206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403579"/>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73693"/>
      </p:ext>
    </p:extLst>
  </p:cSld>
  <p:clrMap bg1="lt1" tx1="dk1" bg2="lt2" tx2="dk2" accent1="accent1" accent2="accent2" accent3="accent3" accent4="accent4" accent5="accent5" accent6="accent6" hlink="hlink" folHlink="folHlink"/>
  <p:sldLayoutIdLst>
    <p:sldLayoutId id="2147483655" r:id="rId1"/>
    <p:sldLayoutId id="2147483664" r:id="rId2"/>
    <p:sldLayoutId id="2147483665" r:id="rId3"/>
    <p:sldLayoutId id="2147483666" r:id="rId4"/>
    <p:sldLayoutId id="2147483667" r:id="rId5"/>
    <p:sldLayoutId id="2147483711" r:id="rId6"/>
    <p:sldLayoutId id="214748372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50138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854" r:id="rId3"/>
    <p:sldLayoutId id="2147483855" r:id="rId4"/>
    <p:sldLayoutId id="2147483859" r:id="rId5"/>
    <p:sldLayoutId id="21474838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www.youtube.com/shorts/scxIN0t8QIk" TargetMode="Externa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s://www.youtube.com/watch?v=EQVNas7g9ME" TargetMode="Externa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www.youtube.com/shorts/ayBVnSlTY0Q"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s://www.youtube.com/shorts/RPcH9XzgzjQ"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7872C-CC30-89BA-200B-910DDD8114C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A469E67-18BD-87EA-7787-5881A13BABC2}"/>
              </a:ext>
            </a:extLst>
          </p:cNvPr>
          <p:cNvSpPr>
            <a:spLocks noGrp="1"/>
          </p:cNvSpPr>
          <p:nvPr>
            <p:ph type="body" sz="quarter" idx="12"/>
          </p:nvPr>
        </p:nvSpPr>
        <p:spPr/>
        <p:txBody>
          <a:bodyPr/>
          <a:lstStyle/>
          <a:p>
            <a:r>
              <a:rPr lang="en-GB"/>
              <a:t>UEA Outreach</a:t>
            </a:r>
          </a:p>
        </p:txBody>
      </p:sp>
      <p:sp>
        <p:nvSpPr>
          <p:cNvPr id="4" name="Text Placeholder 3">
            <a:extLst>
              <a:ext uri="{FF2B5EF4-FFF2-40B4-BE49-F238E27FC236}">
                <a16:creationId xmlns:a16="http://schemas.microsoft.com/office/drawing/2014/main" id="{2B04F6B0-BD04-8E91-EF74-33224549D1A6}"/>
              </a:ext>
            </a:extLst>
          </p:cNvPr>
          <p:cNvSpPr>
            <a:spLocks noGrp="1"/>
          </p:cNvSpPr>
          <p:nvPr>
            <p:ph type="body" sz="quarter" idx="13"/>
          </p:nvPr>
        </p:nvSpPr>
        <p:spPr/>
        <p:txBody>
          <a:bodyPr/>
          <a:lstStyle/>
          <a:p>
            <a:fld id="{1B9C3AFA-2A2C-4C81-B39F-927A8E44D073}" type="datetime4">
              <a:rPr lang="en-GB" i="1" smtClean="0"/>
              <a:t>26 March 2026</a:t>
            </a:fld>
            <a:endParaRPr lang="en-GB" i="1"/>
          </a:p>
        </p:txBody>
      </p:sp>
      <p:sp>
        <p:nvSpPr>
          <p:cNvPr id="7" name="Rectangle 6">
            <a:extLst>
              <a:ext uri="{FF2B5EF4-FFF2-40B4-BE49-F238E27FC236}">
                <a16:creationId xmlns:a16="http://schemas.microsoft.com/office/drawing/2014/main" id="{50205994-F361-240B-C3A9-C5C4AD7A4403}"/>
              </a:ext>
            </a:extLst>
          </p:cNvPr>
          <p:cNvSpPr/>
          <p:nvPr/>
        </p:nvSpPr>
        <p:spPr>
          <a:xfrm>
            <a:off x="576540" y="2089687"/>
            <a:ext cx="5824259" cy="578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b="1"/>
              <a:t>Which Course and University</a:t>
            </a:r>
          </a:p>
        </p:txBody>
      </p:sp>
      <p:sp>
        <p:nvSpPr>
          <p:cNvPr id="8" name="Rectangle 7">
            <a:extLst>
              <a:ext uri="{FF2B5EF4-FFF2-40B4-BE49-F238E27FC236}">
                <a16:creationId xmlns:a16="http://schemas.microsoft.com/office/drawing/2014/main" id="{E607AC4F-E6ED-7457-1489-02041CE075C9}"/>
              </a:ext>
            </a:extLst>
          </p:cNvPr>
          <p:cNvSpPr/>
          <p:nvPr/>
        </p:nvSpPr>
        <p:spPr>
          <a:xfrm>
            <a:off x="576541" y="2787732"/>
            <a:ext cx="3282940" cy="578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b="1"/>
              <a:t>is Right for Me?</a:t>
            </a:r>
          </a:p>
        </p:txBody>
      </p:sp>
    </p:spTree>
    <p:extLst>
      <p:ext uri="{BB962C8B-B14F-4D97-AF65-F5344CB8AC3E}">
        <p14:creationId xmlns:p14="http://schemas.microsoft.com/office/powerpoint/2010/main" val="191660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7B3331A-F594-70C2-9FF5-C9767506B5BD}"/>
              </a:ext>
            </a:extLst>
          </p:cNvPr>
          <p:cNvSpPr/>
          <p:nvPr/>
        </p:nvSpPr>
        <p:spPr>
          <a:xfrm>
            <a:off x="606357" y="1975403"/>
            <a:ext cx="3609383" cy="591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Where to Start?</a:t>
            </a:r>
          </a:p>
        </p:txBody>
      </p:sp>
      <p:sp>
        <p:nvSpPr>
          <p:cNvPr id="26" name="Rectangle 25">
            <a:extLst>
              <a:ext uri="{FF2B5EF4-FFF2-40B4-BE49-F238E27FC236}">
                <a16:creationId xmlns:a16="http://schemas.microsoft.com/office/drawing/2014/main" id="{A4F62D7E-5C2C-BCA6-BDA9-BD15BB3F0D25}"/>
              </a:ext>
            </a:extLst>
          </p:cNvPr>
          <p:cNvSpPr/>
          <p:nvPr/>
        </p:nvSpPr>
        <p:spPr>
          <a:xfrm>
            <a:off x="606358" y="2686603"/>
            <a:ext cx="1970587" cy="399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Ask Yourself…</a:t>
            </a:r>
          </a:p>
        </p:txBody>
      </p:sp>
      <p:sp>
        <p:nvSpPr>
          <p:cNvPr id="27" name="Rectangle 26">
            <a:extLst>
              <a:ext uri="{FF2B5EF4-FFF2-40B4-BE49-F238E27FC236}">
                <a16:creationId xmlns:a16="http://schemas.microsoft.com/office/drawing/2014/main" id="{8741CFBD-40BB-0F9C-3666-B79B59DD8F97}"/>
              </a:ext>
            </a:extLst>
          </p:cNvPr>
          <p:cNvSpPr/>
          <p:nvPr/>
        </p:nvSpPr>
        <p:spPr>
          <a:xfrm>
            <a:off x="606357" y="3205917"/>
            <a:ext cx="3940243"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What do you enjoy doing now?</a:t>
            </a:r>
          </a:p>
        </p:txBody>
      </p:sp>
      <p:sp>
        <p:nvSpPr>
          <p:cNvPr id="28" name="Rectangle 27">
            <a:extLst>
              <a:ext uri="{FF2B5EF4-FFF2-40B4-BE49-F238E27FC236}">
                <a16:creationId xmlns:a16="http://schemas.microsoft.com/office/drawing/2014/main" id="{86D9C53A-8D3D-FF5D-10C2-52307D767C87}"/>
              </a:ext>
            </a:extLst>
          </p:cNvPr>
          <p:cNvSpPr/>
          <p:nvPr/>
        </p:nvSpPr>
        <p:spPr>
          <a:xfrm>
            <a:off x="606357" y="3725231"/>
            <a:ext cx="2924243"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What are you good at?</a:t>
            </a:r>
          </a:p>
        </p:txBody>
      </p:sp>
      <p:sp>
        <p:nvSpPr>
          <p:cNvPr id="29" name="Rectangle 28">
            <a:extLst>
              <a:ext uri="{FF2B5EF4-FFF2-40B4-BE49-F238E27FC236}">
                <a16:creationId xmlns:a16="http://schemas.microsoft.com/office/drawing/2014/main" id="{4AD841DC-D379-5299-63FE-57096D845D1B}"/>
              </a:ext>
            </a:extLst>
          </p:cNvPr>
          <p:cNvSpPr/>
          <p:nvPr/>
        </p:nvSpPr>
        <p:spPr>
          <a:xfrm>
            <a:off x="606357" y="4244545"/>
            <a:ext cx="5108643"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Could this be something to study at </a:t>
            </a:r>
            <a:r>
              <a:rPr lang="en-GB" sz="2000" b="1" err="1">
                <a:solidFill>
                  <a:schemeClr val="bg1"/>
                </a:solidFill>
              </a:rPr>
              <a:t>uni</a:t>
            </a:r>
            <a:r>
              <a:rPr lang="en-GB" sz="2000" b="1">
                <a:solidFill>
                  <a:schemeClr val="bg1"/>
                </a:solidFill>
              </a:rPr>
              <a:t>?</a:t>
            </a:r>
          </a:p>
        </p:txBody>
      </p:sp>
      <p:sp>
        <p:nvSpPr>
          <p:cNvPr id="30" name="Rectangle 29">
            <a:extLst>
              <a:ext uri="{FF2B5EF4-FFF2-40B4-BE49-F238E27FC236}">
                <a16:creationId xmlns:a16="http://schemas.microsoft.com/office/drawing/2014/main" id="{F960FA0B-3EC7-90F3-D584-7FA3A867DF1E}"/>
              </a:ext>
            </a:extLst>
          </p:cNvPr>
          <p:cNvSpPr/>
          <p:nvPr/>
        </p:nvSpPr>
        <p:spPr>
          <a:xfrm>
            <a:off x="606357" y="4763859"/>
            <a:ext cx="3857693"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 or turn into a future career?</a:t>
            </a:r>
          </a:p>
        </p:txBody>
      </p:sp>
    </p:spTree>
    <p:extLst>
      <p:ext uri="{BB962C8B-B14F-4D97-AF65-F5344CB8AC3E}">
        <p14:creationId xmlns:p14="http://schemas.microsoft.com/office/powerpoint/2010/main" val="140918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B69C-ED5B-2997-448B-7ADD3DDC88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96D2142-2EFD-770E-28FB-B9D3C52627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4874" y="1119010"/>
            <a:ext cx="6305826" cy="4410269"/>
          </a:xfrm>
          <a:prstGeom prst="rect">
            <a:avLst/>
          </a:prstGeom>
        </p:spPr>
      </p:pic>
      <p:sp>
        <p:nvSpPr>
          <p:cNvPr id="4" name="Text Placeholder 3">
            <a:extLst>
              <a:ext uri="{FF2B5EF4-FFF2-40B4-BE49-F238E27FC236}">
                <a16:creationId xmlns:a16="http://schemas.microsoft.com/office/drawing/2014/main" id="{6FDA3930-11BC-35BB-8543-88EC7D9C7892}"/>
              </a:ext>
            </a:extLst>
          </p:cNvPr>
          <p:cNvSpPr>
            <a:spLocks noGrp="1"/>
          </p:cNvSpPr>
          <p:nvPr>
            <p:ph type="body" sz="quarter" idx="11"/>
          </p:nvPr>
        </p:nvSpPr>
        <p:spPr/>
        <p:txBody>
          <a:bodyPr/>
          <a:lstStyle/>
          <a:p>
            <a:r>
              <a:rPr lang="en-GB"/>
              <a:t>What are your Skills?</a:t>
            </a:r>
          </a:p>
        </p:txBody>
      </p:sp>
      <p:grpSp>
        <p:nvGrpSpPr>
          <p:cNvPr id="15" name="Group 14">
            <a:extLst>
              <a:ext uri="{FF2B5EF4-FFF2-40B4-BE49-F238E27FC236}">
                <a16:creationId xmlns:a16="http://schemas.microsoft.com/office/drawing/2014/main" id="{024D0854-EBE1-963B-776C-156617CD71E6}"/>
              </a:ext>
            </a:extLst>
          </p:cNvPr>
          <p:cNvGrpSpPr/>
          <p:nvPr/>
        </p:nvGrpSpPr>
        <p:grpSpPr>
          <a:xfrm>
            <a:off x="7248651" y="2250163"/>
            <a:ext cx="4276599" cy="2149321"/>
            <a:chOff x="6702358" y="1975403"/>
            <a:chExt cx="4276599" cy="2149321"/>
          </a:xfrm>
        </p:grpSpPr>
        <p:sp>
          <p:nvSpPr>
            <p:cNvPr id="11" name="Rectangle 10">
              <a:extLst>
                <a:ext uri="{FF2B5EF4-FFF2-40B4-BE49-F238E27FC236}">
                  <a16:creationId xmlns:a16="http://schemas.microsoft.com/office/drawing/2014/main" id="{E546AECA-6FFE-711C-99B6-92B256F1B0E4}"/>
                </a:ext>
              </a:extLst>
            </p:cNvPr>
            <p:cNvSpPr/>
            <p:nvPr/>
          </p:nvSpPr>
          <p:spPr>
            <a:xfrm>
              <a:off x="6702358" y="1975403"/>
              <a:ext cx="2239762"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Activity 2</a:t>
              </a:r>
            </a:p>
          </p:txBody>
        </p:sp>
        <p:sp>
          <p:nvSpPr>
            <p:cNvPr id="12" name="Rectangle 11">
              <a:extLst>
                <a:ext uri="{FF2B5EF4-FFF2-40B4-BE49-F238E27FC236}">
                  <a16:creationId xmlns:a16="http://schemas.microsoft.com/office/drawing/2014/main" id="{573F751E-63B2-9280-7F7D-FDCB92D79AFA}"/>
                </a:ext>
              </a:extLst>
            </p:cNvPr>
            <p:cNvSpPr/>
            <p:nvPr/>
          </p:nvSpPr>
          <p:spPr>
            <a:xfrm>
              <a:off x="6702358" y="2686603"/>
              <a:ext cx="2927418" cy="3994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What are you good at?</a:t>
              </a:r>
            </a:p>
          </p:txBody>
        </p:sp>
        <p:sp>
          <p:nvSpPr>
            <p:cNvPr id="13" name="Rectangle 12">
              <a:extLst>
                <a:ext uri="{FF2B5EF4-FFF2-40B4-BE49-F238E27FC236}">
                  <a16:creationId xmlns:a16="http://schemas.microsoft.com/office/drawing/2014/main" id="{6B63AB32-4C1B-C61A-7F62-78670E694014}"/>
                </a:ext>
              </a:extLst>
            </p:cNvPr>
            <p:cNvSpPr/>
            <p:nvPr/>
          </p:nvSpPr>
          <p:spPr>
            <a:xfrm>
              <a:off x="6702358" y="3205917"/>
              <a:ext cx="4276599"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Use the activity to recognise what</a:t>
              </a:r>
            </a:p>
          </p:txBody>
        </p:sp>
        <p:sp>
          <p:nvSpPr>
            <p:cNvPr id="14" name="Rectangle 13">
              <a:extLst>
                <a:ext uri="{FF2B5EF4-FFF2-40B4-BE49-F238E27FC236}">
                  <a16:creationId xmlns:a16="http://schemas.microsoft.com/office/drawing/2014/main" id="{23FD085D-3ACE-BF35-9467-C7789A68FD3E}"/>
                </a:ext>
              </a:extLst>
            </p:cNvPr>
            <p:cNvSpPr/>
            <p:nvPr/>
          </p:nvSpPr>
          <p:spPr>
            <a:xfrm>
              <a:off x="6702358" y="3725231"/>
              <a:ext cx="2066800"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skills you have.</a:t>
              </a:r>
            </a:p>
          </p:txBody>
        </p:sp>
      </p:grpSp>
    </p:spTree>
    <p:extLst>
      <p:ext uri="{BB962C8B-B14F-4D97-AF65-F5344CB8AC3E}">
        <p14:creationId xmlns:p14="http://schemas.microsoft.com/office/powerpoint/2010/main" val="244093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96285-5F59-0E08-BD43-25D095E4A9B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2EBDDB6-947A-277C-BF0B-0964836FA21C}"/>
              </a:ext>
            </a:extLst>
          </p:cNvPr>
          <p:cNvSpPr>
            <a:spLocks noGrp="1"/>
          </p:cNvSpPr>
          <p:nvPr>
            <p:ph type="body" sz="quarter" idx="11"/>
          </p:nvPr>
        </p:nvSpPr>
        <p:spPr/>
        <p:txBody>
          <a:bodyPr/>
          <a:lstStyle/>
          <a:p>
            <a:r>
              <a:rPr lang="en-GB"/>
              <a:t>What do you want to Study?</a:t>
            </a:r>
          </a:p>
        </p:txBody>
      </p:sp>
      <p:grpSp>
        <p:nvGrpSpPr>
          <p:cNvPr id="15" name="Group 14">
            <a:extLst>
              <a:ext uri="{FF2B5EF4-FFF2-40B4-BE49-F238E27FC236}">
                <a16:creationId xmlns:a16="http://schemas.microsoft.com/office/drawing/2014/main" id="{8DCCEDA7-1A1D-A458-121F-8209F9FD45EC}"/>
              </a:ext>
            </a:extLst>
          </p:cNvPr>
          <p:cNvGrpSpPr/>
          <p:nvPr/>
        </p:nvGrpSpPr>
        <p:grpSpPr>
          <a:xfrm>
            <a:off x="5704695" y="2509471"/>
            <a:ext cx="5820556" cy="1630007"/>
            <a:chOff x="6702358" y="1975403"/>
            <a:chExt cx="5820556" cy="1630007"/>
          </a:xfrm>
        </p:grpSpPr>
        <p:sp>
          <p:nvSpPr>
            <p:cNvPr id="11" name="Rectangle 10">
              <a:extLst>
                <a:ext uri="{FF2B5EF4-FFF2-40B4-BE49-F238E27FC236}">
                  <a16:creationId xmlns:a16="http://schemas.microsoft.com/office/drawing/2014/main" id="{036578D3-47A1-1CE4-BAEF-38DC0ECAFFC0}"/>
                </a:ext>
              </a:extLst>
            </p:cNvPr>
            <p:cNvSpPr/>
            <p:nvPr/>
          </p:nvSpPr>
          <p:spPr>
            <a:xfrm>
              <a:off x="6702358" y="1975403"/>
              <a:ext cx="2239762"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Activity 3</a:t>
              </a:r>
            </a:p>
          </p:txBody>
        </p:sp>
        <p:sp>
          <p:nvSpPr>
            <p:cNvPr id="12" name="Rectangle 11">
              <a:extLst>
                <a:ext uri="{FF2B5EF4-FFF2-40B4-BE49-F238E27FC236}">
                  <a16:creationId xmlns:a16="http://schemas.microsoft.com/office/drawing/2014/main" id="{CDDBBB48-9203-E586-A80E-5EA125E879F1}"/>
                </a:ext>
              </a:extLst>
            </p:cNvPr>
            <p:cNvSpPr/>
            <p:nvPr/>
          </p:nvSpPr>
          <p:spPr>
            <a:xfrm>
              <a:off x="6702358" y="2686603"/>
              <a:ext cx="2539419" cy="3994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Choosing a Course</a:t>
              </a:r>
            </a:p>
          </p:txBody>
        </p:sp>
        <p:sp>
          <p:nvSpPr>
            <p:cNvPr id="13" name="Rectangle 12">
              <a:extLst>
                <a:ext uri="{FF2B5EF4-FFF2-40B4-BE49-F238E27FC236}">
                  <a16:creationId xmlns:a16="http://schemas.microsoft.com/office/drawing/2014/main" id="{112D5D20-E5E7-C7D6-F295-3F08E5074A26}"/>
                </a:ext>
              </a:extLst>
            </p:cNvPr>
            <p:cNvSpPr/>
            <p:nvPr/>
          </p:nvSpPr>
          <p:spPr>
            <a:xfrm>
              <a:off x="6702358" y="3205917"/>
              <a:ext cx="5820556"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Whatever you choose, do something you love.</a:t>
              </a:r>
            </a:p>
          </p:txBody>
        </p:sp>
      </p:grpSp>
      <p:pic>
        <p:nvPicPr>
          <p:cNvPr id="5" name="Picture 4">
            <a:extLst>
              <a:ext uri="{FF2B5EF4-FFF2-40B4-BE49-F238E27FC236}">
                <a16:creationId xmlns:a16="http://schemas.microsoft.com/office/drawing/2014/main" id="{DF051843-DE21-2EC2-C0EC-91DB7407D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874" y="1119010"/>
            <a:ext cx="4761869" cy="4410931"/>
          </a:xfrm>
          <a:prstGeom prst="rect">
            <a:avLst/>
          </a:prstGeom>
        </p:spPr>
      </p:pic>
      <p:grpSp>
        <p:nvGrpSpPr>
          <p:cNvPr id="8" name="Group 7">
            <a:extLst>
              <a:ext uri="{FF2B5EF4-FFF2-40B4-BE49-F238E27FC236}">
                <a16:creationId xmlns:a16="http://schemas.microsoft.com/office/drawing/2014/main" id="{E2A2B67F-9B5B-8811-4033-A32A216B3F7D}"/>
              </a:ext>
            </a:extLst>
          </p:cNvPr>
          <p:cNvGrpSpPr/>
          <p:nvPr/>
        </p:nvGrpSpPr>
        <p:grpSpPr>
          <a:xfrm>
            <a:off x="10852150" y="250560"/>
            <a:ext cx="1068099" cy="867941"/>
            <a:chOff x="10852150" y="250560"/>
            <a:chExt cx="1068099" cy="867941"/>
          </a:xfrm>
        </p:grpSpPr>
        <p:sp>
          <p:nvSpPr>
            <p:cNvPr id="9" name="Rectangle: Rounded Corners 8">
              <a:extLst>
                <a:ext uri="{FF2B5EF4-FFF2-40B4-BE49-F238E27FC236}">
                  <a16:creationId xmlns:a16="http://schemas.microsoft.com/office/drawing/2014/main" id="{90660DA2-CDE0-13B3-5886-D9C6BA839ADE}"/>
                </a:ext>
              </a:extLst>
            </p:cNvPr>
            <p:cNvSpPr/>
            <p:nvPr/>
          </p:nvSpPr>
          <p:spPr>
            <a:xfrm>
              <a:off x="11060934" y="382237"/>
              <a:ext cx="859315" cy="736264"/>
            </a:xfrm>
            <a:prstGeom prst="roundRect">
              <a:avLst>
                <a:gd name="adj" fmla="val 674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cs typeface="Arial"/>
                </a:rPr>
                <a:t>2</a:t>
              </a:r>
              <a:endParaRPr lang="en-US" sz="2800" b="1">
                <a:solidFill>
                  <a:schemeClr val="tx1"/>
                </a:solidFill>
                <a:cs typeface="Arial"/>
              </a:endParaRPr>
            </a:p>
          </p:txBody>
        </p:sp>
        <p:sp>
          <p:nvSpPr>
            <p:cNvPr id="10" name="Rectangle: Rounded Corners 9">
              <a:extLst>
                <a:ext uri="{FF2B5EF4-FFF2-40B4-BE49-F238E27FC236}">
                  <a16:creationId xmlns:a16="http://schemas.microsoft.com/office/drawing/2014/main" id="{5B7BB676-BD93-F297-F098-2E738870F50A}"/>
                </a:ext>
              </a:extLst>
            </p:cNvPr>
            <p:cNvSpPr/>
            <p:nvPr/>
          </p:nvSpPr>
          <p:spPr>
            <a:xfrm>
              <a:off x="10852150" y="250560"/>
              <a:ext cx="638440" cy="2931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Page</a:t>
              </a:r>
            </a:p>
          </p:txBody>
        </p:sp>
      </p:grpSp>
    </p:spTree>
    <p:extLst>
      <p:ext uri="{BB962C8B-B14F-4D97-AF65-F5344CB8AC3E}">
        <p14:creationId xmlns:p14="http://schemas.microsoft.com/office/powerpoint/2010/main" val="251440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E26F2-BA49-6DE9-288E-5BA6E7FF44C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C823F95-EFF2-C78A-827D-8E967F256E34}"/>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letter on a black background&#10;&#10;Description automatically generated">
            <a:extLst>
              <a:ext uri="{FF2B5EF4-FFF2-40B4-BE49-F238E27FC236}">
                <a16:creationId xmlns:a16="http://schemas.microsoft.com/office/drawing/2014/main" id="{E6D170FE-1900-FAEA-9B22-608E121095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097" y="5970924"/>
            <a:ext cx="1590459" cy="498110"/>
          </a:xfrm>
          <a:prstGeom prst="rect">
            <a:avLst/>
          </a:prstGeom>
        </p:spPr>
      </p:pic>
      <p:pic>
        <p:nvPicPr>
          <p:cNvPr id="9" name="Picture 8" descr="A white text with a black background&#10;&#10;Description automatically generated">
            <a:extLst>
              <a:ext uri="{FF2B5EF4-FFF2-40B4-BE49-F238E27FC236}">
                <a16:creationId xmlns:a16="http://schemas.microsoft.com/office/drawing/2014/main" id="{DBF31BF1-532A-640C-3F32-CFBC1C3F38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0722" y="5791619"/>
            <a:ext cx="1540800" cy="863367"/>
          </a:xfrm>
          <a:prstGeom prst="rect">
            <a:avLst/>
          </a:prstGeom>
        </p:spPr>
      </p:pic>
      <p:sp>
        <p:nvSpPr>
          <p:cNvPr id="19" name="Rectangle 18">
            <a:extLst>
              <a:ext uri="{FF2B5EF4-FFF2-40B4-BE49-F238E27FC236}">
                <a16:creationId xmlns:a16="http://schemas.microsoft.com/office/drawing/2014/main" id="{EC6C1C48-FCB7-270D-7D72-94B45857EF32}"/>
              </a:ext>
            </a:extLst>
          </p:cNvPr>
          <p:cNvSpPr/>
          <p:nvPr/>
        </p:nvSpPr>
        <p:spPr>
          <a:xfrm>
            <a:off x="606357" y="2517437"/>
            <a:ext cx="1679643"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Hear from</a:t>
            </a:r>
          </a:p>
        </p:txBody>
      </p:sp>
      <p:sp>
        <p:nvSpPr>
          <p:cNvPr id="20" name="Rectangle 19">
            <a:extLst>
              <a:ext uri="{FF2B5EF4-FFF2-40B4-BE49-F238E27FC236}">
                <a16:creationId xmlns:a16="http://schemas.microsoft.com/office/drawing/2014/main" id="{8EEC11B3-1B8B-C790-29C1-5332465B8E94}"/>
              </a:ext>
            </a:extLst>
          </p:cNvPr>
          <p:cNvSpPr/>
          <p:nvPr/>
        </p:nvSpPr>
        <p:spPr>
          <a:xfrm>
            <a:off x="606358" y="3117581"/>
            <a:ext cx="2428942"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Our Students…</a:t>
            </a:r>
          </a:p>
        </p:txBody>
      </p:sp>
      <p:pic>
        <p:nvPicPr>
          <p:cNvPr id="3" name="Picture 2" descr="A person taking a selfie&#10;&#10;AI-generated content may be incorrect.">
            <a:hlinkClick r:id="rId5"/>
            <a:extLst>
              <a:ext uri="{FF2B5EF4-FFF2-40B4-BE49-F238E27FC236}">
                <a16:creationId xmlns:a16="http://schemas.microsoft.com/office/drawing/2014/main" id="{B2D9B7BE-86A2-C1EB-2D52-24AD02624A6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117573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10CBA-59D3-C4A2-AB4F-79115F533DD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F52DE52-6B9C-EB50-5F4C-04F6BBC76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874" y="1119941"/>
            <a:ext cx="5073158" cy="4410000"/>
          </a:xfrm>
          <a:prstGeom prst="rect">
            <a:avLst/>
          </a:prstGeom>
        </p:spPr>
      </p:pic>
      <p:sp>
        <p:nvSpPr>
          <p:cNvPr id="4" name="Text Placeholder 3">
            <a:extLst>
              <a:ext uri="{FF2B5EF4-FFF2-40B4-BE49-F238E27FC236}">
                <a16:creationId xmlns:a16="http://schemas.microsoft.com/office/drawing/2014/main" id="{597EF8F6-456C-CBB2-ACB1-1DD75EC84F56}"/>
              </a:ext>
            </a:extLst>
          </p:cNvPr>
          <p:cNvSpPr>
            <a:spLocks noGrp="1"/>
          </p:cNvSpPr>
          <p:nvPr>
            <p:ph type="body" sz="quarter" idx="11"/>
          </p:nvPr>
        </p:nvSpPr>
        <p:spPr/>
        <p:txBody>
          <a:bodyPr/>
          <a:lstStyle/>
          <a:p>
            <a:r>
              <a:rPr lang="en-GB"/>
              <a:t>Narrow Down Your Options</a:t>
            </a:r>
          </a:p>
        </p:txBody>
      </p:sp>
      <p:grpSp>
        <p:nvGrpSpPr>
          <p:cNvPr id="8" name="Group 7">
            <a:extLst>
              <a:ext uri="{FF2B5EF4-FFF2-40B4-BE49-F238E27FC236}">
                <a16:creationId xmlns:a16="http://schemas.microsoft.com/office/drawing/2014/main" id="{01EB27C1-F91D-A9B3-A8DF-62F36D00920E}"/>
              </a:ext>
            </a:extLst>
          </p:cNvPr>
          <p:cNvGrpSpPr/>
          <p:nvPr/>
        </p:nvGrpSpPr>
        <p:grpSpPr>
          <a:xfrm>
            <a:off x="6027777" y="1470843"/>
            <a:ext cx="5576863" cy="3707263"/>
            <a:chOff x="5704695" y="1393190"/>
            <a:chExt cx="5576863" cy="3707263"/>
          </a:xfrm>
        </p:grpSpPr>
        <p:sp>
          <p:nvSpPr>
            <p:cNvPr id="11" name="Rectangle 10">
              <a:extLst>
                <a:ext uri="{FF2B5EF4-FFF2-40B4-BE49-F238E27FC236}">
                  <a16:creationId xmlns:a16="http://schemas.microsoft.com/office/drawing/2014/main" id="{5588FEA0-D6DA-ACF2-47A7-C6228900D33E}"/>
                </a:ext>
              </a:extLst>
            </p:cNvPr>
            <p:cNvSpPr/>
            <p:nvPr/>
          </p:nvSpPr>
          <p:spPr>
            <a:xfrm>
              <a:off x="5704695" y="1393190"/>
              <a:ext cx="2239762"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Activity 4</a:t>
              </a:r>
            </a:p>
          </p:txBody>
        </p:sp>
        <p:sp>
          <p:nvSpPr>
            <p:cNvPr id="12" name="Rectangle 11">
              <a:extLst>
                <a:ext uri="{FF2B5EF4-FFF2-40B4-BE49-F238E27FC236}">
                  <a16:creationId xmlns:a16="http://schemas.microsoft.com/office/drawing/2014/main" id="{4E2E3E1D-BBBC-8ABF-46B0-16F811F25D29}"/>
                </a:ext>
              </a:extLst>
            </p:cNvPr>
            <p:cNvSpPr/>
            <p:nvPr/>
          </p:nvSpPr>
          <p:spPr>
            <a:xfrm>
              <a:off x="5704696" y="2104390"/>
              <a:ext cx="1978640" cy="3994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Ask Yourself…</a:t>
              </a:r>
            </a:p>
          </p:txBody>
        </p:sp>
        <p:sp>
          <p:nvSpPr>
            <p:cNvPr id="13" name="Rectangle 12">
              <a:extLst>
                <a:ext uri="{FF2B5EF4-FFF2-40B4-BE49-F238E27FC236}">
                  <a16:creationId xmlns:a16="http://schemas.microsoft.com/office/drawing/2014/main" id="{6DFA6DA6-D2B7-E572-04F4-2AEA5943CFC2}"/>
                </a:ext>
              </a:extLst>
            </p:cNvPr>
            <p:cNvSpPr/>
            <p:nvPr/>
          </p:nvSpPr>
          <p:spPr>
            <a:xfrm>
              <a:off x="5704695" y="2623704"/>
              <a:ext cx="4424957"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Do you want to study for 3+ years?</a:t>
              </a:r>
            </a:p>
          </p:txBody>
        </p:sp>
        <p:sp>
          <p:nvSpPr>
            <p:cNvPr id="2" name="Rectangle 1">
              <a:extLst>
                <a:ext uri="{FF2B5EF4-FFF2-40B4-BE49-F238E27FC236}">
                  <a16:creationId xmlns:a16="http://schemas.microsoft.com/office/drawing/2014/main" id="{5E7C0EDD-8FFC-B3F8-25B9-635BE41FC805}"/>
                </a:ext>
              </a:extLst>
            </p:cNvPr>
            <p:cNvSpPr/>
            <p:nvPr/>
          </p:nvSpPr>
          <p:spPr>
            <a:xfrm>
              <a:off x="5704695" y="3143018"/>
              <a:ext cx="5576863"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Does it give you the accreditation you need?</a:t>
              </a:r>
            </a:p>
          </p:txBody>
        </p:sp>
        <p:sp>
          <p:nvSpPr>
            <p:cNvPr id="3" name="Rectangle 2">
              <a:extLst>
                <a:ext uri="{FF2B5EF4-FFF2-40B4-BE49-F238E27FC236}">
                  <a16:creationId xmlns:a16="http://schemas.microsoft.com/office/drawing/2014/main" id="{37B4291B-65C9-BF57-0156-CA5E4EB4C010}"/>
                </a:ext>
              </a:extLst>
            </p:cNvPr>
            <p:cNvSpPr/>
            <p:nvPr/>
          </p:nvSpPr>
          <p:spPr>
            <a:xfrm>
              <a:off x="5704695" y="3662332"/>
              <a:ext cx="3546183"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What modules are on offer?</a:t>
              </a:r>
            </a:p>
          </p:txBody>
        </p:sp>
        <p:sp>
          <p:nvSpPr>
            <p:cNvPr id="6" name="Rectangle 5">
              <a:extLst>
                <a:ext uri="{FF2B5EF4-FFF2-40B4-BE49-F238E27FC236}">
                  <a16:creationId xmlns:a16="http://schemas.microsoft.com/office/drawing/2014/main" id="{8396841C-FF24-D940-07C9-AF2F91437CC8}"/>
                </a:ext>
              </a:extLst>
            </p:cNvPr>
            <p:cNvSpPr/>
            <p:nvPr/>
          </p:nvSpPr>
          <p:spPr>
            <a:xfrm>
              <a:off x="5704695" y="4181646"/>
              <a:ext cx="3926193"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How is each course assessed?</a:t>
              </a:r>
            </a:p>
          </p:txBody>
        </p:sp>
        <p:sp>
          <p:nvSpPr>
            <p:cNvPr id="7" name="Rectangle 6">
              <a:extLst>
                <a:ext uri="{FF2B5EF4-FFF2-40B4-BE49-F238E27FC236}">
                  <a16:creationId xmlns:a16="http://schemas.microsoft.com/office/drawing/2014/main" id="{1F3A6369-C654-5B99-FADC-D5C7B6322BE7}"/>
                </a:ext>
              </a:extLst>
            </p:cNvPr>
            <p:cNvSpPr/>
            <p:nvPr/>
          </p:nvSpPr>
          <p:spPr>
            <a:xfrm>
              <a:off x="5704695" y="4700960"/>
              <a:ext cx="3605560"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How do you prefer to learn?</a:t>
              </a:r>
            </a:p>
          </p:txBody>
        </p:sp>
      </p:grpSp>
      <p:grpSp>
        <p:nvGrpSpPr>
          <p:cNvPr id="16" name="Group 15">
            <a:extLst>
              <a:ext uri="{FF2B5EF4-FFF2-40B4-BE49-F238E27FC236}">
                <a16:creationId xmlns:a16="http://schemas.microsoft.com/office/drawing/2014/main" id="{995CAA75-4D06-B207-B1F7-9FB2B5619372}"/>
              </a:ext>
            </a:extLst>
          </p:cNvPr>
          <p:cNvGrpSpPr/>
          <p:nvPr/>
        </p:nvGrpSpPr>
        <p:grpSpPr>
          <a:xfrm>
            <a:off x="10852150" y="250560"/>
            <a:ext cx="1068099" cy="867941"/>
            <a:chOff x="10852150" y="250560"/>
            <a:chExt cx="1068099" cy="867941"/>
          </a:xfrm>
        </p:grpSpPr>
        <p:sp>
          <p:nvSpPr>
            <p:cNvPr id="17" name="Rectangle: Rounded Corners 16">
              <a:extLst>
                <a:ext uri="{FF2B5EF4-FFF2-40B4-BE49-F238E27FC236}">
                  <a16:creationId xmlns:a16="http://schemas.microsoft.com/office/drawing/2014/main" id="{2A6C21E0-7CA0-FE72-D1EE-770F377EE1B3}"/>
                </a:ext>
              </a:extLst>
            </p:cNvPr>
            <p:cNvSpPr/>
            <p:nvPr/>
          </p:nvSpPr>
          <p:spPr>
            <a:xfrm>
              <a:off x="11060934" y="382237"/>
              <a:ext cx="859315" cy="736264"/>
            </a:xfrm>
            <a:prstGeom prst="roundRect">
              <a:avLst>
                <a:gd name="adj" fmla="val 674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cs typeface="Arial"/>
                </a:rPr>
                <a:t>11</a:t>
              </a:r>
              <a:endParaRPr lang="en-US" sz="2800" b="1">
                <a:solidFill>
                  <a:schemeClr val="tx1"/>
                </a:solidFill>
                <a:cs typeface="Arial"/>
              </a:endParaRPr>
            </a:p>
          </p:txBody>
        </p:sp>
        <p:sp>
          <p:nvSpPr>
            <p:cNvPr id="18" name="Rectangle: Rounded Corners 17">
              <a:extLst>
                <a:ext uri="{FF2B5EF4-FFF2-40B4-BE49-F238E27FC236}">
                  <a16:creationId xmlns:a16="http://schemas.microsoft.com/office/drawing/2014/main" id="{A46ABDD2-A277-662B-8FFC-3A2A21DCD6F6}"/>
                </a:ext>
              </a:extLst>
            </p:cNvPr>
            <p:cNvSpPr/>
            <p:nvPr/>
          </p:nvSpPr>
          <p:spPr>
            <a:xfrm>
              <a:off x="10852150" y="250560"/>
              <a:ext cx="638440" cy="2931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Page</a:t>
              </a:r>
            </a:p>
          </p:txBody>
        </p:sp>
      </p:grpSp>
    </p:spTree>
    <p:extLst>
      <p:ext uri="{BB962C8B-B14F-4D97-AF65-F5344CB8AC3E}">
        <p14:creationId xmlns:p14="http://schemas.microsoft.com/office/powerpoint/2010/main" val="388042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2068E-D4E6-683E-A661-ACF3382D0AC8}"/>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A0F8E81-3E64-4037-7960-6901C19A2C9D}"/>
              </a:ext>
            </a:extLst>
          </p:cNvPr>
          <p:cNvSpPr/>
          <p:nvPr/>
        </p:nvSpPr>
        <p:spPr>
          <a:xfrm>
            <a:off x="606357" y="2047461"/>
            <a:ext cx="4515677" cy="54665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2"/>
                </a:solidFill>
              </a:rPr>
              <a:t>Where do you want to Study?</a:t>
            </a:r>
          </a:p>
        </p:txBody>
      </p:sp>
      <p:sp>
        <p:nvSpPr>
          <p:cNvPr id="4" name="Rectangle: Rounded Corners 3">
            <a:extLst>
              <a:ext uri="{FF2B5EF4-FFF2-40B4-BE49-F238E27FC236}">
                <a16:creationId xmlns:a16="http://schemas.microsoft.com/office/drawing/2014/main" id="{88BEC4ED-5F64-270B-CD27-061DFF7A6D8F}"/>
              </a:ext>
            </a:extLst>
          </p:cNvPr>
          <p:cNvSpPr/>
          <p:nvPr/>
        </p:nvSpPr>
        <p:spPr>
          <a:xfrm>
            <a:off x="606357" y="2745189"/>
            <a:ext cx="4515677" cy="7841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How Many Higher Education Institutions in the UK?</a:t>
            </a:r>
          </a:p>
        </p:txBody>
      </p:sp>
      <p:sp>
        <p:nvSpPr>
          <p:cNvPr id="5" name="Rectangle: Rounded Corners 4">
            <a:extLst>
              <a:ext uri="{FF2B5EF4-FFF2-40B4-BE49-F238E27FC236}">
                <a16:creationId xmlns:a16="http://schemas.microsoft.com/office/drawing/2014/main" id="{611F4488-2A18-B475-FDF3-6E3BDCFFCD62}"/>
              </a:ext>
            </a:extLst>
          </p:cNvPr>
          <p:cNvSpPr/>
          <p:nvPr/>
        </p:nvSpPr>
        <p:spPr>
          <a:xfrm>
            <a:off x="606357" y="3688376"/>
            <a:ext cx="4515677" cy="125232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6600" b="1">
                <a:solidFill>
                  <a:schemeClr val="tx1"/>
                </a:solidFill>
              </a:rPr>
              <a:t>400+</a:t>
            </a:r>
          </a:p>
        </p:txBody>
      </p:sp>
      <p:sp>
        <p:nvSpPr>
          <p:cNvPr id="6" name="Rectangle: Rounded Corners 5">
            <a:extLst>
              <a:ext uri="{FF2B5EF4-FFF2-40B4-BE49-F238E27FC236}">
                <a16:creationId xmlns:a16="http://schemas.microsoft.com/office/drawing/2014/main" id="{C28F47D2-DEC8-C00F-00D2-3EEE9CD29C8B}"/>
              </a:ext>
            </a:extLst>
          </p:cNvPr>
          <p:cNvSpPr/>
          <p:nvPr/>
        </p:nvSpPr>
        <p:spPr>
          <a:xfrm>
            <a:off x="606357" y="5099737"/>
            <a:ext cx="4515677" cy="78480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 and even more around the world!</a:t>
            </a:r>
          </a:p>
        </p:txBody>
      </p:sp>
    </p:spTree>
    <p:extLst>
      <p:ext uri="{BB962C8B-B14F-4D97-AF65-F5344CB8AC3E}">
        <p14:creationId xmlns:p14="http://schemas.microsoft.com/office/powerpoint/2010/main" val="286501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72DD-67DE-D2DB-6D44-10158734F47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42AA6F1-97D4-9528-A777-3AAA89C278A4}"/>
              </a:ext>
            </a:extLst>
          </p:cNvPr>
          <p:cNvSpPr>
            <a:spLocks noGrp="1"/>
          </p:cNvSpPr>
          <p:nvPr>
            <p:ph type="body" sz="quarter" idx="11"/>
          </p:nvPr>
        </p:nvSpPr>
        <p:spPr/>
        <p:txBody>
          <a:bodyPr/>
          <a:lstStyle/>
          <a:p>
            <a:r>
              <a:rPr lang="en-GB"/>
              <a:t>Choosing a University</a:t>
            </a:r>
          </a:p>
        </p:txBody>
      </p:sp>
      <p:grpSp>
        <p:nvGrpSpPr>
          <p:cNvPr id="16" name="Group 15">
            <a:extLst>
              <a:ext uri="{FF2B5EF4-FFF2-40B4-BE49-F238E27FC236}">
                <a16:creationId xmlns:a16="http://schemas.microsoft.com/office/drawing/2014/main" id="{65FC77C2-951F-A709-E584-037FA3AC8BC5}"/>
              </a:ext>
            </a:extLst>
          </p:cNvPr>
          <p:cNvGrpSpPr/>
          <p:nvPr/>
        </p:nvGrpSpPr>
        <p:grpSpPr>
          <a:xfrm>
            <a:off x="10852150" y="250560"/>
            <a:ext cx="1068099" cy="867941"/>
            <a:chOff x="10852150" y="250560"/>
            <a:chExt cx="1068099" cy="867941"/>
          </a:xfrm>
        </p:grpSpPr>
        <p:sp>
          <p:nvSpPr>
            <p:cNvPr id="17" name="Rectangle: Rounded Corners 16">
              <a:extLst>
                <a:ext uri="{FF2B5EF4-FFF2-40B4-BE49-F238E27FC236}">
                  <a16:creationId xmlns:a16="http://schemas.microsoft.com/office/drawing/2014/main" id="{4D328E1B-03DA-F165-21FC-0D4BBFF04074}"/>
                </a:ext>
              </a:extLst>
            </p:cNvPr>
            <p:cNvSpPr/>
            <p:nvPr/>
          </p:nvSpPr>
          <p:spPr>
            <a:xfrm>
              <a:off x="11060934" y="382237"/>
              <a:ext cx="859315" cy="736264"/>
            </a:xfrm>
            <a:prstGeom prst="roundRect">
              <a:avLst>
                <a:gd name="adj" fmla="val 674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cs typeface="Arial"/>
                </a:rPr>
                <a:t>5</a:t>
              </a:r>
              <a:endParaRPr lang="en-US" sz="2800" b="1">
                <a:solidFill>
                  <a:schemeClr val="tx1"/>
                </a:solidFill>
                <a:cs typeface="Arial"/>
              </a:endParaRPr>
            </a:p>
          </p:txBody>
        </p:sp>
        <p:sp>
          <p:nvSpPr>
            <p:cNvPr id="18" name="Rectangle: Rounded Corners 17">
              <a:extLst>
                <a:ext uri="{FF2B5EF4-FFF2-40B4-BE49-F238E27FC236}">
                  <a16:creationId xmlns:a16="http://schemas.microsoft.com/office/drawing/2014/main" id="{2FF1A06D-910D-88FA-3658-70BA18B0148F}"/>
                </a:ext>
              </a:extLst>
            </p:cNvPr>
            <p:cNvSpPr/>
            <p:nvPr/>
          </p:nvSpPr>
          <p:spPr>
            <a:xfrm>
              <a:off x="10852150" y="250560"/>
              <a:ext cx="638440" cy="2931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Page</a:t>
              </a:r>
            </a:p>
          </p:txBody>
        </p:sp>
      </p:grpSp>
      <p:grpSp>
        <p:nvGrpSpPr>
          <p:cNvPr id="19" name="Group 18">
            <a:extLst>
              <a:ext uri="{FF2B5EF4-FFF2-40B4-BE49-F238E27FC236}">
                <a16:creationId xmlns:a16="http://schemas.microsoft.com/office/drawing/2014/main" id="{C0D8F398-86E5-435D-773A-5B1CC10C9941}"/>
              </a:ext>
            </a:extLst>
          </p:cNvPr>
          <p:cNvGrpSpPr/>
          <p:nvPr/>
        </p:nvGrpSpPr>
        <p:grpSpPr>
          <a:xfrm>
            <a:off x="1634860" y="1117777"/>
            <a:ext cx="8922280" cy="4410724"/>
            <a:chOff x="1809220" y="1117777"/>
            <a:chExt cx="8922280" cy="4410724"/>
          </a:xfrm>
        </p:grpSpPr>
        <p:grpSp>
          <p:nvGrpSpPr>
            <p:cNvPr id="15" name="Group 14">
              <a:extLst>
                <a:ext uri="{FF2B5EF4-FFF2-40B4-BE49-F238E27FC236}">
                  <a16:creationId xmlns:a16="http://schemas.microsoft.com/office/drawing/2014/main" id="{46FE85B8-8C0E-E625-AB33-6C2442A078F0}"/>
                </a:ext>
              </a:extLst>
            </p:cNvPr>
            <p:cNvGrpSpPr/>
            <p:nvPr/>
          </p:nvGrpSpPr>
          <p:grpSpPr>
            <a:xfrm>
              <a:off x="4805916" y="2094682"/>
              <a:ext cx="5925584" cy="2668635"/>
              <a:chOff x="4805916" y="1470843"/>
              <a:chExt cx="5925584" cy="2668635"/>
            </a:xfrm>
          </p:grpSpPr>
          <p:sp>
            <p:nvSpPr>
              <p:cNvPr id="11" name="Rectangle 10">
                <a:extLst>
                  <a:ext uri="{FF2B5EF4-FFF2-40B4-BE49-F238E27FC236}">
                    <a16:creationId xmlns:a16="http://schemas.microsoft.com/office/drawing/2014/main" id="{0BD22446-5D28-8A35-88B1-787FAC479B48}"/>
                  </a:ext>
                </a:extLst>
              </p:cNvPr>
              <p:cNvSpPr/>
              <p:nvPr/>
            </p:nvSpPr>
            <p:spPr>
              <a:xfrm>
                <a:off x="4805916" y="1470843"/>
                <a:ext cx="2239762"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Activity 5</a:t>
                </a:r>
              </a:p>
            </p:txBody>
          </p:sp>
          <p:sp>
            <p:nvSpPr>
              <p:cNvPr id="12" name="Rectangle 11">
                <a:extLst>
                  <a:ext uri="{FF2B5EF4-FFF2-40B4-BE49-F238E27FC236}">
                    <a16:creationId xmlns:a16="http://schemas.microsoft.com/office/drawing/2014/main" id="{5025F440-09A5-D520-6A04-AD2C1794003A}"/>
                  </a:ext>
                </a:extLst>
              </p:cNvPr>
              <p:cNvSpPr/>
              <p:nvPr/>
            </p:nvSpPr>
            <p:spPr>
              <a:xfrm>
                <a:off x="4805917" y="2182043"/>
                <a:ext cx="4517510" cy="3994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List 5 locations that take your fancy</a:t>
                </a:r>
              </a:p>
            </p:txBody>
          </p:sp>
          <p:sp>
            <p:nvSpPr>
              <p:cNvPr id="13" name="Rectangle 12">
                <a:extLst>
                  <a:ext uri="{FF2B5EF4-FFF2-40B4-BE49-F238E27FC236}">
                    <a16:creationId xmlns:a16="http://schemas.microsoft.com/office/drawing/2014/main" id="{0E87FF2C-6E18-BC50-EDC1-DA2E7C8264F9}"/>
                  </a:ext>
                </a:extLst>
              </p:cNvPr>
              <p:cNvSpPr/>
              <p:nvPr/>
            </p:nvSpPr>
            <p:spPr>
              <a:xfrm>
                <a:off x="4805917" y="2701357"/>
                <a:ext cx="3995184"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You can move away from home</a:t>
                </a:r>
              </a:p>
            </p:txBody>
          </p:sp>
          <p:sp>
            <p:nvSpPr>
              <p:cNvPr id="2" name="Rectangle 1">
                <a:extLst>
                  <a:ext uri="{FF2B5EF4-FFF2-40B4-BE49-F238E27FC236}">
                    <a16:creationId xmlns:a16="http://schemas.microsoft.com/office/drawing/2014/main" id="{936C7FFF-D701-F825-B78B-9F725D25D031}"/>
                  </a:ext>
                </a:extLst>
              </p:cNvPr>
              <p:cNvSpPr/>
              <p:nvPr/>
            </p:nvSpPr>
            <p:spPr>
              <a:xfrm>
                <a:off x="4805916" y="3220671"/>
                <a:ext cx="5785884"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You can stay at local and commute from home</a:t>
                </a:r>
              </a:p>
            </p:txBody>
          </p:sp>
          <p:sp>
            <p:nvSpPr>
              <p:cNvPr id="3" name="Rectangle 2">
                <a:extLst>
                  <a:ext uri="{FF2B5EF4-FFF2-40B4-BE49-F238E27FC236}">
                    <a16:creationId xmlns:a16="http://schemas.microsoft.com/office/drawing/2014/main" id="{4FFE0263-669E-45A3-24EF-62CA388F70F4}"/>
                  </a:ext>
                </a:extLst>
              </p:cNvPr>
              <p:cNvSpPr/>
              <p:nvPr/>
            </p:nvSpPr>
            <p:spPr>
              <a:xfrm>
                <a:off x="4805916" y="3739985"/>
                <a:ext cx="5925584"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Everyone has their idea of what they want to do</a:t>
                </a:r>
              </a:p>
            </p:txBody>
          </p:sp>
        </p:grpSp>
        <p:pic>
          <p:nvPicPr>
            <p:cNvPr id="5" name="Picture 4">
              <a:extLst>
                <a:ext uri="{FF2B5EF4-FFF2-40B4-BE49-F238E27FC236}">
                  <a16:creationId xmlns:a16="http://schemas.microsoft.com/office/drawing/2014/main" id="{9BC9D315-526C-F713-C722-DB48E1514E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237" b="3303"/>
            <a:stretch/>
          </p:blipFill>
          <p:spPr>
            <a:xfrm>
              <a:off x="1809220" y="1117777"/>
              <a:ext cx="2606951" cy="4410724"/>
            </a:xfrm>
            <a:prstGeom prst="rect">
              <a:avLst/>
            </a:prstGeom>
          </p:spPr>
        </p:pic>
      </p:grpSp>
    </p:spTree>
    <p:extLst>
      <p:ext uri="{BB962C8B-B14F-4D97-AF65-F5344CB8AC3E}">
        <p14:creationId xmlns:p14="http://schemas.microsoft.com/office/powerpoint/2010/main" val="37706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435B-E75B-7589-12FE-50CF0121B85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28AA9BA-4A87-F59C-2C84-3DF406535BB6}"/>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letter on a black background&#10;&#10;Description automatically generated">
            <a:extLst>
              <a:ext uri="{FF2B5EF4-FFF2-40B4-BE49-F238E27FC236}">
                <a16:creationId xmlns:a16="http://schemas.microsoft.com/office/drawing/2014/main" id="{04725C4A-C0F1-6E4C-E0AA-1A772A83E8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097" y="5970924"/>
            <a:ext cx="1590459" cy="498110"/>
          </a:xfrm>
          <a:prstGeom prst="rect">
            <a:avLst/>
          </a:prstGeom>
        </p:spPr>
      </p:pic>
      <p:pic>
        <p:nvPicPr>
          <p:cNvPr id="9" name="Picture 8" descr="A white text with a black background&#10;&#10;Description automatically generated">
            <a:extLst>
              <a:ext uri="{FF2B5EF4-FFF2-40B4-BE49-F238E27FC236}">
                <a16:creationId xmlns:a16="http://schemas.microsoft.com/office/drawing/2014/main" id="{9C3F917C-B64A-5475-61CF-28722267AA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0722" y="5791619"/>
            <a:ext cx="1540800" cy="863367"/>
          </a:xfrm>
          <a:prstGeom prst="rect">
            <a:avLst/>
          </a:prstGeom>
        </p:spPr>
      </p:pic>
      <p:sp>
        <p:nvSpPr>
          <p:cNvPr id="19" name="Rectangle 18">
            <a:extLst>
              <a:ext uri="{FF2B5EF4-FFF2-40B4-BE49-F238E27FC236}">
                <a16:creationId xmlns:a16="http://schemas.microsoft.com/office/drawing/2014/main" id="{F90E89DE-8D76-7554-F1DA-BC88134E7BF5}"/>
              </a:ext>
            </a:extLst>
          </p:cNvPr>
          <p:cNvSpPr/>
          <p:nvPr/>
        </p:nvSpPr>
        <p:spPr>
          <a:xfrm>
            <a:off x="606357" y="2517437"/>
            <a:ext cx="1679643"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Hear from</a:t>
            </a:r>
          </a:p>
        </p:txBody>
      </p:sp>
      <p:sp>
        <p:nvSpPr>
          <p:cNvPr id="20" name="Rectangle 19">
            <a:extLst>
              <a:ext uri="{FF2B5EF4-FFF2-40B4-BE49-F238E27FC236}">
                <a16:creationId xmlns:a16="http://schemas.microsoft.com/office/drawing/2014/main" id="{DB6F9473-3FCE-63ED-482D-20CC8D5CC5D7}"/>
              </a:ext>
            </a:extLst>
          </p:cNvPr>
          <p:cNvSpPr/>
          <p:nvPr/>
        </p:nvSpPr>
        <p:spPr>
          <a:xfrm>
            <a:off x="606358" y="3117581"/>
            <a:ext cx="2428942"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Our Students…</a:t>
            </a:r>
          </a:p>
        </p:txBody>
      </p:sp>
      <p:pic>
        <p:nvPicPr>
          <p:cNvPr id="4" name="Picture 3" descr="A person smiling at camera&#10;&#10;AI-generated content may be incorrect.">
            <a:hlinkClick r:id="rId5"/>
            <a:extLst>
              <a:ext uri="{FF2B5EF4-FFF2-40B4-BE49-F238E27FC236}">
                <a16:creationId xmlns:a16="http://schemas.microsoft.com/office/drawing/2014/main" id="{3F4CC1DC-9B2D-08D8-74F1-89C55EFE2D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71950" y="0"/>
            <a:ext cx="3848100" cy="6858000"/>
          </a:xfrm>
          <a:prstGeom prst="rect">
            <a:avLst/>
          </a:prstGeom>
        </p:spPr>
      </p:pic>
    </p:spTree>
    <p:extLst>
      <p:ext uri="{BB962C8B-B14F-4D97-AF65-F5344CB8AC3E}">
        <p14:creationId xmlns:p14="http://schemas.microsoft.com/office/powerpoint/2010/main" val="153865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435B-E75B-7589-12FE-50CF0121B85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28AA9BA-4A87-F59C-2C84-3DF406535BB6}"/>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letter on a black background&#10;&#10;Description automatically generated">
            <a:extLst>
              <a:ext uri="{FF2B5EF4-FFF2-40B4-BE49-F238E27FC236}">
                <a16:creationId xmlns:a16="http://schemas.microsoft.com/office/drawing/2014/main" id="{04725C4A-C0F1-6E4C-E0AA-1A772A83E8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097" y="5970924"/>
            <a:ext cx="1590459" cy="498110"/>
          </a:xfrm>
          <a:prstGeom prst="rect">
            <a:avLst/>
          </a:prstGeom>
        </p:spPr>
      </p:pic>
      <p:pic>
        <p:nvPicPr>
          <p:cNvPr id="9" name="Picture 8" descr="A white text with a black background&#10;&#10;Description automatically generated">
            <a:extLst>
              <a:ext uri="{FF2B5EF4-FFF2-40B4-BE49-F238E27FC236}">
                <a16:creationId xmlns:a16="http://schemas.microsoft.com/office/drawing/2014/main" id="{9C3F917C-B64A-5475-61CF-28722267AA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0722" y="5791619"/>
            <a:ext cx="1540800" cy="863367"/>
          </a:xfrm>
          <a:prstGeom prst="rect">
            <a:avLst/>
          </a:prstGeom>
        </p:spPr>
      </p:pic>
      <p:sp>
        <p:nvSpPr>
          <p:cNvPr id="19" name="Rectangle 18">
            <a:extLst>
              <a:ext uri="{FF2B5EF4-FFF2-40B4-BE49-F238E27FC236}">
                <a16:creationId xmlns:a16="http://schemas.microsoft.com/office/drawing/2014/main" id="{F90E89DE-8D76-7554-F1DA-BC88134E7BF5}"/>
              </a:ext>
            </a:extLst>
          </p:cNvPr>
          <p:cNvSpPr/>
          <p:nvPr/>
        </p:nvSpPr>
        <p:spPr>
          <a:xfrm>
            <a:off x="606357" y="2517437"/>
            <a:ext cx="1679643"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Hear from</a:t>
            </a:r>
          </a:p>
        </p:txBody>
      </p:sp>
      <p:sp>
        <p:nvSpPr>
          <p:cNvPr id="20" name="Rectangle 19">
            <a:extLst>
              <a:ext uri="{FF2B5EF4-FFF2-40B4-BE49-F238E27FC236}">
                <a16:creationId xmlns:a16="http://schemas.microsoft.com/office/drawing/2014/main" id="{DB6F9473-3FCE-63ED-482D-20CC8D5CC5D7}"/>
              </a:ext>
            </a:extLst>
          </p:cNvPr>
          <p:cNvSpPr/>
          <p:nvPr/>
        </p:nvSpPr>
        <p:spPr>
          <a:xfrm>
            <a:off x="606358" y="3117581"/>
            <a:ext cx="2428942"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Our Students…</a:t>
            </a:r>
          </a:p>
        </p:txBody>
      </p:sp>
      <p:pic>
        <p:nvPicPr>
          <p:cNvPr id="4" name="Picture 3" descr="A building with grass and trees in front of it&#10;&#10;AI-generated content may be incorrect.">
            <a:hlinkClick r:id="rId5"/>
            <a:extLst>
              <a:ext uri="{FF2B5EF4-FFF2-40B4-BE49-F238E27FC236}">
                <a16:creationId xmlns:a16="http://schemas.microsoft.com/office/drawing/2014/main" id="{DF0A6B2D-CE2F-09FF-31D3-E810DAE1E1B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55745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435B-E75B-7589-12FE-50CF0121B85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28AA9BA-4A87-F59C-2C84-3DF406535BB6}"/>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letter on a black background&#10;&#10;Description automatically generated">
            <a:extLst>
              <a:ext uri="{FF2B5EF4-FFF2-40B4-BE49-F238E27FC236}">
                <a16:creationId xmlns:a16="http://schemas.microsoft.com/office/drawing/2014/main" id="{04725C4A-C0F1-6E4C-E0AA-1A772A83E8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097" y="5970924"/>
            <a:ext cx="1590459" cy="498110"/>
          </a:xfrm>
          <a:prstGeom prst="rect">
            <a:avLst/>
          </a:prstGeom>
        </p:spPr>
      </p:pic>
      <p:pic>
        <p:nvPicPr>
          <p:cNvPr id="9" name="Picture 8" descr="A white text with a black background&#10;&#10;Description automatically generated">
            <a:extLst>
              <a:ext uri="{FF2B5EF4-FFF2-40B4-BE49-F238E27FC236}">
                <a16:creationId xmlns:a16="http://schemas.microsoft.com/office/drawing/2014/main" id="{9C3F917C-B64A-5475-61CF-28722267AA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0722" y="5791619"/>
            <a:ext cx="1540800" cy="863367"/>
          </a:xfrm>
          <a:prstGeom prst="rect">
            <a:avLst/>
          </a:prstGeom>
        </p:spPr>
      </p:pic>
      <p:sp>
        <p:nvSpPr>
          <p:cNvPr id="19" name="Rectangle 18">
            <a:extLst>
              <a:ext uri="{FF2B5EF4-FFF2-40B4-BE49-F238E27FC236}">
                <a16:creationId xmlns:a16="http://schemas.microsoft.com/office/drawing/2014/main" id="{F90E89DE-8D76-7554-F1DA-BC88134E7BF5}"/>
              </a:ext>
            </a:extLst>
          </p:cNvPr>
          <p:cNvSpPr/>
          <p:nvPr/>
        </p:nvSpPr>
        <p:spPr>
          <a:xfrm>
            <a:off x="606357" y="2517437"/>
            <a:ext cx="1679643"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Hear from</a:t>
            </a:r>
          </a:p>
        </p:txBody>
      </p:sp>
      <p:sp>
        <p:nvSpPr>
          <p:cNvPr id="20" name="Rectangle 19">
            <a:extLst>
              <a:ext uri="{FF2B5EF4-FFF2-40B4-BE49-F238E27FC236}">
                <a16:creationId xmlns:a16="http://schemas.microsoft.com/office/drawing/2014/main" id="{DB6F9473-3FCE-63ED-482D-20CC8D5CC5D7}"/>
              </a:ext>
            </a:extLst>
          </p:cNvPr>
          <p:cNvSpPr/>
          <p:nvPr/>
        </p:nvSpPr>
        <p:spPr>
          <a:xfrm>
            <a:off x="606358" y="3117581"/>
            <a:ext cx="2428942"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Our Students…</a:t>
            </a:r>
          </a:p>
        </p:txBody>
      </p:sp>
      <p:pic>
        <p:nvPicPr>
          <p:cNvPr id="4" name="Picture 3" descr="A person standing in a hallway&#10;&#10;AI-generated content may be incorrect.">
            <a:hlinkClick r:id="rId5"/>
            <a:extLst>
              <a:ext uri="{FF2B5EF4-FFF2-40B4-BE49-F238E27FC236}">
                <a16:creationId xmlns:a16="http://schemas.microsoft.com/office/drawing/2014/main" id="{A952807A-8564-D206-EC5D-015839D241B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14836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1B88B43-10E6-E0B8-844F-350CBC659980}"/>
              </a:ext>
            </a:extLst>
          </p:cNvPr>
          <p:cNvSpPr>
            <a:spLocks noGrp="1"/>
          </p:cNvSpPr>
          <p:nvPr>
            <p:ph type="body" sz="quarter" idx="11"/>
          </p:nvPr>
        </p:nvSpPr>
        <p:spPr/>
        <p:txBody>
          <a:bodyPr/>
          <a:lstStyle/>
          <a:p>
            <a:r>
              <a:rPr lang="en-GB"/>
              <a:t>What are we Doing Today?</a:t>
            </a:r>
          </a:p>
        </p:txBody>
      </p:sp>
      <p:sp>
        <p:nvSpPr>
          <p:cNvPr id="10" name="Content Placeholder 9">
            <a:extLst>
              <a:ext uri="{FF2B5EF4-FFF2-40B4-BE49-F238E27FC236}">
                <a16:creationId xmlns:a16="http://schemas.microsoft.com/office/drawing/2014/main" id="{8EB46EBB-A67E-C9E7-24A0-4FD230C06827}"/>
              </a:ext>
            </a:extLst>
          </p:cNvPr>
          <p:cNvSpPr>
            <a:spLocks noGrp="1"/>
          </p:cNvSpPr>
          <p:nvPr>
            <p:ph sz="quarter" idx="12"/>
          </p:nvPr>
        </p:nvSpPr>
        <p:spPr>
          <a:xfrm>
            <a:off x="565151" y="1118501"/>
            <a:ext cx="8428391" cy="4418696"/>
          </a:xfrm>
        </p:spPr>
        <p:txBody>
          <a:bodyPr/>
          <a:lstStyle/>
          <a:p>
            <a:pPr marL="0" indent="0">
              <a:lnSpc>
                <a:spcPct val="110000"/>
              </a:lnSpc>
              <a:buNone/>
            </a:pPr>
            <a:r>
              <a:rPr lang="en-GB" sz="1100"/>
              <a:t> </a:t>
            </a:r>
            <a:endParaRPr lang="en-GB" sz="2400"/>
          </a:p>
          <a:p>
            <a:pPr>
              <a:lnSpc>
                <a:spcPct val="110000"/>
              </a:lnSpc>
              <a:buBlip>
                <a:blip r:embed="rId3"/>
              </a:buBlip>
            </a:pPr>
            <a:r>
              <a:rPr lang="en-GB" sz="2400"/>
              <a:t> Looking at choosing the </a:t>
            </a:r>
            <a:r>
              <a:rPr lang="en-GB" sz="2400" b="1">
                <a:solidFill>
                  <a:schemeClr val="tx2"/>
                </a:solidFill>
              </a:rPr>
              <a:t>right course </a:t>
            </a:r>
            <a:r>
              <a:rPr lang="en-GB" sz="2400"/>
              <a:t>for you</a:t>
            </a:r>
            <a:br>
              <a:rPr lang="en-GB" sz="2400"/>
            </a:br>
            <a:endParaRPr lang="en-GB" sz="2400"/>
          </a:p>
          <a:p>
            <a:pPr>
              <a:lnSpc>
                <a:spcPct val="110000"/>
              </a:lnSpc>
              <a:buBlip>
                <a:blip r:embed="rId3"/>
              </a:buBlip>
            </a:pPr>
            <a:r>
              <a:rPr lang="en-GB" sz="2400"/>
              <a:t> Thinking about </a:t>
            </a:r>
            <a:r>
              <a:rPr lang="en-GB" sz="2400" b="1">
                <a:solidFill>
                  <a:schemeClr val="tx2"/>
                </a:solidFill>
              </a:rPr>
              <a:t>different universities</a:t>
            </a:r>
            <a:r>
              <a:rPr lang="en-GB" sz="2400"/>
              <a:t>.</a:t>
            </a:r>
            <a:br>
              <a:rPr lang="en-GB" sz="2400"/>
            </a:br>
            <a:endParaRPr lang="en-GB" sz="2400"/>
          </a:p>
          <a:p>
            <a:pPr>
              <a:lnSpc>
                <a:spcPct val="110000"/>
              </a:lnSpc>
              <a:buBlip>
                <a:blip r:embed="rId3"/>
              </a:buBlip>
            </a:pPr>
            <a:r>
              <a:rPr lang="en-GB" sz="2400"/>
              <a:t> Knowing where to go to for </a:t>
            </a:r>
            <a:r>
              <a:rPr lang="en-GB" sz="2400" b="1">
                <a:solidFill>
                  <a:schemeClr val="tx2"/>
                </a:solidFill>
              </a:rPr>
              <a:t>help and advice</a:t>
            </a:r>
            <a:r>
              <a:rPr lang="en-GB" sz="2400"/>
              <a:t>.</a:t>
            </a:r>
          </a:p>
        </p:txBody>
      </p:sp>
      <p:pic>
        <p:nvPicPr>
          <p:cNvPr id="2" name="Picture 1" descr="Icon&#10;&#10;Description automatically generated">
            <a:extLst>
              <a:ext uri="{FF2B5EF4-FFF2-40B4-BE49-F238E27FC236}">
                <a16:creationId xmlns:a16="http://schemas.microsoft.com/office/drawing/2014/main" id="{5F168DC0-03C7-916D-867F-3A87FF665C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3542" y="1553704"/>
            <a:ext cx="2633307" cy="2546141"/>
          </a:xfrm>
          <a:prstGeom prst="rect">
            <a:avLst/>
          </a:prstGeom>
        </p:spPr>
      </p:pic>
      <p:grpSp>
        <p:nvGrpSpPr>
          <p:cNvPr id="3" name="Group 2">
            <a:extLst>
              <a:ext uri="{FF2B5EF4-FFF2-40B4-BE49-F238E27FC236}">
                <a16:creationId xmlns:a16="http://schemas.microsoft.com/office/drawing/2014/main" id="{3AF1AB61-8AE1-D4AE-8B0E-F54A9ADB612C}"/>
              </a:ext>
            </a:extLst>
          </p:cNvPr>
          <p:cNvGrpSpPr/>
          <p:nvPr/>
        </p:nvGrpSpPr>
        <p:grpSpPr>
          <a:xfrm>
            <a:off x="564875" y="4303043"/>
            <a:ext cx="9582150" cy="1001253"/>
            <a:chOff x="564875" y="4452881"/>
            <a:chExt cx="9582150" cy="1001253"/>
          </a:xfrm>
        </p:grpSpPr>
        <p:sp>
          <p:nvSpPr>
            <p:cNvPr id="4" name="Rectangle: Rounded Corners 3">
              <a:extLst>
                <a:ext uri="{FF2B5EF4-FFF2-40B4-BE49-F238E27FC236}">
                  <a16:creationId xmlns:a16="http://schemas.microsoft.com/office/drawing/2014/main" id="{A8C2C159-DCC3-0AAB-3401-7AB032A58964}"/>
                </a:ext>
              </a:extLst>
            </p:cNvPr>
            <p:cNvSpPr/>
            <p:nvPr/>
          </p:nvSpPr>
          <p:spPr>
            <a:xfrm>
              <a:off x="564875" y="5042409"/>
              <a:ext cx="1171576" cy="411725"/>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2"/>
                  </a:solidFill>
                </a:rPr>
                <a:t>Booklet</a:t>
              </a:r>
            </a:p>
          </p:txBody>
        </p:sp>
        <p:sp>
          <p:nvSpPr>
            <p:cNvPr id="5" name="Rectangle: Rounded Corners 4">
              <a:extLst>
                <a:ext uri="{FF2B5EF4-FFF2-40B4-BE49-F238E27FC236}">
                  <a16:creationId xmlns:a16="http://schemas.microsoft.com/office/drawing/2014/main" id="{47EE93CF-0C7E-16F0-BAB3-5669F0B48403}"/>
                </a:ext>
              </a:extLst>
            </p:cNvPr>
            <p:cNvSpPr/>
            <p:nvPr/>
          </p:nvSpPr>
          <p:spPr>
            <a:xfrm>
              <a:off x="1916176" y="5042409"/>
              <a:ext cx="3611224" cy="411725"/>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2"/>
                  </a:solidFill>
                </a:rPr>
                <a:t>Pose and Point Questioning</a:t>
              </a:r>
            </a:p>
          </p:txBody>
        </p:sp>
        <p:sp>
          <p:nvSpPr>
            <p:cNvPr id="6" name="Rectangle: Rounded Corners 5">
              <a:extLst>
                <a:ext uri="{FF2B5EF4-FFF2-40B4-BE49-F238E27FC236}">
                  <a16:creationId xmlns:a16="http://schemas.microsoft.com/office/drawing/2014/main" id="{80CD3D96-0950-8941-5982-52ECFC648FA5}"/>
                </a:ext>
              </a:extLst>
            </p:cNvPr>
            <p:cNvSpPr/>
            <p:nvPr/>
          </p:nvSpPr>
          <p:spPr>
            <a:xfrm>
              <a:off x="5707125" y="5042409"/>
              <a:ext cx="4439900" cy="411725"/>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2"/>
                  </a:solidFill>
                </a:rPr>
                <a:t>Videos with music and loud noises</a:t>
              </a:r>
            </a:p>
          </p:txBody>
        </p:sp>
        <p:sp>
          <p:nvSpPr>
            <p:cNvPr id="7" name="Rectangle: Rounded Corners 6">
              <a:extLst>
                <a:ext uri="{FF2B5EF4-FFF2-40B4-BE49-F238E27FC236}">
                  <a16:creationId xmlns:a16="http://schemas.microsoft.com/office/drawing/2014/main" id="{9C793490-897E-6EB9-3EE2-BF6199717098}"/>
                </a:ext>
              </a:extLst>
            </p:cNvPr>
            <p:cNvSpPr/>
            <p:nvPr/>
          </p:nvSpPr>
          <p:spPr>
            <a:xfrm>
              <a:off x="564876" y="4452881"/>
              <a:ext cx="2692674" cy="41172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Interactive Elements</a:t>
              </a:r>
            </a:p>
          </p:txBody>
        </p:sp>
      </p:grpSp>
    </p:spTree>
    <p:extLst>
      <p:ext uri="{BB962C8B-B14F-4D97-AF65-F5344CB8AC3E}">
        <p14:creationId xmlns:p14="http://schemas.microsoft.com/office/powerpoint/2010/main" val="117824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13937-A2B3-09A1-7112-FB1A42E456FF}"/>
            </a:ext>
          </a:extLst>
        </p:cNvPr>
        <p:cNvGrpSpPr/>
        <p:nvPr/>
      </p:nvGrpSpPr>
      <p:grpSpPr>
        <a:xfrm>
          <a:off x="0" y="0"/>
          <a:ext cx="0" cy="0"/>
          <a:chOff x="0" y="0"/>
          <a:chExt cx="0" cy="0"/>
        </a:xfrm>
      </p:grpSpPr>
      <p:pic>
        <p:nvPicPr>
          <p:cNvPr id="20" name="Picture 19" descr="UEA_5997_edited-1_David Kirkham _Fisheye Images_.jpg">
            <a:extLst>
              <a:ext uri="{FF2B5EF4-FFF2-40B4-BE49-F238E27FC236}">
                <a16:creationId xmlns:a16="http://schemas.microsoft.com/office/drawing/2014/main" id="{C486AFCB-717C-3952-C220-EDBC9415B9E1}"/>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892946"/>
            <a:ext cx="12192000" cy="4846554"/>
          </a:xfrm>
          <a:prstGeom prst="rect">
            <a:avLst/>
          </a:prstGeom>
        </p:spPr>
      </p:pic>
      <p:sp>
        <p:nvSpPr>
          <p:cNvPr id="4" name="Text Placeholder 3">
            <a:extLst>
              <a:ext uri="{FF2B5EF4-FFF2-40B4-BE49-F238E27FC236}">
                <a16:creationId xmlns:a16="http://schemas.microsoft.com/office/drawing/2014/main" id="{61B1A38C-016D-8B63-82B5-0C9915B2663E}"/>
              </a:ext>
            </a:extLst>
          </p:cNvPr>
          <p:cNvSpPr>
            <a:spLocks noGrp="1"/>
          </p:cNvSpPr>
          <p:nvPr>
            <p:ph type="body" sz="quarter" idx="11"/>
          </p:nvPr>
        </p:nvSpPr>
        <p:spPr/>
        <p:txBody>
          <a:bodyPr/>
          <a:lstStyle/>
          <a:p>
            <a:r>
              <a:rPr lang="en-GB"/>
              <a:t>Accommodation</a:t>
            </a:r>
          </a:p>
        </p:txBody>
      </p:sp>
      <p:grpSp>
        <p:nvGrpSpPr>
          <p:cNvPr id="16" name="Group 15">
            <a:extLst>
              <a:ext uri="{FF2B5EF4-FFF2-40B4-BE49-F238E27FC236}">
                <a16:creationId xmlns:a16="http://schemas.microsoft.com/office/drawing/2014/main" id="{53FC86D1-B6A4-340D-27D0-F01255AC4FF3}"/>
              </a:ext>
            </a:extLst>
          </p:cNvPr>
          <p:cNvGrpSpPr/>
          <p:nvPr/>
        </p:nvGrpSpPr>
        <p:grpSpPr>
          <a:xfrm>
            <a:off x="10852150" y="250560"/>
            <a:ext cx="1068099" cy="867941"/>
            <a:chOff x="10852150" y="250560"/>
            <a:chExt cx="1068099" cy="867941"/>
          </a:xfrm>
        </p:grpSpPr>
        <p:sp>
          <p:nvSpPr>
            <p:cNvPr id="17" name="Rectangle: Rounded Corners 16">
              <a:extLst>
                <a:ext uri="{FF2B5EF4-FFF2-40B4-BE49-F238E27FC236}">
                  <a16:creationId xmlns:a16="http://schemas.microsoft.com/office/drawing/2014/main" id="{6C0F2A0C-1533-BDC0-2BF0-CAF19A0A92C4}"/>
                </a:ext>
              </a:extLst>
            </p:cNvPr>
            <p:cNvSpPr/>
            <p:nvPr/>
          </p:nvSpPr>
          <p:spPr>
            <a:xfrm>
              <a:off x="11060934" y="382237"/>
              <a:ext cx="859315" cy="736264"/>
            </a:xfrm>
            <a:prstGeom prst="roundRect">
              <a:avLst>
                <a:gd name="adj" fmla="val 674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cs typeface="Arial"/>
                </a:rPr>
                <a:t>16</a:t>
              </a:r>
              <a:endParaRPr lang="en-US" sz="2800" b="1">
                <a:solidFill>
                  <a:schemeClr val="tx1"/>
                </a:solidFill>
                <a:cs typeface="Arial"/>
              </a:endParaRPr>
            </a:p>
          </p:txBody>
        </p:sp>
        <p:sp>
          <p:nvSpPr>
            <p:cNvPr id="18" name="Rectangle: Rounded Corners 17">
              <a:extLst>
                <a:ext uri="{FF2B5EF4-FFF2-40B4-BE49-F238E27FC236}">
                  <a16:creationId xmlns:a16="http://schemas.microsoft.com/office/drawing/2014/main" id="{F8380F95-1930-6715-C346-BCD94C0C10E2}"/>
                </a:ext>
              </a:extLst>
            </p:cNvPr>
            <p:cNvSpPr/>
            <p:nvPr/>
          </p:nvSpPr>
          <p:spPr>
            <a:xfrm>
              <a:off x="10852150" y="250560"/>
              <a:ext cx="638440" cy="293112"/>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Page</a:t>
              </a:r>
            </a:p>
          </p:txBody>
        </p:sp>
      </p:grpSp>
      <p:grpSp>
        <p:nvGrpSpPr>
          <p:cNvPr id="19" name="Group 18">
            <a:extLst>
              <a:ext uri="{FF2B5EF4-FFF2-40B4-BE49-F238E27FC236}">
                <a16:creationId xmlns:a16="http://schemas.microsoft.com/office/drawing/2014/main" id="{DCC3B894-C8E2-39E8-14DD-18043645D9EA}"/>
              </a:ext>
            </a:extLst>
          </p:cNvPr>
          <p:cNvGrpSpPr/>
          <p:nvPr/>
        </p:nvGrpSpPr>
        <p:grpSpPr>
          <a:xfrm>
            <a:off x="1200796" y="1118501"/>
            <a:ext cx="9790408" cy="4410000"/>
            <a:chOff x="564875" y="1118501"/>
            <a:chExt cx="9790408" cy="4410000"/>
          </a:xfrm>
        </p:grpSpPr>
        <p:grpSp>
          <p:nvGrpSpPr>
            <p:cNvPr id="8" name="Group 7">
              <a:extLst>
                <a:ext uri="{FF2B5EF4-FFF2-40B4-BE49-F238E27FC236}">
                  <a16:creationId xmlns:a16="http://schemas.microsoft.com/office/drawing/2014/main" id="{D6D7073F-CC43-1D64-08C0-1270909E9059}"/>
                </a:ext>
              </a:extLst>
            </p:cNvPr>
            <p:cNvGrpSpPr/>
            <p:nvPr/>
          </p:nvGrpSpPr>
          <p:grpSpPr>
            <a:xfrm>
              <a:off x="4978978" y="1729526"/>
              <a:ext cx="5376305" cy="3187949"/>
              <a:chOff x="5704695" y="1393190"/>
              <a:chExt cx="5376305" cy="3187949"/>
            </a:xfrm>
          </p:grpSpPr>
          <p:sp>
            <p:nvSpPr>
              <p:cNvPr id="11" name="Rectangle 10">
                <a:extLst>
                  <a:ext uri="{FF2B5EF4-FFF2-40B4-BE49-F238E27FC236}">
                    <a16:creationId xmlns:a16="http://schemas.microsoft.com/office/drawing/2014/main" id="{C642BDC3-59A9-FD3A-BD28-FFF42F6DD4B7}"/>
                  </a:ext>
                </a:extLst>
              </p:cNvPr>
              <p:cNvSpPr/>
              <p:nvPr/>
            </p:nvSpPr>
            <p:spPr>
              <a:xfrm>
                <a:off x="5704695" y="1393190"/>
                <a:ext cx="2239762"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Activity 6</a:t>
                </a:r>
              </a:p>
            </p:txBody>
          </p:sp>
          <p:sp>
            <p:nvSpPr>
              <p:cNvPr id="12" name="Rectangle 11">
                <a:extLst>
                  <a:ext uri="{FF2B5EF4-FFF2-40B4-BE49-F238E27FC236}">
                    <a16:creationId xmlns:a16="http://schemas.microsoft.com/office/drawing/2014/main" id="{2B7E67B8-D81C-A5C0-8497-2D77564FBAC9}"/>
                  </a:ext>
                </a:extLst>
              </p:cNvPr>
              <p:cNvSpPr/>
              <p:nvPr/>
            </p:nvSpPr>
            <p:spPr>
              <a:xfrm>
                <a:off x="5704696" y="2104390"/>
                <a:ext cx="1978640" cy="3994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Ask Yourself…</a:t>
                </a:r>
              </a:p>
            </p:txBody>
          </p:sp>
          <p:sp>
            <p:nvSpPr>
              <p:cNvPr id="13" name="Rectangle 12">
                <a:extLst>
                  <a:ext uri="{FF2B5EF4-FFF2-40B4-BE49-F238E27FC236}">
                    <a16:creationId xmlns:a16="http://schemas.microsoft.com/office/drawing/2014/main" id="{83933739-3812-6AC6-461E-DBF0348C40E5}"/>
                  </a:ext>
                </a:extLst>
              </p:cNvPr>
              <p:cNvSpPr/>
              <p:nvPr/>
            </p:nvSpPr>
            <p:spPr>
              <a:xfrm>
                <a:off x="5704695" y="2623704"/>
                <a:ext cx="5376305"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Do they have on-campus accommodation?</a:t>
                </a:r>
              </a:p>
            </p:txBody>
          </p:sp>
          <p:sp>
            <p:nvSpPr>
              <p:cNvPr id="2" name="Rectangle 1">
                <a:extLst>
                  <a:ext uri="{FF2B5EF4-FFF2-40B4-BE49-F238E27FC236}">
                    <a16:creationId xmlns:a16="http://schemas.microsoft.com/office/drawing/2014/main" id="{D6563341-2F79-F60E-4899-394BA8937122}"/>
                  </a:ext>
                </a:extLst>
              </p:cNvPr>
              <p:cNvSpPr/>
              <p:nvPr/>
            </p:nvSpPr>
            <p:spPr>
              <a:xfrm>
                <a:off x="5704696" y="3143018"/>
                <a:ext cx="3808762"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En-suite or shared bathroom?</a:t>
                </a:r>
              </a:p>
            </p:txBody>
          </p:sp>
          <p:sp>
            <p:nvSpPr>
              <p:cNvPr id="3" name="Rectangle 2">
                <a:extLst>
                  <a:ext uri="{FF2B5EF4-FFF2-40B4-BE49-F238E27FC236}">
                    <a16:creationId xmlns:a16="http://schemas.microsoft.com/office/drawing/2014/main" id="{1560DBFD-9F5A-2CDF-33B8-CB981EDCEE43}"/>
                  </a:ext>
                </a:extLst>
              </p:cNvPr>
              <p:cNvSpPr/>
              <p:nvPr/>
            </p:nvSpPr>
            <p:spPr>
              <a:xfrm>
                <a:off x="5704695" y="3662332"/>
                <a:ext cx="4841916"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Do you want catered accommodation?</a:t>
                </a:r>
              </a:p>
            </p:txBody>
          </p:sp>
          <p:sp>
            <p:nvSpPr>
              <p:cNvPr id="6" name="Rectangle 5">
                <a:extLst>
                  <a:ext uri="{FF2B5EF4-FFF2-40B4-BE49-F238E27FC236}">
                    <a16:creationId xmlns:a16="http://schemas.microsoft.com/office/drawing/2014/main" id="{C1DD6BBA-53DF-7F07-9ACC-4B76ABEAB8C4}"/>
                  </a:ext>
                </a:extLst>
              </p:cNvPr>
              <p:cNvSpPr/>
              <p:nvPr/>
            </p:nvSpPr>
            <p:spPr>
              <a:xfrm>
                <a:off x="5704695" y="4181646"/>
                <a:ext cx="3654383"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What is rent like in that city?</a:t>
                </a:r>
              </a:p>
            </p:txBody>
          </p:sp>
        </p:grpSp>
        <p:pic>
          <p:nvPicPr>
            <p:cNvPr id="9" name="Picture 8">
              <a:extLst>
                <a:ext uri="{FF2B5EF4-FFF2-40B4-BE49-F238E27FC236}">
                  <a16:creationId xmlns:a16="http://schemas.microsoft.com/office/drawing/2014/main" id="{E0FA9657-15AB-A664-2535-0CA693CADF8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4875" y="1118501"/>
              <a:ext cx="4024358" cy="4410000"/>
            </a:xfrm>
            <a:prstGeom prst="rect">
              <a:avLst/>
            </a:prstGeom>
          </p:spPr>
        </p:pic>
      </p:grpSp>
    </p:spTree>
    <p:extLst>
      <p:ext uri="{BB962C8B-B14F-4D97-AF65-F5344CB8AC3E}">
        <p14:creationId xmlns:p14="http://schemas.microsoft.com/office/powerpoint/2010/main" val="1846271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EA Generic 2013 TPU-097_Dave Gutridge _The Photographic Unit_ (1).tif">
            <a:extLst>
              <a:ext uri="{FF2B5EF4-FFF2-40B4-BE49-F238E27FC236}">
                <a16:creationId xmlns:a16="http://schemas.microsoft.com/office/drawing/2014/main" id="{6124DC78-9DF1-86E4-522F-D46074C3FBF9}"/>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0" y="892947"/>
            <a:ext cx="6104243" cy="4846553"/>
          </a:xfrm>
          <a:prstGeom prst="rect">
            <a:avLst/>
          </a:prstGeom>
        </p:spPr>
      </p:pic>
      <p:pic>
        <p:nvPicPr>
          <p:cNvPr id="6" name="Picture 5">
            <a:extLst>
              <a:ext uri="{FF2B5EF4-FFF2-40B4-BE49-F238E27FC236}">
                <a16:creationId xmlns:a16="http://schemas.microsoft.com/office/drawing/2014/main" id="{7CA520D4-2A1A-7013-3730-3B2312363B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6104244" y="892945"/>
            <a:ext cx="6095999" cy="4846553"/>
          </a:xfrm>
          <a:prstGeom prst="rect">
            <a:avLst/>
          </a:prstGeom>
        </p:spPr>
      </p:pic>
      <p:sp>
        <p:nvSpPr>
          <p:cNvPr id="2" name="Text Placeholder 1">
            <a:extLst>
              <a:ext uri="{FF2B5EF4-FFF2-40B4-BE49-F238E27FC236}">
                <a16:creationId xmlns:a16="http://schemas.microsoft.com/office/drawing/2014/main" id="{1A96DC43-049F-6E2F-E701-3953A47F8D16}"/>
              </a:ext>
            </a:extLst>
          </p:cNvPr>
          <p:cNvSpPr>
            <a:spLocks noGrp="1"/>
          </p:cNvSpPr>
          <p:nvPr>
            <p:ph type="body" sz="quarter" idx="11"/>
          </p:nvPr>
        </p:nvSpPr>
        <p:spPr/>
        <p:txBody>
          <a:bodyPr/>
          <a:lstStyle/>
          <a:p>
            <a:r>
              <a:rPr lang="en-GB"/>
              <a:t>Which Type of University?</a:t>
            </a:r>
          </a:p>
        </p:txBody>
      </p:sp>
      <p:sp>
        <p:nvSpPr>
          <p:cNvPr id="8" name="Rectangle 7">
            <a:extLst>
              <a:ext uri="{FF2B5EF4-FFF2-40B4-BE49-F238E27FC236}">
                <a16:creationId xmlns:a16="http://schemas.microsoft.com/office/drawing/2014/main" id="{0A2B2E04-B628-9BAA-FC02-678A9A4A8E93}"/>
              </a:ext>
            </a:extLst>
          </p:cNvPr>
          <p:cNvSpPr/>
          <p:nvPr/>
        </p:nvSpPr>
        <p:spPr>
          <a:xfrm>
            <a:off x="2047591" y="2509892"/>
            <a:ext cx="2009060" cy="5913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rPr>
              <a:t>Campus</a:t>
            </a:r>
          </a:p>
        </p:txBody>
      </p:sp>
      <p:sp>
        <p:nvSpPr>
          <p:cNvPr id="9" name="Rectangle 8">
            <a:extLst>
              <a:ext uri="{FF2B5EF4-FFF2-40B4-BE49-F238E27FC236}">
                <a16:creationId xmlns:a16="http://schemas.microsoft.com/office/drawing/2014/main" id="{6D31C8C9-3515-70B6-88A5-BA1B747FA4C0}"/>
              </a:ext>
            </a:extLst>
          </p:cNvPr>
          <p:cNvSpPr/>
          <p:nvPr/>
        </p:nvSpPr>
        <p:spPr>
          <a:xfrm>
            <a:off x="8597735" y="2509892"/>
            <a:ext cx="1117258" cy="5913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rPr>
              <a:t>City</a:t>
            </a:r>
          </a:p>
        </p:txBody>
      </p:sp>
      <p:sp>
        <p:nvSpPr>
          <p:cNvPr id="10" name="Rectangle 9">
            <a:extLst>
              <a:ext uri="{FF2B5EF4-FFF2-40B4-BE49-F238E27FC236}">
                <a16:creationId xmlns:a16="http://schemas.microsoft.com/office/drawing/2014/main" id="{420AF18C-124C-84E5-1ACF-F0E44F4AD1C9}"/>
              </a:ext>
            </a:extLst>
          </p:cNvPr>
          <p:cNvSpPr/>
          <p:nvPr/>
        </p:nvSpPr>
        <p:spPr>
          <a:xfrm>
            <a:off x="5743699" y="2509892"/>
            <a:ext cx="704602" cy="59137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bg1"/>
                </a:solidFill>
              </a:rPr>
              <a:t>or</a:t>
            </a:r>
          </a:p>
        </p:txBody>
      </p:sp>
      <p:sp>
        <p:nvSpPr>
          <p:cNvPr id="12" name="Rectangle 11">
            <a:extLst>
              <a:ext uri="{FF2B5EF4-FFF2-40B4-BE49-F238E27FC236}">
                <a16:creationId xmlns:a16="http://schemas.microsoft.com/office/drawing/2014/main" id="{E6655835-9A88-0708-5E8B-AE0EAAD6CA51}"/>
              </a:ext>
            </a:extLst>
          </p:cNvPr>
          <p:cNvSpPr/>
          <p:nvPr/>
        </p:nvSpPr>
        <p:spPr>
          <a:xfrm>
            <a:off x="2818768" y="3926217"/>
            <a:ext cx="6554463" cy="4776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Can’t Decide? Make a List of Pros and Cons</a:t>
            </a:r>
          </a:p>
        </p:txBody>
      </p:sp>
    </p:spTree>
    <p:extLst>
      <p:ext uri="{BB962C8B-B14F-4D97-AF65-F5344CB8AC3E}">
        <p14:creationId xmlns:p14="http://schemas.microsoft.com/office/powerpoint/2010/main" val="304837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41755A3-95A4-975A-7B5E-35CE0B308689}"/>
              </a:ext>
            </a:extLst>
          </p:cNvPr>
          <p:cNvSpPr/>
          <p:nvPr/>
        </p:nvSpPr>
        <p:spPr>
          <a:xfrm>
            <a:off x="606357" y="2585835"/>
            <a:ext cx="3039368" cy="4776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2"/>
                </a:solidFill>
              </a:rPr>
              <a:t>Student Experience</a:t>
            </a:r>
          </a:p>
        </p:txBody>
      </p:sp>
      <p:pic>
        <p:nvPicPr>
          <p:cNvPr id="7" name="Picture Placeholder 5">
            <a:extLst>
              <a:ext uri="{FF2B5EF4-FFF2-40B4-BE49-F238E27FC236}">
                <a16:creationId xmlns:a16="http://schemas.microsoft.com/office/drawing/2014/main" id="{E81B9F71-66AF-68CC-88FC-5E1348801879}"/>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6635377" y="-694479"/>
            <a:ext cx="8178800" cy="8246957"/>
          </a:xfrm>
        </p:spPr>
      </p:pic>
      <p:grpSp>
        <p:nvGrpSpPr>
          <p:cNvPr id="12" name="Group 11">
            <a:extLst>
              <a:ext uri="{FF2B5EF4-FFF2-40B4-BE49-F238E27FC236}">
                <a16:creationId xmlns:a16="http://schemas.microsoft.com/office/drawing/2014/main" id="{D3075E7F-9739-EAA4-A8E4-485CF0FC171A}"/>
              </a:ext>
            </a:extLst>
          </p:cNvPr>
          <p:cNvGrpSpPr/>
          <p:nvPr/>
        </p:nvGrpSpPr>
        <p:grpSpPr>
          <a:xfrm>
            <a:off x="606356" y="3183351"/>
            <a:ext cx="5236304" cy="1438121"/>
            <a:chOff x="606356" y="2960040"/>
            <a:chExt cx="5236304" cy="1438121"/>
          </a:xfrm>
        </p:grpSpPr>
        <p:sp>
          <p:nvSpPr>
            <p:cNvPr id="9" name="Rectangle 8">
              <a:extLst>
                <a:ext uri="{FF2B5EF4-FFF2-40B4-BE49-F238E27FC236}">
                  <a16:creationId xmlns:a16="http://schemas.microsoft.com/office/drawing/2014/main" id="{E27DB962-D269-46B8-05D8-C421FEB28AFC}"/>
                </a:ext>
              </a:extLst>
            </p:cNvPr>
            <p:cNvSpPr/>
            <p:nvPr/>
          </p:nvSpPr>
          <p:spPr>
            <a:xfrm>
              <a:off x="606357" y="2960040"/>
              <a:ext cx="5236303" cy="3994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Do they have a range of clubs / societies?</a:t>
              </a:r>
            </a:p>
          </p:txBody>
        </p:sp>
        <p:sp>
          <p:nvSpPr>
            <p:cNvPr id="10" name="Rectangle 9">
              <a:extLst>
                <a:ext uri="{FF2B5EF4-FFF2-40B4-BE49-F238E27FC236}">
                  <a16:creationId xmlns:a16="http://schemas.microsoft.com/office/drawing/2014/main" id="{9AF5E964-E8A3-713D-2CC2-40628A8867B2}"/>
                </a:ext>
              </a:extLst>
            </p:cNvPr>
            <p:cNvSpPr/>
            <p:nvPr/>
          </p:nvSpPr>
          <p:spPr>
            <a:xfrm>
              <a:off x="606357" y="3479354"/>
              <a:ext cx="5070047" cy="3994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Are there any that match your interests?</a:t>
              </a:r>
            </a:p>
          </p:txBody>
        </p:sp>
        <p:sp>
          <p:nvSpPr>
            <p:cNvPr id="11" name="Rectangle 10">
              <a:extLst>
                <a:ext uri="{FF2B5EF4-FFF2-40B4-BE49-F238E27FC236}">
                  <a16:creationId xmlns:a16="http://schemas.microsoft.com/office/drawing/2014/main" id="{7A1E1921-14E1-A8E3-F2DA-BE6DAE9BAD0A}"/>
                </a:ext>
              </a:extLst>
            </p:cNvPr>
            <p:cNvSpPr/>
            <p:nvPr/>
          </p:nvSpPr>
          <p:spPr>
            <a:xfrm>
              <a:off x="606356" y="3998668"/>
              <a:ext cx="5022547" cy="3994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Can’t find any you like? Make your own!</a:t>
              </a:r>
            </a:p>
          </p:txBody>
        </p:sp>
      </p:grpSp>
    </p:spTree>
    <p:extLst>
      <p:ext uri="{BB962C8B-B14F-4D97-AF65-F5344CB8AC3E}">
        <p14:creationId xmlns:p14="http://schemas.microsoft.com/office/powerpoint/2010/main" val="3488698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5E85F-DE81-A021-ED3A-83C7BDA30635}"/>
            </a:ext>
          </a:extLst>
        </p:cNvPr>
        <p:cNvGrpSpPr/>
        <p:nvPr/>
      </p:nvGrpSpPr>
      <p:grpSpPr>
        <a:xfrm>
          <a:off x="0" y="0"/>
          <a:ext cx="0" cy="0"/>
          <a:chOff x="0" y="0"/>
          <a:chExt cx="0" cy="0"/>
        </a:xfrm>
      </p:grpSpPr>
      <p:pic>
        <p:nvPicPr>
          <p:cNvPr id="9" name="Picture Placeholder 8" descr="Stack of coins on a table">
            <a:extLst>
              <a:ext uri="{FF2B5EF4-FFF2-40B4-BE49-F238E27FC236}">
                <a16:creationId xmlns:a16="http://schemas.microsoft.com/office/drawing/2014/main" id="{9FAB51B0-CEA3-2EE6-518E-D98F8B8C3240}"/>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r="-14204"/>
          <a:stretch/>
        </p:blipFill>
        <p:spPr>
          <a:xfrm>
            <a:off x="6635377" y="-694479"/>
            <a:ext cx="8178800" cy="8246957"/>
          </a:xfrm>
        </p:spPr>
      </p:pic>
      <p:sp>
        <p:nvSpPr>
          <p:cNvPr id="2" name="Rectangle 1">
            <a:extLst>
              <a:ext uri="{FF2B5EF4-FFF2-40B4-BE49-F238E27FC236}">
                <a16:creationId xmlns:a16="http://schemas.microsoft.com/office/drawing/2014/main" id="{2D0170FF-5704-DD8C-7036-258E6A21CC44}"/>
              </a:ext>
            </a:extLst>
          </p:cNvPr>
          <p:cNvSpPr/>
          <p:nvPr/>
        </p:nvSpPr>
        <p:spPr>
          <a:xfrm>
            <a:off x="606356" y="2790406"/>
            <a:ext cx="2861239"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Tuition Fees</a:t>
            </a:r>
          </a:p>
        </p:txBody>
      </p:sp>
      <p:sp>
        <p:nvSpPr>
          <p:cNvPr id="3" name="Rectangle 2">
            <a:extLst>
              <a:ext uri="{FF2B5EF4-FFF2-40B4-BE49-F238E27FC236}">
                <a16:creationId xmlns:a16="http://schemas.microsoft.com/office/drawing/2014/main" id="{B79BED15-8D51-5204-BF09-07D19058F102}"/>
              </a:ext>
            </a:extLst>
          </p:cNvPr>
          <p:cNvSpPr/>
          <p:nvPr/>
        </p:nvSpPr>
        <p:spPr>
          <a:xfrm>
            <a:off x="606358" y="3476216"/>
            <a:ext cx="3930016"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and Living Costs</a:t>
            </a:r>
          </a:p>
        </p:txBody>
      </p:sp>
    </p:spTree>
    <p:extLst>
      <p:ext uri="{BB962C8B-B14F-4D97-AF65-F5344CB8AC3E}">
        <p14:creationId xmlns:p14="http://schemas.microsoft.com/office/powerpoint/2010/main" val="140586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CB56F39-4AF4-5D4C-B58B-4288DBF8C19B}"/>
              </a:ext>
            </a:extLst>
          </p:cNvPr>
          <p:cNvSpPr/>
          <p:nvPr/>
        </p:nvSpPr>
        <p:spPr>
          <a:xfrm>
            <a:off x="606357" y="1806161"/>
            <a:ext cx="4859999" cy="54665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2"/>
                </a:solidFill>
              </a:rPr>
              <a:t>Tuition Fees</a:t>
            </a:r>
          </a:p>
        </p:txBody>
      </p:sp>
      <p:sp>
        <p:nvSpPr>
          <p:cNvPr id="10" name="Rectangle: Rounded Corners 9">
            <a:extLst>
              <a:ext uri="{FF2B5EF4-FFF2-40B4-BE49-F238E27FC236}">
                <a16:creationId xmlns:a16="http://schemas.microsoft.com/office/drawing/2014/main" id="{A9D3808B-C87D-8094-32E3-22ED573ED6E3}"/>
              </a:ext>
            </a:extLst>
          </p:cNvPr>
          <p:cNvSpPr/>
          <p:nvPr/>
        </p:nvSpPr>
        <p:spPr>
          <a:xfrm>
            <a:off x="606357" y="2503889"/>
            <a:ext cx="4859999" cy="54665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Most university courses cost</a:t>
            </a:r>
          </a:p>
        </p:txBody>
      </p:sp>
      <p:sp>
        <p:nvSpPr>
          <p:cNvPr id="11" name="Rectangle: Rounded Corners 10">
            <a:extLst>
              <a:ext uri="{FF2B5EF4-FFF2-40B4-BE49-F238E27FC236}">
                <a16:creationId xmlns:a16="http://schemas.microsoft.com/office/drawing/2014/main" id="{1CE2BA6A-870D-1883-0578-C69956A2BC6A}"/>
              </a:ext>
            </a:extLst>
          </p:cNvPr>
          <p:cNvSpPr/>
          <p:nvPr/>
        </p:nvSpPr>
        <p:spPr>
          <a:xfrm>
            <a:off x="606356" y="3209569"/>
            <a:ext cx="4860000" cy="125232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6600" b="1">
                <a:solidFill>
                  <a:schemeClr val="tx1"/>
                </a:solidFill>
              </a:rPr>
              <a:t>£9,790 / yr</a:t>
            </a:r>
          </a:p>
        </p:txBody>
      </p:sp>
      <p:sp>
        <p:nvSpPr>
          <p:cNvPr id="12" name="Rectangle: Rounded Corners 11">
            <a:extLst>
              <a:ext uri="{FF2B5EF4-FFF2-40B4-BE49-F238E27FC236}">
                <a16:creationId xmlns:a16="http://schemas.microsoft.com/office/drawing/2014/main" id="{456CF9DC-EC9B-3362-E563-93BE8BE6EAA9}"/>
              </a:ext>
            </a:extLst>
          </p:cNvPr>
          <p:cNvSpPr/>
          <p:nvPr/>
        </p:nvSpPr>
        <p:spPr>
          <a:xfrm>
            <a:off x="606357" y="4620930"/>
            <a:ext cx="4859999" cy="80197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You don’t have to pay this upfront!</a:t>
            </a:r>
          </a:p>
        </p:txBody>
      </p:sp>
      <p:sp>
        <p:nvSpPr>
          <p:cNvPr id="13" name="TextBox 12">
            <a:extLst>
              <a:ext uri="{FF2B5EF4-FFF2-40B4-BE49-F238E27FC236}">
                <a16:creationId xmlns:a16="http://schemas.microsoft.com/office/drawing/2014/main" id="{0781D54F-CB5D-956C-8870-9C57F3B6509C}"/>
              </a:ext>
            </a:extLst>
          </p:cNvPr>
          <p:cNvSpPr txBox="1"/>
          <p:nvPr/>
        </p:nvSpPr>
        <p:spPr>
          <a:xfrm>
            <a:off x="2971800" y="6057900"/>
            <a:ext cx="2494556" cy="338554"/>
          </a:xfrm>
          <a:prstGeom prst="rect">
            <a:avLst/>
          </a:prstGeom>
          <a:noFill/>
        </p:spPr>
        <p:txBody>
          <a:bodyPr wrap="square" lIns="91440" tIns="45720" rIns="91440" bIns="45720" rtlCol="0" anchor="t">
            <a:spAutoFit/>
          </a:bodyPr>
          <a:lstStyle/>
          <a:p>
            <a:pPr algn="r"/>
            <a:r>
              <a:rPr lang="en-GB" sz="1600" b="1" i="1">
                <a:solidFill>
                  <a:schemeClr val="accent1">
                    <a:lumMod val="75000"/>
                  </a:schemeClr>
                </a:solidFill>
              </a:rPr>
              <a:t>Figures for 2026 entry</a:t>
            </a:r>
          </a:p>
        </p:txBody>
      </p:sp>
    </p:spTree>
    <p:extLst>
      <p:ext uri="{BB962C8B-B14F-4D97-AF65-F5344CB8AC3E}">
        <p14:creationId xmlns:p14="http://schemas.microsoft.com/office/powerpoint/2010/main" val="580347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4F7F-6EC4-4003-2AF2-00516543214F}"/>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DEF23B6-2F03-B308-F92A-73B755C95A7E}"/>
              </a:ext>
            </a:extLst>
          </p:cNvPr>
          <p:cNvSpPr/>
          <p:nvPr/>
        </p:nvSpPr>
        <p:spPr>
          <a:xfrm>
            <a:off x="606357" y="2079980"/>
            <a:ext cx="4515677" cy="54665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2"/>
                </a:solidFill>
              </a:rPr>
              <a:t>Tuition Fee Loans</a:t>
            </a:r>
          </a:p>
        </p:txBody>
      </p:sp>
      <p:sp>
        <p:nvSpPr>
          <p:cNvPr id="8" name="Rectangle: Rounded Corners 7">
            <a:extLst>
              <a:ext uri="{FF2B5EF4-FFF2-40B4-BE49-F238E27FC236}">
                <a16:creationId xmlns:a16="http://schemas.microsoft.com/office/drawing/2014/main" id="{9C69B095-17E8-7A01-0C6C-6186716B03DB}"/>
              </a:ext>
            </a:extLst>
          </p:cNvPr>
          <p:cNvSpPr/>
          <p:nvPr/>
        </p:nvSpPr>
        <p:spPr>
          <a:xfrm>
            <a:off x="606357" y="2777707"/>
            <a:ext cx="4515677" cy="200129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If you’re a UK national, Irish citizen, or have ‘settled status’ in the UK, you can apply for a loan that covers your fees.</a:t>
            </a:r>
          </a:p>
        </p:txBody>
      </p:sp>
      <p:sp>
        <p:nvSpPr>
          <p:cNvPr id="10" name="Rectangle: Rounded Corners 9">
            <a:extLst>
              <a:ext uri="{FF2B5EF4-FFF2-40B4-BE49-F238E27FC236}">
                <a16:creationId xmlns:a16="http://schemas.microsoft.com/office/drawing/2014/main" id="{CEBD8CBD-6E47-A2D6-1A55-CA97DBFC8A43}"/>
              </a:ext>
            </a:extLst>
          </p:cNvPr>
          <p:cNvSpPr/>
          <p:nvPr/>
        </p:nvSpPr>
        <p:spPr>
          <a:xfrm>
            <a:off x="606357" y="4930080"/>
            <a:ext cx="4515677" cy="104571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This will go straight to your chosen college or university.</a:t>
            </a:r>
          </a:p>
        </p:txBody>
      </p:sp>
    </p:spTree>
    <p:extLst>
      <p:ext uri="{BB962C8B-B14F-4D97-AF65-F5344CB8AC3E}">
        <p14:creationId xmlns:p14="http://schemas.microsoft.com/office/powerpoint/2010/main" val="322678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26D475C-ED49-F6A0-2FB4-281137DDC090}"/>
              </a:ext>
            </a:extLst>
          </p:cNvPr>
          <p:cNvGrpSpPr/>
          <p:nvPr/>
        </p:nvGrpSpPr>
        <p:grpSpPr>
          <a:xfrm>
            <a:off x="606357" y="2065135"/>
            <a:ext cx="4740343" cy="3593579"/>
            <a:chOff x="606357" y="2217535"/>
            <a:chExt cx="4740343" cy="3593579"/>
          </a:xfrm>
        </p:grpSpPr>
        <p:sp>
          <p:nvSpPr>
            <p:cNvPr id="10" name="Rectangle 9">
              <a:extLst>
                <a:ext uri="{FF2B5EF4-FFF2-40B4-BE49-F238E27FC236}">
                  <a16:creationId xmlns:a16="http://schemas.microsoft.com/office/drawing/2014/main" id="{16E3F7C5-21ED-4EDD-FEAE-1040A77ECFA2}"/>
                </a:ext>
              </a:extLst>
            </p:cNvPr>
            <p:cNvSpPr/>
            <p:nvPr/>
          </p:nvSpPr>
          <p:spPr>
            <a:xfrm>
              <a:off x="606357" y="2217535"/>
              <a:ext cx="2860743" cy="477695"/>
            </a:xfrm>
            <a:prstGeom prst="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F6F7F6"/>
                  </a:solidFill>
                  <a:effectLst/>
                  <a:uLnTx/>
                  <a:uFillTx/>
                  <a:latin typeface="Arial" panose="020B0604020202020204"/>
                  <a:ea typeface="+mn-ea"/>
                  <a:cs typeface="+mn-cs"/>
                </a:rPr>
                <a:t>Maintenance Loan</a:t>
              </a:r>
            </a:p>
          </p:txBody>
        </p:sp>
        <p:sp>
          <p:nvSpPr>
            <p:cNvPr id="12" name="Rectangle 11">
              <a:extLst>
                <a:ext uri="{FF2B5EF4-FFF2-40B4-BE49-F238E27FC236}">
                  <a16:creationId xmlns:a16="http://schemas.microsoft.com/office/drawing/2014/main" id="{81E50525-5B54-34BC-0E73-2035E41D0664}"/>
                </a:ext>
              </a:extLst>
            </p:cNvPr>
            <p:cNvSpPr/>
            <p:nvPr/>
          </p:nvSpPr>
          <p:spPr>
            <a:xfrm>
              <a:off x="606357" y="2815051"/>
              <a:ext cx="4664143"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Goes directly into your bank account</a:t>
              </a:r>
            </a:p>
          </p:txBody>
        </p:sp>
        <p:sp>
          <p:nvSpPr>
            <p:cNvPr id="13" name="Rectangle 12">
              <a:extLst>
                <a:ext uri="{FF2B5EF4-FFF2-40B4-BE49-F238E27FC236}">
                  <a16:creationId xmlns:a16="http://schemas.microsoft.com/office/drawing/2014/main" id="{6BAE696E-B9C0-96AD-8CF9-3456E3B68D41}"/>
                </a:ext>
              </a:extLst>
            </p:cNvPr>
            <p:cNvSpPr/>
            <p:nvPr/>
          </p:nvSpPr>
          <p:spPr>
            <a:xfrm>
              <a:off x="606357" y="3334365"/>
              <a:ext cx="4156143"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Helps keep on top of living costs</a:t>
              </a:r>
            </a:p>
          </p:txBody>
        </p:sp>
        <p:sp>
          <p:nvSpPr>
            <p:cNvPr id="14" name="Rectangle 13">
              <a:extLst>
                <a:ext uri="{FF2B5EF4-FFF2-40B4-BE49-F238E27FC236}">
                  <a16:creationId xmlns:a16="http://schemas.microsoft.com/office/drawing/2014/main" id="{F4E82926-4210-A76E-D1F6-D847084BB35D}"/>
                </a:ext>
              </a:extLst>
            </p:cNvPr>
            <p:cNvSpPr/>
            <p:nvPr/>
          </p:nvSpPr>
          <p:spPr>
            <a:xfrm>
              <a:off x="606357" y="3853679"/>
              <a:ext cx="4054544"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All eligible students get support</a:t>
              </a:r>
            </a:p>
          </p:txBody>
        </p:sp>
        <p:sp>
          <p:nvSpPr>
            <p:cNvPr id="15" name="Rectangle 14">
              <a:extLst>
                <a:ext uri="{FF2B5EF4-FFF2-40B4-BE49-F238E27FC236}">
                  <a16:creationId xmlns:a16="http://schemas.microsoft.com/office/drawing/2014/main" id="{ED5F7805-FF18-E834-1223-7A3DB1750E7D}"/>
                </a:ext>
              </a:extLst>
            </p:cNvPr>
            <p:cNvSpPr/>
            <p:nvPr/>
          </p:nvSpPr>
          <p:spPr>
            <a:xfrm>
              <a:off x="606357" y="4372993"/>
              <a:ext cx="3965643"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Depends on household income</a:t>
              </a:r>
            </a:p>
          </p:txBody>
        </p:sp>
        <p:sp>
          <p:nvSpPr>
            <p:cNvPr id="16" name="Rectangle 15">
              <a:extLst>
                <a:ext uri="{FF2B5EF4-FFF2-40B4-BE49-F238E27FC236}">
                  <a16:creationId xmlns:a16="http://schemas.microsoft.com/office/drawing/2014/main" id="{50D94DC0-7FCF-52D9-097F-1203FF0BC6CF}"/>
                </a:ext>
              </a:extLst>
            </p:cNvPr>
            <p:cNvSpPr/>
            <p:nvPr/>
          </p:nvSpPr>
          <p:spPr>
            <a:xfrm>
              <a:off x="606357" y="4892307"/>
              <a:ext cx="4740343"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Depends on where you live and study</a:t>
              </a:r>
            </a:p>
          </p:txBody>
        </p:sp>
        <p:sp>
          <p:nvSpPr>
            <p:cNvPr id="18" name="Rectangle 17">
              <a:extLst>
                <a:ext uri="{FF2B5EF4-FFF2-40B4-BE49-F238E27FC236}">
                  <a16:creationId xmlns:a16="http://schemas.microsoft.com/office/drawing/2014/main" id="{1CBE5039-C8DA-E776-4F0B-FFF9BEAF4E47}"/>
                </a:ext>
              </a:extLst>
            </p:cNvPr>
            <p:cNvSpPr/>
            <p:nvPr/>
          </p:nvSpPr>
          <p:spPr>
            <a:xfrm>
              <a:off x="606357" y="5411621"/>
              <a:ext cx="4587943" cy="399493"/>
            </a:xfrm>
            <a:prstGeom prst="rect">
              <a:avLst/>
            </a:prstGeom>
            <a:solidFill>
              <a:schemeClr val="tx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chemeClr val="accent1"/>
                  </a:solidFill>
                  <a:effectLst/>
                  <a:uLnTx/>
                  <a:uFillTx/>
                  <a:latin typeface="Arial" panose="020B0604020202020204"/>
                  <a:ea typeface="+mn-ea"/>
                  <a:cs typeface="+mn-cs"/>
                </a:rPr>
                <a:t>Let’s see how much you might get…</a:t>
              </a:r>
            </a:p>
          </p:txBody>
        </p:sp>
      </p:grpSp>
    </p:spTree>
    <p:extLst>
      <p:ext uri="{BB962C8B-B14F-4D97-AF65-F5344CB8AC3E}">
        <p14:creationId xmlns:p14="http://schemas.microsoft.com/office/powerpoint/2010/main" val="245890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23AEBC2-8228-DB95-5143-F087F2B1ED9E}"/>
              </a:ext>
            </a:extLst>
          </p:cNvPr>
          <p:cNvSpPr>
            <a:spLocks noGrp="1"/>
          </p:cNvSpPr>
          <p:nvPr>
            <p:ph type="body" sz="quarter" idx="11"/>
          </p:nvPr>
        </p:nvSpPr>
        <p:spPr>
          <a:xfrm>
            <a:off x="566419" y="197682"/>
            <a:ext cx="11092501" cy="510708"/>
          </a:xfrm>
        </p:spPr>
        <p:txBody>
          <a:bodyPr lIns="91440" tIns="45720" rIns="91440" bIns="45720" anchor="ctr"/>
          <a:lstStyle/>
          <a:p>
            <a:r>
              <a:rPr lang="en-GB" sz="2350">
                <a:solidFill>
                  <a:schemeClr val="tx2"/>
                </a:solidFill>
              </a:rPr>
              <a:t>Student Finance / LLE Calculator</a:t>
            </a:r>
          </a:p>
        </p:txBody>
      </p:sp>
      <p:pic>
        <p:nvPicPr>
          <p:cNvPr id="8" name="Picture 7" descr="A qr code on a white background&#10;&#10;Description automatically generated">
            <a:extLst>
              <a:ext uri="{FF2B5EF4-FFF2-40B4-BE49-F238E27FC236}">
                <a16:creationId xmlns:a16="http://schemas.microsoft.com/office/drawing/2014/main" id="{8570EB02-305F-2B52-5CF2-157957D1B0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4571" y="1118501"/>
            <a:ext cx="4419842" cy="4419842"/>
          </a:xfrm>
          <a:prstGeom prst="rect">
            <a:avLst/>
          </a:prstGeom>
        </p:spPr>
      </p:pic>
      <p:pic>
        <p:nvPicPr>
          <p:cNvPr id="2" name="Picture 1" descr="A screenshot of a white and black page&#10;&#10;AI-generated content may be incorrect.">
            <a:extLst>
              <a:ext uri="{FF2B5EF4-FFF2-40B4-BE49-F238E27FC236}">
                <a16:creationId xmlns:a16="http://schemas.microsoft.com/office/drawing/2014/main" id="{7B879024-CF6A-5D30-CD55-E81855E8FF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4936" y="939663"/>
            <a:ext cx="4897420" cy="4787661"/>
          </a:xfrm>
          <a:prstGeom prst="rect">
            <a:avLst/>
          </a:prstGeom>
        </p:spPr>
      </p:pic>
    </p:spTree>
    <p:extLst>
      <p:ext uri="{BB962C8B-B14F-4D97-AF65-F5344CB8AC3E}">
        <p14:creationId xmlns:p14="http://schemas.microsoft.com/office/powerpoint/2010/main" val="308570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A74B6-F861-5978-16FB-A3DCBC8CD33D}"/>
              </a:ext>
            </a:extLst>
          </p:cNvPr>
          <p:cNvSpPr>
            <a:spLocks noGrp="1"/>
          </p:cNvSpPr>
          <p:nvPr>
            <p:ph type="body" sz="quarter" idx="11"/>
          </p:nvPr>
        </p:nvSpPr>
        <p:spPr/>
        <p:txBody>
          <a:bodyPr/>
          <a:lstStyle/>
          <a:p>
            <a:r>
              <a:rPr lang="en-GB"/>
              <a:t>Extra Funding</a:t>
            </a:r>
          </a:p>
        </p:txBody>
      </p:sp>
      <p:sp>
        <p:nvSpPr>
          <p:cNvPr id="4" name="Rectangle 3">
            <a:extLst>
              <a:ext uri="{FF2B5EF4-FFF2-40B4-BE49-F238E27FC236}">
                <a16:creationId xmlns:a16="http://schemas.microsoft.com/office/drawing/2014/main" id="{6D30AFD6-585F-EAD1-DA29-95A034F0C602}"/>
              </a:ext>
            </a:extLst>
          </p:cNvPr>
          <p:cNvSpPr/>
          <p:nvPr/>
        </p:nvSpPr>
        <p:spPr>
          <a:xfrm>
            <a:off x="566419" y="1545191"/>
            <a:ext cx="3063472" cy="6752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200" b="1">
                <a:solidFill>
                  <a:schemeClr val="tx2"/>
                </a:solidFill>
              </a:rPr>
              <a:t>Scholarships</a:t>
            </a:r>
          </a:p>
        </p:txBody>
      </p:sp>
      <p:sp>
        <p:nvSpPr>
          <p:cNvPr id="5" name="Rectangle 4">
            <a:extLst>
              <a:ext uri="{FF2B5EF4-FFF2-40B4-BE49-F238E27FC236}">
                <a16:creationId xmlns:a16="http://schemas.microsoft.com/office/drawing/2014/main" id="{C842C758-27F0-97CD-9829-20AA56D65BAB}"/>
              </a:ext>
            </a:extLst>
          </p:cNvPr>
          <p:cNvSpPr/>
          <p:nvPr/>
        </p:nvSpPr>
        <p:spPr>
          <a:xfrm>
            <a:off x="566419" y="2427263"/>
            <a:ext cx="3063472" cy="7858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Research and apply for these at your firm choice</a:t>
            </a:r>
          </a:p>
        </p:txBody>
      </p:sp>
      <p:sp>
        <p:nvSpPr>
          <p:cNvPr id="6" name="Rectangle 5">
            <a:extLst>
              <a:ext uri="{FF2B5EF4-FFF2-40B4-BE49-F238E27FC236}">
                <a16:creationId xmlns:a16="http://schemas.microsoft.com/office/drawing/2014/main" id="{EF7DE1F0-FE31-5EF4-FD88-448E80CC8C54}"/>
              </a:ext>
            </a:extLst>
          </p:cNvPr>
          <p:cNvSpPr/>
          <p:nvPr/>
        </p:nvSpPr>
        <p:spPr>
          <a:xfrm>
            <a:off x="4580933" y="1545191"/>
            <a:ext cx="3063472" cy="6752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200" b="1">
                <a:solidFill>
                  <a:schemeClr val="tx2"/>
                </a:solidFill>
              </a:rPr>
              <a:t>Bursaries</a:t>
            </a:r>
          </a:p>
        </p:txBody>
      </p:sp>
      <p:sp>
        <p:nvSpPr>
          <p:cNvPr id="7" name="Rectangle 6">
            <a:extLst>
              <a:ext uri="{FF2B5EF4-FFF2-40B4-BE49-F238E27FC236}">
                <a16:creationId xmlns:a16="http://schemas.microsoft.com/office/drawing/2014/main" id="{4C9D18E2-B920-79A5-9B65-9820E09D7AFA}"/>
              </a:ext>
            </a:extLst>
          </p:cNvPr>
          <p:cNvSpPr/>
          <p:nvPr/>
        </p:nvSpPr>
        <p:spPr>
          <a:xfrm>
            <a:off x="4580933" y="2427264"/>
            <a:ext cx="3063472" cy="11160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Can go toward discounted tuition fees, reduced accommodation, or cash</a:t>
            </a:r>
          </a:p>
        </p:txBody>
      </p:sp>
      <p:sp>
        <p:nvSpPr>
          <p:cNvPr id="8" name="Rectangle 7">
            <a:extLst>
              <a:ext uri="{FF2B5EF4-FFF2-40B4-BE49-F238E27FC236}">
                <a16:creationId xmlns:a16="http://schemas.microsoft.com/office/drawing/2014/main" id="{5CA51BF5-E7E7-DEA7-C109-421640053BD2}"/>
              </a:ext>
            </a:extLst>
          </p:cNvPr>
          <p:cNvSpPr/>
          <p:nvPr/>
        </p:nvSpPr>
        <p:spPr>
          <a:xfrm>
            <a:off x="8595449" y="1545191"/>
            <a:ext cx="3063472" cy="6752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200" b="1">
                <a:solidFill>
                  <a:schemeClr val="tx2"/>
                </a:solidFill>
              </a:rPr>
              <a:t>Additional Support</a:t>
            </a:r>
          </a:p>
        </p:txBody>
      </p:sp>
      <p:sp>
        <p:nvSpPr>
          <p:cNvPr id="9" name="Rectangle 8">
            <a:extLst>
              <a:ext uri="{FF2B5EF4-FFF2-40B4-BE49-F238E27FC236}">
                <a16:creationId xmlns:a16="http://schemas.microsoft.com/office/drawing/2014/main" id="{23077A19-DD9B-E743-1ACB-E42FF00AB24E}"/>
              </a:ext>
            </a:extLst>
          </p:cNvPr>
          <p:cNvSpPr/>
          <p:nvPr/>
        </p:nvSpPr>
        <p:spPr>
          <a:xfrm>
            <a:off x="8595449" y="2427264"/>
            <a:ext cx="3063472" cy="7858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Disabled Students’ Allowance</a:t>
            </a:r>
          </a:p>
        </p:txBody>
      </p:sp>
      <p:sp>
        <p:nvSpPr>
          <p:cNvPr id="10" name="Rectangle 9">
            <a:extLst>
              <a:ext uri="{FF2B5EF4-FFF2-40B4-BE49-F238E27FC236}">
                <a16:creationId xmlns:a16="http://schemas.microsoft.com/office/drawing/2014/main" id="{9479F729-E8B0-9E9D-8502-AF93C6960DB3}"/>
              </a:ext>
            </a:extLst>
          </p:cNvPr>
          <p:cNvSpPr/>
          <p:nvPr/>
        </p:nvSpPr>
        <p:spPr>
          <a:xfrm>
            <a:off x="4580933" y="3750130"/>
            <a:ext cx="3063472" cy="11160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Often automatically awarded, so no need to apply.</a:t>
            </a:r>
          </a:p>
        </p:txBody>
      </p:sp>
      <p:sp>
        <p:nvSpPr>
          <p:cNvPr id="11" name="Rectangle 10">
            <a:extLst>
              <a:ext uri="{FF2B5EF4-FFF2-40B4-BE49-F238E27FC236}">
                <a16:creationId xmlns:a16="http://schemas.microsoft.com/office/drawing/2014/main" id="{D44E9F93-DE59-8141-B562-803A89E55937}"/>
              </a:ext>
            </a:extLst>
          </p:cNvPr>
          <p:cNvSpPr/>
          <p:nvPr/>
        </p:nvSpPr>
        <p:spPr>
          <a:xfrm>
            <a:off x="566419" y="3419929"/>
            <a:ext cx="3063472" cy="4281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Limited in numbers</a:t>
            </a:r>
          </a:p>
        </p:txBody>
      </p:sp>
      <p:sp>
        <p:nvSpPr>
          <p:cNvPr id="12" name="Rectangle 11">
            <a:extLst>
              <a:ext uri="{FF2B5EF4-FFF2-40B4-BE49-F238E27FC236}">
                <a16:creationId xmlns:a16="http://schemas.microsoft.com/office/drawing/2014/main" id="{ADD200E8-6F43-ECAE-9B5D-3C2D5DE5ED23}"/>
              </a:ext>
            </a:extLst>
          </p:cNvPr>
          <p:cNvSpPr/>
          <p:nvPr/>
        </p:nvSpPr>
        <p:spPr>
          <a:xfrm>
            <a:off x="566419" y="4054929"/>
            <a:ext cx="3063472" cy="7858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Often linked to exceptional ability.</a:t>
            </a:r>
          </a:p>
        </p:txBody>
      </p:sp>
      <p:sp>
        <p:nvSpPr>
          <p:cNvPr id="13" name="Rectangle 12">
            <a:extLst>
              <a:ext uri="{FF2B5EF4-FFF2-40B4-BE49-F238E27FC236}">
                <a16:creationId xmlns:a16="http://schemas.microsoft.com/office/drawing/2014/main" id="{FFB26481-13FE-E46C-5E25-4452377E49FE}"/>
              </a:ext>
            </a:extLst>
          </p:cNvPr>
          <p:cNvSpPr/>
          <p:nvPr/>
        </p:nvSpPr>
        <p:spPr>
          <a:xfrm>
            <a:off x="8595447" y="3419929"/>
            <a:ext cx="3063472" cy="4281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Travel Grant</a:t>
            </a:r>
          </a:p>
        </p:txBody>
      </p:sp>
      <p:sp>
        <p:nvSpPr>
          <p:cNvPr id="14" name="Rectangle 13">
            <a:extLst>
              <a:ext uri="{FF2B5EF4-FFF2-40B4-BE49-F238E27FC236}">
                <a16:creationId xmlns:a16="http://schemas.microsoft.com/office/drawing/2014/main" id="{7461E0E8-2705-F290-FD57-8BC478BDD1AF}"/>
              </a:ext>
            </a:extLst>
          </p:cNvPr>
          <p:cNvSpPr/>
          <p:nvPr/>
        </p:nvSpPr>
        <p:spPr>
          <a:xfrm>
            <a:off x="8595447" y="4054929"/>
            <a:ext cx="3063472" cy="4281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Childcare Grant</a:t>
            </a:r>
          </a:p>
        </p:txBody>
      </p:sp>
      <p:sp>
        <p:nvSpPr>
          <p:cNvPr id="15" name="Rectangle 14">
            <a:extLst>
              <a:ext uri="{FF2B5EF4-FFF2-40B4-BE49-F238E27FC236}">
                <a16:creationId xmlns:a16="http://schemas.microsoft.com/office/drawing/2014/main" id="{8C7D03B8-3EC7-E168-6CE3-4E5A7F915237}"/>
              </a:ext>
            </a:extLst>
          </p:cNvPr>
          <p:cNvSpPr/>
          <p:nvPr/>
        </p:nvSpPr>
        <p:spPr>
          <a:xfrm>
            <a:off x="8595447" y="4692776"/>
            <a:ext cx="3063472" cy="4281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b="1">
                <a:solidFill>
                  <a:schemeClr val="tx1"/>
                </a:solidFill>
              </a:rPr>
              <a:t>Dependent Grant</a:t>
            </a:r>
          </a:p>
        </p:txBody>
      </p:sp>
    </p:spTree>
    <p:extLst>
      <p:ext uri="{BB962C8B-B14F-4D97-AF65-F5344CB8AC3E}">
        <p14:creationId xmlns:p14="http://schemas.microsoft.com/office/powerpoint/2010/main" val="2744739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780006-EC4B-75BD-BAEC-2AC9B1B02FB4}"/>
              </a:ext>
            </a:extLst>
          </p:cNvPr>
          <p:cNvSpPr>
            <a:spLocks noGrp="1"/>
          </p:cNvSpPr>
          <p:nvPr>
            <p:ph type="body" sz="quarter" idx="11"/>
          </p:nvPr>
        </p:nvSpPr>
        <p:spPr/>
        <p:txBody>
          <a:bodyPr lIns="91440" tIns="45720" rIns="91440" bIns="45720" anchor="ctr"/>
          <a:lstStyle/>
          <a:p>
            <a:r>
              <a:rPr lang="en-GB" sz="2350">
                <a:solidFill>
                  <a:schemeClr val="tx2"/>
                </a:solidFill>
              </a:rPr>
              <a:t>Put the Search into Research</a:t>
            </a:r>
          </a:p>
        </p:txBody>
      </p:sp>
      <p:sp>
        <p:nvSpPr>
          <p:cNvPr id="4" name="Rectangle 3">
            <a:extLst>
              <a:ext uri="{FF2B5EF4-FFF2-40B4-BE49-F238E27FC236}">
                <a16:creationId xmlns:a16="http://schemas.microsoft.com/office/drawing/2014/main" id="{5C07B835-FE42-3C5A-1110-88FD876CDF5B}"/>
              </a:ext>
            </a:extLst>
          </p:cNvPr>
          <p:cNvSpPr/>
          <p:nvPr/>
        </p:nvSpPr>
        <p:spPr>
          <a:xfrm>
            <a:off x="564875" y="1118501"/>
            <a:ext cx="5721625" cy="477695"/>
          </a:xfrm>
          <a:prstGeom prst="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F6F7F6"/>
                </a:solidFill>
                <a:effectLst/>
                <a:uLnTx/>
                <a:uFillTx/>
                <a:latin typeface="Arial" panose="020B0604020202020204"/>
                <a:ea typeface="+mn-ea"/>
                <a:cs typeface="+mn-cs"/>
              </a:rPr>
              <a:t>Search the Course Title on </a:t>
            </a:r>
            <a:r>
              <a:rPr kumimoji="0" lang="en-GB" sz="2400" b="1" i="0" u="none" strike="noStrike" kern="0" cap="none" spc="0" normalizeH="0" baseline="0" noProof="0">
                <a:ln>
                  <a:noFill/>
                </a:ln>
                <a:solidFill>
                  <a:schemeClr val="accent1"/>
                </a:solidFill>
                <a:effectLst/>
                <a:uLnTx/>
                <a:uFillTx/>
                <a:latin typeface="Arial" panose="020B0604020202020204"/>
                <a:ea typeface="+mn-ea"/>
                <a:cs typeface="+mn-cs"/>
              </a:rPr>
              <a:t>UCAS.com</a:t>
            </a:r>
          </a:p>
        </p:txBody>
      </p:sp>
      <p:grpSp>
        <p:nvGrpSpPr>
          <p:cNvPr id="12" name="Group 11">
            <a:extLst>
              <a:ext uri="{FF2B5EF4-FFF2-40B4-BE49-F238E27FC236}">
                <a16:creationId xmlns:a16="http://schemas.microsoft.com/office/drawing/2014/main" id="{24796329-ACBD-32F3-6C2D-E76595DD1BB6}"/>
              </a:ext>
            </a:extLst>
          </p:cNvPr>
          <p:cNvGrpSpPr/>
          <p:nvPr/>
        </p:nvGrpSpPr>
        <p:grpSpPr>
          <a:xfrm>
            <a:off x="2003865" y="1834810"/>
            <a:ext cx="3725600" cy="576000"/>
            <a:chOff x="564875" y="2120900"/>
            <a:chExt cx="3725600" cy="576000"/>
          </a:xfrm>
        </p:grpSpPr>
        <p:sp>
          <p:nvSpPr>
            <p:cNvPr id="8" name="Freeform: Shape 7">
              <a:extLst>
                <a:ext uri="{FF2B5EF4-FFF2-40B4-BE49-F238E27FC236}">
                  <a16:creationId xmlns:a16="http://schemas.microsoft.com/office/drawing/2014/main" id="{2D4F3C56-DD4A-B40B-8D02-146A4586EC91}"/>
                </a:ext>
              </a:extLst>
            </p:cNvPr>
            <p:cNvSpPr/>
            <p:nvPr/>
          </p:nvSpPr>
          <p:spPr>
            <a:xfrm>
              <a:off x="852875" y="2120900"/>
              <a:ext cx="3437600" cy="576000"/>
            </a:xfrm>
            <a:custGeom>
              <a:avLst/>
              <a:gdLst>
                <a:gd name="connsiteX0" fmla="*/ 0 w 3437600"/>
                <a:gd name="connsiteY0" fmla="*/ 0 h 576000"/>
                <a:gd name="connsiteX1" fmla="*/ 3149600 w 3437600"/>
                <a:gd name="connsiteY1" fmla="*/ 0 h 576000"/>
                <a:gd name="connsiteX2" fmla="*/ 3437600 w 3437600"/>
                <a:gd name="connsiteY2" fmla="*/ 288000 h 576000"/>
                <a:gd name="connsiteX3" fmla="*/ 3149600 w 3437600"/>
                <a:gd name="connsiteY3" fmla="*/ 576000 h 576000"/>
                <a:gd name="connsiteX4" fmla="*/ 0 w 3437600"/>
                <a:gd name="connsiteY4" fmla="*/ 57600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00" h="576000">
                  <a:moveTo>
                    <a:pt x="0" y="0"/>
                  </a:moveTo>
                  <a:lnTo>
                    <a:pt x="3149600" y="0"/>
                  </a:lnTo>
                  <a:cubicBezTo>
                    <a:pt x="3308658" y="0"/>
                    <a:pt x="3437600" y="128942"/>
                    <a:pt x="3437600" y="288000"/>
                  </a:cubicBezTo>
                  <a:cubicBezTo>
                    <a:pt x="3437600" y="447058"/>
                    <a:pt x="3308658" y="576000"/>
                    <a:pt x="3149600" y="576000"/>
                  </a:cubicBezTo>
                  <a:lnTo>
                    <a:pt x="0" y="576000"/>
                  </a:lnTo>
                  <a:close/>
                </a:path>
              </a:pathLst>
            </a:custGeom>
            <a:solidFill>
              <a:schemeClr val="accent1">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b="1">
                  <a:solidFill>
                    <a:schemeClr val="tx1"/>
                  </a:solidFill>
                </a:rPr>
                <a:t>English</a:t>
              </a:r>
            </a:p>
          </p:txBody>
        </p:sp>
        <p:sp>
          <p:nvSpPr>
            <p:cNvPr id="5" name="Oval 4">
              <a:extLst>
                <a:ext uri="{FF2B5EF4-FFF2-40B4-BE49-F238E27FC236}">
                  <a16:creationId xmlns:a16="http://schemas.microsoft.com/office/drawing/2014/main" id="{35617FDC-3227-7245-DEAC-F78BA8BF9F85}"/>
                </a:ext>
              </a:extLst>
            </p:cNvPr>
            <p:cNvSpPr/>
            <p:nvPr/>
          </p:nvSpPr>
          <p:spPr>
            <a:xfrm>
              <a:off x="564875" y="2120900"/>
              <a:ext cx="576000" cy="576000"/>
            </a:xfrm>
            <a:prstGeom prst="ellipse">
              <a:avLst/>
            </a:prstGeom>
            <a:solidFill>
              <a:schemeClr val="bg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9" descr="Magnifying glass with solid fill">
              <a:extLst>
                <a:ext uri="{FF2B5EF4-FFF2-40B4-BE49-F238E27FC236}">
                  <a16:creationId xmlns:a16="http://schemas.microsoft.com/office/drawing/2014/main" id="{844354A2-0A3C-9122-B24E-897DC14A9BC3}"/>
                </a:ext>
              </a:extLst>
            </p:cNvPr>
            <p:cNvSpPr/>
            <p:nvPr/>
          </p:nvSpPr>
          <p:spPr>
            <a:xfrm>
              <a:off x="693140" y="2249165"/>
              <a:ext cx="320026" cy="320279"/>
            </a:xfrm>
            <a:custGeom>
              <a:avLst/>
              <a:gdLst>
                <a:gd name="connsiteX0" fmla="*/ 311765 w 320026"/>
                <a:gd name="connsiteY0" fmla="*/ 271629 h 320279"/>
                <a:gd name="connsiteX1" fmla="*/ 261088 w 320026"/>
                <a:gd name="connsiteY1" fmla="*/ 220952 h 320279"/>
                <a:gd name="connsiteX2" fmla="*/ 235953 w 320026"/>
                <a:gd name="connsiteY2" fmla="*/ 213249 h 320279"/>
                <a:gd name="connsiteX3" fmla="*/ 218114 w 320026"/>
                <a:gd name="connsiteY3" fmla="*/ 195411 h 320279"/>
                <a:gd name="connsiteX4" fmla="*/ 243250 w 320026"/>
                <a:gd name="connsiteY4" fmla="*/ 121625 h 320279"/>
                <a:gd name="connsiteX5" fmla="*/ 121625 w 320026"/>
                <a:gd name="connsiteY5" fmla="*/ 0 h 320279"/>
                <a:gd name="connsiteX6" fmla="*/ 0 w 320026"/>
                <a:gd name="connsiteY6" fmla="*/ 121625 h 320279"/>
                <a:gd name="connsiteX7" fmla="*/ 121625 w 320026"/>
                <a:gd name="connsiteY7" fmla="*/ 243250 h 320279"/>
                <a:gd name="connsiteX8" fmla="*/ 195411 w 320026"/>
                <a:gd name="connsiteY8" fmla="*/ 218114 h 320279"/>
                <a:gd name="connsiteX9" fmla="*/ 213249 w 320026"/>
                <a:gd name="connsiteY9" fmla="*/ 235953 h 320279"/>
                <a:gd name="connsiteX10" fmla="*/ 220952 w 320026"/>
                <a:gd name="connsiteY10" fmla="*/ 261088 h 320279"/>
                <a:gd name="connsiteX11" fmla="*/ 271629 w 320026"/>
                <a:gd name="connsiteY11" fmla="*/ 311765 h 320279"/>
                <a:gd name="connsiteX12" fmla="*/ 291900 w 320026"/>
                <a:gd name="connsiteY12" fmla="*/ 320279 h 320279"/>
                <a:gd name="connsiteX13" fmla="*/ 312171 w 320026"/>
                <a:gd name="connsiteY13" fmla="*/ 311765 h 320279"/>
                <a:gd name="connsiteX14" fmla="*/ 311765 w 320026"/>
                <a:gd name="connsiteY14" fmla="*/ 271629 h 320279"/>
                <a:gd name="connsiteX15" fmla="*/ 121220 w 320026"/>
                <a:gd name="connsiteY15" fmla="*/ 218520 h 320279"/>
                <a:gd name="connsiteX16" fmla="*/ 23920 w 320026"/>
                <a:gd name="connsiteY16" fmla="*/ 121220 h 320279"/>
                <a:gd name="connsiteX17" fmla="*/ 121220 w 320026"/>
                <a:gd name="connsiteY17" fmla="*/ 23920 h 320279"/>
                <a:gd name="connsiteX18" fmla="*/ 218520 w 320026"/>
                <a:gd name="connsiteY18" fmla="*/ 121220 h 320279"/>
                <a:gd name="connsiteX19" fmla="*/ 121220 w 320026"/>
                <a:gd name="connsiteY19" fmla="*/ 218520 h 3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026" h="320279">
                  <a:moveTo>
                    <a:pt x="311765" y="271629"/>
                  </a:moveTo>
                  <a:lnTo>
                    <a:pt x="261088" y="220952"/>
                  </a:lnTo>
                  <a:cubicBezTo>
                    <a:pt x="254196" y="214060"/>
                    <a:pt x="244872" y="211628"/>
                    <a:pt x="235953" y="213249"/>
                  </a:cubicBezTo>
                  <a:lnTo>
                    <a:pt x="218114" y="195411"/>
                  </a:lnTo>
                  <a:cubicBezTo>
                    <a:pt x="233925" y="175140"/>
                    <a:pt x="243250" y="149193"/>
                    <a:pt x="243250" y="121625"/>
                  </a:cubicBezTo>
                  <a:cubicBezTo>
                    <a:pt x="243250" y="54731"/>
                    <a:pt x="188519" y="0"/>
                    <a:pt x="121625" y="0"/>
                  </a:cubicBezTo>
                  <a:cubicBezTo>
                    <a:pt x="54731" y="0"/>
                    <a:pt x="0" y="54731"/>
                    <a:pt x="0" y="121625"/>
                  </a:cubicBezTo>
                  <a:cubicBezTo>
                    <a:pt x="0" y="188519"/>
                    <a:pt x="54731" y="243250"/>
                    <a:pt x="121625" y="243250"/>
                  </a:cubicBezTo>
                  <a:cubicBezTo>
                    <a:pt x="149193" y="243250"/>
                    <a:pt x="174735" y="233925"/>
                    <a:pt x="195411" y="218114"/>
                  </a:cubicBezTo>
                  <a:lnTo>
                    <a:pt x="213249" y="235953"/>
                  </a:lnTo>
                  <a:cubicBezTo>
                    <a:pt x="211628" y="244872"/>
                    <a:pt x="214060" y="254196"/>
                    <a:pt x="220952" y="261088"/>
                  </a:cubicBezTo>
                  <a:lnTo>
                    <a:pt x="271629" y="311765"/>
                  </a:lnTo>
                  <a:cubicBezTo>
                    <a:pt x="277305" y="317441"/>
                    <a:pt x="284603" y="320279"/>
                    <a:pt x="291900" y="320279"/>
                  </a:cubicBezTo>
                  <a:cubicBezTo>
                    <a:pt x="299198" y="320279"/>
                    <a:pt x="306495" y="317441"/>
                    <a:pt x="312171" y="311765"/>
                  </a:cubicBezTo>
                  <a:cubicBezTo>
                    <a:pt x="322712" y="300414"/>
                    <a:pt x="322712" y="282575"/>
                    <a:pt x="311765" y="271629"/>
                  </a:cubicBezTo>
                  <a:close/>
                  <a:moveTo>
                    <a:pt x="121220" y="218520"/>
                  </a:moveTo>
                  <a:cubicBezTo>
                    <a:pt x="67705" y="218520"/>
                    <a:pt x="23920" y="174735"/>
                    <a:pt x="23920" y="121220"/>
                  </a:cubicBezTo>
                  <a:cubicBezTo>
                    <a:pt x="23920" y="67705"/>
                    <a:pt x="67705" y="23920"/>
                    <a:pt x="121220" y="23920"/>
                  </a:cubicBezTo>
                  <a:cubicBezTo>
                    <a:pt x="174735" y="23920"/>
                    <a:pt x="218520" y="67705"/>
                    <a:pt x="218520" y="121220"/>
                  </a:cubicBezTo>
                  <a:cubicBezTo>
                    <a:pt x="218520" y="174735"/>
                    <a:pt x="174735" y="218520"/>
                    <a:pt x="121220" y="218520"/>
                  </a:cubicBezTo>
                  <a:close/>
                </a:path>
              </a:pathLst>
            </a:custGeom>
            <a:solidFill>
              <a:srgbClr val="000000"/>
            </a:solidFill>
            <a:ln w="3969" cap="flat">
              <a:noFill/>
              <a:prstDash val="solid"/>
              <a:miter/>
            </a:ln>
          </p:spPr>
          <p:txBody>
            <a:bodyPr rtlCol="0" anchor="ctr"/>
            <a:lstStyle/>
            <a:p>
              <a:endParaRPr lang="en-GB"/>
            </a:p>
          </p:txBody>
        </p:sp>
      </p:grpSp>
      <p:grpSp>
        <p:nvGrpSpPr>
          <p:cNvPr id="13" name="Group 12">
            <a:extLst>
              <a:ext uri="{FF2B5EF4-FFF2-40B4-BE49-F238E27FC236}">
                <a16:creationId xmlns:a16="http://schemas.microsoft.com/office/drawing/2014/main" id="{7F47A3BF-D7F7-D32F-ADE3-E71667D1B1A1}"/>
              </a:ext>
            </a:extLst>
          </p:cNvPr>
          <p:cNvGrpSpPr/>
          <p:nvPr/>
        </p:nvGrpSpPr>
        <p:grpSpPr>
          <a:xfrm>
            <a:off x="2003865" y="2667165"/>
            <a:ext cx="3725600" cy="576000"/>
            <a:chOff x="564875" y="2120900"/>
            <a:chExt cx="3725600" cy="576000"/>
          </a:xfrm>
        </p:grpSpPr>
        <p:sp>
          <p:nvSpPr>
            <p:cNvPr id="14" name="Freeform: Shape 13">
              <a:extLst>
                <a:ext uri="{FF2B5EF4-FFF2-40B4-BE49-F238E27FC236}">
                  <a16:creationId xmlns:a16="http://schemas.microsoft.com/office/drawing/2014/main" id="{EE4679A9-64F1-6125-D587-AFEB1FBF5A89}"/>
                </a:ext>
              </a:extLst>
            </p:cNvPr>
            <p:cNvSpPr/>
            <p:nvPr/>
          </p:nvSpPr>
          <p:spPr>
            <a:xfrm>
              <a:off x="852875" y="2120900"/>
              <a:ext cx="3437600" cy="576000"/>
            </a:xfrm>
            <a:custGeom>
              <a:avLst/>
              <a:gdLst>
                <a:gd name="connsiteX0" fmla="*/ 0 w 3437600"/>
                <a:gd name="connsiteY0" fmla="*/ 0 h 576000"/>
                <a:gd name="connsiteX1" fmla="*/ 3149600 w 3437600"/>
                <a:gd name="connsiteY1" fmla="*/ 0 h 576000"/>
                <a:gd name="connsiteX2" fmla="*/ 3437600 w 3437600"/>
                <a:gd name="connsiteY2" fmla="*/ 288000 h 576000"/>
                <a:gd name="connsiteX3" fmla="*/ 3149600 w 3437600"/>
                <a:gd name="connsiteY3" fmla="*/ 576000 h 576000"/>
                <a:gd name="connsiteX4" fmla="*/ 0 w 3437600"/>
                <a:gd name="connsiteY4" fmla="*/ 57600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00" h="576000">
                  <a:moveTo>
                    <a:pt x="0" y="0"/>
                  </a:moveTo>
                  <a:lnTo>
                    <a:pt x="3149600" y="0"/>
                  </a:lnTo>
                  <a:cubicBezTo>
                    <a:pt x="3308658" y="0"/>
                    <a:pt x="3437600" y="128942"/>
                    <a:pt x="3437600" y="288000"/>
                  </a:cubicBezTo>
                  <a:cubicBezTo>
                    <a:pt x="3437600" y="447058"/>
                    <a:pt x="3308658" y="576000"/>
                    <a:pt x="3149600" y="576000"/>
                  </a:cubicBezTo>
                  <a:lnTo>
                    <a:pt x="0" y="576000"/>
                  </a:lnTo>
                  <a:close/>
                </a:path>
              </a:pathLst>
            </a:custGeom>
            <a:solidFill>
              <a:schemeClr val="accent1">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b="1">
                  <a:solidFill>
                    <a:schemeClr val="tx1"/>
                  </a:solidFill>
                </a:rPr>
                <a:t>Biology</a:t>
              </a:r>
            </a:p>
          </p:txBody>
        </p:sp>
        <p:sp>
          <p:nvSpPr>
            <p:cNvPr id="15" name="Oval 14">
              <a:extLst>
                <a:ext uri="{FF2B5EF4-FFF2-40B4-BE49-F238E27FC236}">
                  <a16:creationId xmlns:a16="http://schemas.microsoft.com/office/drawing/2014/main" id="{B3CF21F2-E672-CF5C-412D-BB1E5AEE31EA}"/>
                </a:ext>
              </a:extLst>
            </p:cNvPr>
            <p:cNvSpPr/>
            <p:nvPr/>
          </p:nvSpPr>
          <p:spPr>
            <a:xfrm>
              <a:off x="564875" y="2120900"/>
              <a:ext cx="576000" cy="576000"/>
            </a:xfrm>
            <a:prstGeom prst="ellipse">
              <a:avLst/>
            </a:prstGeom>
            <a:solidFill>
              <a:schemeClr val="bg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9" descr="Magnifying glass with solid fill">
              <a:extLst>
                <a:ext uri="{FF2B5EF4-FFF2-40B4-BE49-F238E27FC236}">
                  <a16:creationId xmlns:a16="http://schemas.microsoft.com/office/drawing/2014/main" id="{C619D48B-F073-DEEF-66B0-04095D19CCDD}"/>
                </a:ext>
              </a:extLst>
            </p:cNvPr>
            <p:cNvSpPr/>
            <p:nvPr/>
          </p:nvSpPr>
          <p:spPr>
            <a:xfrm>
              <a:off x="693140" y="2249165"/>
              <a:ext cx="320026" cy="320279"/>
            </a:xfrm>
            <a:custGeom>
              <a:avLst/>
              <a:gdLst>
                <a:gd name="connsiteX0" fmla="*/ 311765 w 320026"/>
                <a:gd name="connsiteY0" fmla="*/ 271629 h 320279"/>
                <a:gd name="connsiteX1" fmla="*/ 261088 w 320026"/>
                <a:gd name="connsiteY1" fmla="*/ 220952 h 320279"/>
                <a:gd name="connsiteX2" fmla="*/ 235953 w 320026"/>
                <a:gd name="connsiteY2" fmla="*/ 213249 h 320279"/>
                <a:gd name="connsiteX3" fmla="*/ 218114 w 320026"/>
                <a:gd name="connsiteY3" fmla="*/ 195411 h 320279"/>
                <a:gd name="connsiteX4" fmla="*/ 243250 w 320026"/>
                <a:gd name="connsiteY4" fmla="*/ 121625 h 320279"/>
                <a:gd name="connsiteX5" fmla="*/ 121625 w 320026"/>
                <a:gd name="connsiteY5" fmla="*/ 0 h 320279"/>
                <a:gd name="connsiteX6" fmla="*/ 0 w 320026"/>
                <a:gd name="connsiteY6" fmla="*/ 121625 h 320279"/>
                <a:gd name="connsiteX7" fmla="*/ 121625 w 320026"/>
                <a:gd name="connsiteY7" fmla="*/ 243250 h 320279"/>
                <a:gd name="connsiteX8" fmla="*/ 195411 w 320026"/>
                <a:gd name="connsiteY8" fmla="*/ 218114 h 320279"/>
                <a:gd name="connsiteX9" fmla="*/ 213249 w 320026"/>
                <a:gd name="connsiteY9" fmla="*/ 235953 h 320279"/>
                <a:gd name="connsiteX10" fmla="*/ 220952 w 320026"/>
                <a:gd name="connsiteY10" fmla="*/ 261088 h 320279"/>
                <a:gd name="connsiteX11" fmla="*/ 271629 w 320026"/>
                <a:gd name="connsiteY11" fmla="*/ 311765 h 320279"/>
                <a:gd name="connsiteX12" fmla="*/ 291900 w 320026"/>
                <a:gd name="connsiteY12" fmla="*/ 320279 h 320279"/>
                <a:gd name="connsiteX13" fmla="*/ 312171 w 320026"/>
                <a:gd name="connsiteY13" fmla="*/ 311765 h 320279"/>
                <a:gd name="connsiteX14" fmla="*/ 311765 w 320026"/>
                <a:gd name="connsiteY14" fmla="*/ 271629 h 320279"/>
                <a:gd name="connsiteX15" fmla="*/ 121220 w 320026"/>
                <a:gd name="connsiteY15" fmla="*/ 218520 h 320279"/>
                <a:gd name="connsiteX16" fmla="*/ 23920 w 320026"/>
                <a:gd name="connsiteY16" fmla="*/ 121220 h 320279"/>
                <a:gd name="connsiteX17" fmla="*/ 121220 w 320026"/>
                <a:gd name="connsiteY17" fmla="*/ 23920 h 320279"/>
                <a:gd name="connsiteX18" fmla="*/ 218520 w 320026"/>
                <a:gd name="connsiteY18" fmla="*/ 121220 h 320279"/>
                <a:gd name="connsiteX19" fmla="*/ 121220 w 320026"/>
                <a:gd name="connsiteY19" fmla="*/ 218520 h 3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026" h="320279">
                  <a:moveTo>
                    <a:pt x="311765" y="271629"/>
                  </a:moveTo>
                  <a:lnTo>
                    <a:pt x="261088" y="220952"/>
                  </a:lnTo>
                  <a:cubicBezTo>
                    <a:pt x="254196" y="214060"/>
                    <a:pt x="244872" y="211628"/>
                    <a:pt x="235953" y="213249"/>
                  </a:cubicBezTo>
                  <a:lnTo>
                    <a:pt x="218114" y="195411"/>
                  </a:lnTo>
                  <a:cubicBezTo>
                    <a:pt x="233925" y="175140"/>
                    <a:pt x="243250" y="149193"/>
                    <a:pt x="243250" y="121625"/>
                  </a:cubicBezTo>
                  <a:cubicBezTo>
                    <a:pt x="243250" y="54731"/>
                    <a:pt x="188519" y="0"/>
                    <a:pt x="121625" y="0"/>
                  </a:cubicBezTo>
                  <a:cubicBezTo>
                    <a:pt x="54731" y="0"/>
                    <a:pt x="0" y="54731"/>
                    <a:pt x="0" y="121625"/>
                  </a:cubicBezTo>
                  <a:cubicBezTo>
                    <a:pt x="0" y="188519"/>
                    <a:pt x="54731" y="243250"/>
                    <a:pt x="121625" y="243250"/>
                  </a:cubicBezTo>
                  <a:cubicBezTo>
                    <a:pt x="149193" y="243250"/>
                    <a:pt x="174735" y="233925"/>
                    <a:pt x="195411" y="218114"/>
                  </a:cubicBezTo>
                  <a:lnTo>
                    <a:pt x="213249" y="235953"/>
                  </a:lnTo>
                  <a:cubicBezTo>
                    <a:pt x="211628" y="244872"/>
                    <a:pt x="214060" y="254196"/>
                    <a:pt x="220952" y="261088"/>
                  </a:cubicBezTo>
                  <a:lnTo>
                    <a:pt x="271629" y="311765"/>
                  </a:lnTo>
                  <a:cubicBezTo>
                    <a:pt x="277305" y="317441"/>
                    <a:pt x="284603" y="320279"/>
                    <a:pt x="291900" y="320279"/>
                  </a:cubicBezTo>
                  <a:cubicBezTo>
                    <a:pt x="299198" y="320279"/>
                    <a:pt x="306495" y="317441"/>
                    <a:pt x="312171" y="311765"/>
                  </a:cubicBezTo>
                  <a:cubicBezTo>
                    <a:pt x="322712" y="300414"/>
                    <a:pt x="322712" y="282575"/>
                    <a:pt x="311765" y="271629"/>
                  </a:cubicBezTo>
                  <a:close/>
                  <a:moveTo>
                    <a:pt x="121220" y="218520"/>
                  </a:moveTo>
                  <a:cubicBezTo>
                    <a:pt x="67705" y="218520"/>
                    <a:pt x="23920" y="174735"/>
                    <a:pt x="23920" y="121220"/>
                  </a:cubicBezTo>
                  <a:cubicBezTo>
                    <a:pt x="23920" y="67705"/>
                    <a:pt x="67705" y="23920"/>
                    <a:pt x="121220" y="23920"/>
                  </a:cubicBezTo>
                  <a:cubicBezTo>
                    <a:pt x="174735" y="23920"/>
                    <a:pt x="218520" y="67705"/>
                    <a:pt x="218520" y="121220"/>
                  </a:cubicBezTo>
                  <a:cubicBezTo>
                    <a:pt x="218520" y="174735"/>
                    <a:pt x="174735" y="218520"/>
                    <a:pt x="121220" y="218520"/>
                  </a:cubicBezTo>
                  <a:close/>
                </a:path>
              </a:pathLst>
            </a:custGeom>
            <a:solidFill>
              <a:srgbClr val="000000"/>
            </a:solidFill>
            <a:ln w="3969"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7B14A836-994D-050C-38B4-3F79D832C73B}"/>
              </a:ext>
            </a:extLst>
          </p:cNvPr>
          <p:cNvGrpSpPr/>
          <p:nvPr/>
        </p:nvGrpSpPr>
        <p:grpSpPr>
          <a:xfrm>
            <a:off x="2003865" y="3499520"/>
            <a:ext cx="3725600" cy="576000"/>
            <a:chOff x="564875" y="2120900"/>
            <a:chExt cx="3725600" cy="576000"/>
          </a:xfrm>
        </p:grpSpPr>
        <p:sp>
          <p:nvSpPr>
            <p:cNvPr id="18" name="Freeform: Shape 17">
              <a:extLst>
                <a:ext uri="{FF2B5EF4-FFF2-40B4-BE49-F238E27FC236}">
                  <a16:creationId xmlns:a16="http://schemas.microsoft.com/office/drawing/2014/main" id="{63D685FE-B429-2AD9-B324-56DAAEEF6227}"/>
                </a:ext>
              </a:extLst>
            </p:cNvPr>
            <p:cNvSpPr/>
            <p:nvPr/>
          </p:nvSpPr>
          <p:spPr>
            <a:xfrm>
              <a:off x="852875" y="2120900"/>
              <a:ext cx="3437600" cy="576000"/>
            </a:xfrm>
            <a:custGeom>
              <a:avLst/>
              <a:gdLst>
                <a:gd name="connsiteX0" fmla="*/ 0 w 3437600"/>
                <a:gd name="connsiteY0" fmla="*/ 0 h 576000"/>
                <a:gd name="connsiteX1" fmla="*/ 3149600 w 3437600"/>
                <a:gd name="connsiteY1" fmla="*/ 0 h 576000"/>
                <a:gd name="connsiteX2" fmla="*/ 3437600 w 3437600"/>
                <a:gd name="connsiteY2" fmla="*/ 288000 h 576000"/>
                <a:gd name="connsiteX3" fmla="*/ 3149600 w 3437600"/>
                <a:gd name="connsiteY3" fmla="*/ 576000 h 576000"/>
                <a:gd name="connsiteX4" fmla="*/ 0 w 3437600"/>
                <a:gd name="connsiteY4" fmla="*/ 57600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00" h="576000">
                  <a:moveTo>
                    <a:pt x="0" y="0"/>
                  </a:moveTo>
                  <a:lnTo>
                    <a:pt x="3149600" y="0"/>
                  </a:lnTo>
                  <a:cubicBezTo>
                    <a:pt x="3308658" y="0"/>
                    <a:pt x="3437600" y="128942"/>
                    <a:pt x="3437600" y="288000"/>
                  </a:cubicBezTo>
                  <a:cubicBezTo>
                    <a:pt x="3437600" y="447058"/>
                    <a:pt x="3308658" y="576000"/>
                    <a:pt x="3149600" y="576000"/>
                  </a:cubicBezTo>
                  <a:lnTo>
                    <a:pt x="0" y="576000"/>
                  </a:lnTo>
                  <a:close/>
                </a:path>
              </a:pathLst>
            </a:custGeom>
            <a:solidFill>
              <a:schemeClr val="accent1">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b="1">
                  <a:solidFill>
                    <a:schemeClr val="tx1"/>
                  </a:solidFill>
                </a:rPr>
                <a:t>Law</a:t>
              </a:r>
            </a:p>
          </p:txBody>
        </p:sp>
        <p:sp>
          <p:nvSpPr>
            <p:cNvPr id="19" name="Oval 18">
              <a:extLst>
                <a:ext uri="{FF2B5EF4-FFF2-40B4-BE49-F238E27FC236}">
                  <a16:creationId xmlns:a16="http://schemas.microsoft.com/office/drawing/2014/main" id="{F5F0608C-ED85-1EBC-58F5-B6DAC43220E2}"/>
                </a:ext>
              </a:extLst>
            </p:cNvPr>
            <p:cNvSpPr/>
            <p:nvPr/>
          </p:nvSpPr>
          <p:spPr>
            <a:xfrm>
              <a:off x="564875" y="2120900"/>
              <a:ext cx="576000" cy="576000"/>
            </a:xfrm>
            <a:prstGeom prst="ellipse">
              <a:avLst/>
            </a:prstGeom>
            <a:solidFill>
              <a:schemeClr val="bg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9" descr="Magnifying glass with solid fill">
              <a:extLst>
                <a:ext uri="{FF2B5EF4-FFF2-40B4-BE49-F238E27FC236}">
                  <a16:creationId xmlns:a16="http://schemas.microsoft.com/office/drawing/2014/main" id="{CB004D81-D9EB-9C09-9885-F01A83998242}"/>
                </a:ext>
              </a:extLst>
            </p:cNvPr>
            <p:cNvSpPr/>
            <p:nvPr/>
          </p:nvSpPr>
          <p:spPr>
            <a:xfrm>
              <a:off x="693140" y="2249165"/>
              <a:ext cx="320026" cy="320279"/>
            </a:xfrm>
            <a:custGeom>
              <a:avLst/>
              <a:gdLst>
                <a:gd name="connsiteX0" fmla="*/ 311765 w 320026"/>
                <a:gd name="connsiteY0" fmla="*/ 271629 h 320279"/>
                <a:gd name="connsiteX1" fmla="*/ 261088 w 320026"/>
                <a:gd name="connsiteY1" fmla="*/ 220952 h 320279"/>
                <a:gd name="connsiteX2" fmla="*/ 235953 w 320026"/>
                <a:gd name="connsiteY2" fmla="*/ 213249 h 320279"/>
                <a:gd name="connsiteX3" fmla="*/ 218114 w 320026"/>
                <a:gd name="connsiteY3" fmla="*/ 195411 h 320279"/>
                <a:gd name="connsiteX4" fmla="*/ 243250 w 320026"/>
                <a:gd name="connsiteY4" fmla="*/ 121625 h 320279"/>
                <a:gd name="connsiteX5" fmla="*/ 121625 w 320026"/>
                <a:gd name="connsiteY5" fmla="*/ 0 h 320279"/>
                <a:gd name="connsiteX6" fmla="*/ 0 w 320026"/>
                <a:gd name="connsiteY6" fmla="*/ 121625 h 320279"/>
                <a:gd name="connsiteX7" fmla="*/ 121625 w 320026"/>
                <a:gd name="connsiteY7" fmla="*/ 243250 h 320279"/>
                <a:gd name="connsiteX8" fmla="*/ 195411 w 320026"/>
                <a:gd name="connsiteY8" fmla="*/ 218114 h 320279"/>
                <a:gd name="connsiteX9" fmla="*/ 213249 w 320026"/>
                <a:gd name="connsiteY9" fmla="*/ 235953 h 320279"/>
                <a:gd name="connsiteX10" fmla="*/ 220952 w 320026"/>
                <a:gd name="connsiteY10" fmla="*/ 261088 h 320279"/>
                <a:gd name="connsiteX11" fmla="*/ 271629 w 320026"/>
                <a:gd name="connsiteY11" fmla="*/ 311765 h 320279"/>
                <a:gd name="connsiteX12" fmla="*/ 291900 w 320026"/>
                <a:gd name="connsiteY12" fmla="*/ 320279 h 320279"/>
                <a:gd name="connsiteX13" fmla="*/ 312171 w 320026"/>
                <a:gd name="connsiteY13" fmla="*/ 311765 h 320279"/>
                <a:gd name="connsiteX14" fmla="*/ 311765 w 320026"/>
                <a:gd name="connsiteY14" fmla="*/ 271629 h 320279"/>
                <a:gd name="connsiteX15" fmla="*/ 121220 w 320026"/>
                <a:gd name="connsiteY15" fmla="*/ 218520 h 320279"/>
                <a:gd name="connsiteX16" fmla="*/ 23920 w 320026"/>
                <a:gd name="connsiteY16" fmla="*/ 121220 h 320279"/>
                <a:gd name="connsiteX17" fmla="*/ 121220 w 320026"/>
                <a:gd name="connsiteY17" fmla="*/ 23920 h 320279"/>
                <a:gd name="connsiteX18" fmla="*/ 218520 w 320026"/>
                <a:gd name="connsiteY18" fmla="*/ 121220 h 320279"/>
                <a:gd name="connsiteX19" fmla="*/ 121220 w 320026"/>
                <a:gd name="connsiteY19" fmla="*/ 218520 h 3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026" h="320279">
                  <a:moveTo>
                    <a:pt x="311765" y="271629"/>
                  </a:moveTo>
                  <a:lnTo>
                    <a:pt x="261088" y="220952"/>
                  </a:lnTo>
                  <a:cubicBezTo>
                    <a:pt x="254196" y="214060"/>
                    <a:pt x="244872" y="211628"/>
                    <a:pt x="235953" y="213249"/>
                  </a:cubicBezTo>
                  <a:lnTo>
                    <a:pt x="218114" y="195411"/>
                  </a:lnTo>
                  <a:cubicBezTo>
                    <a:pt x="233925" y="175140"/>
                    <a:pt x="243250" y="149193"/>
                    <a:pt x="243250" y="121625"/>
                  </a:cubicBezTo>
                  <a:cubicBezTo>
                    <a:pt x="243250" y="54731"/>
                    <a:pt x="188519" y="0"/>
                    <a:pt x="121625" y="0"/>
                  </a:cubicBezTo>
                  <a:cubicBezTo>
                    <a:pt x="54731" y="0"/>
                    <a:pt x="0" y="54731"/>
                    <a:pt x="0" y="121625"/>
                  </a:cubicBezTo>
                  <a:cubicBezTo>
                    <a:pt x="0" y="188519"/>
                    <a:pt x="54731" y="243250"/>
                    <a:pt x="121625" y="243250"/>
                  </a:cubicBezTo>
                  <a:cubicBezTo>
                    <a:pt x="149193" y="243250"/>
                    <a:pt x="174735" y="233925"/>
                    <a:pt x="195411" y="218114"/>
                  </a:cubicBezTo>
                  <a:lnTo>
                    <a:pt x="213249" y="235953"/>
                  </a:lnTo>
                  <a:cubicBezTo>
                    <a:pt x="211628" y="244872"/>
                    <a:pt x="214060" y="254196"/>
                    <a:pt x="220952" y="261088"/>
                  </a:cubicBezTo>
                  <a:lnTo>
                    <a:pt x="271629" y="311765"/>
                  </a:lnTo>
                  <a:cubicBezTo>
                    <a:pt x="277305" y="317441"/>
                    <a:pt x="284603" y="320279"/>
                    <a:pt x="291900" y="320279"/>
                  </a:cubicBezTo>
                  <a:cubicBezTo>
                    <a:pt x="299198" y="320279"/>
                    <a:pt x="306495" y="317441"/>
                    <a:pt x="312171" y="311765"/>
                  </a:cubicBezTo>
                  <a:cubicBezTo>
                    <a:pt x="322712" y="300414"/>
                    <a:pt x="322712" y="282575"/>
                    <a:pt x="311765" y="271629"/>
                  </a:cubicBezTo>
                  <a:close/>
                  <a:moveTo>
                    <a:pt x="121220" y="218520"/>
                  </a:moveTo>
                  <a:cubicBezTo>
                    <a:pt x="67705" y="218520"/>
                    <a:pt x="23920" y="174735"/>
                    <a:pt x="23920" y="121220"/>
                  </a:cubicBezTo>
                  <a:cubicBezTo>
                    <a:pt x="23920" y="67705"/>
                    <a:pt x="67705" y="23920"/>
                    <a:pt x="121220" y="23920"/>
                  </a:cubicBezTo>
                  <a:cubicBezTo>
                    <a:pt x="174735" y="23920"/>
                    <a:pt x="218520" y="67705"/>
                    <a:pt x="218520" y="121220"/>
                  </a:cubicBezTo>
                  <a:cubicBezTo>
                    <a:pt x="218520" y="174735"/>
                    <a:pt x="174735" y="218520"/>
                    <a:pt x="121220" y="218520"/>
                  </a:cubicBezTo>
                  <a:close/>
                </a:path>
              </a:pathLst>
            </a:custGeom>
            <a:solidFill>
              <a:srgbClr val="000000"/>
            </a:solidFill>
            <a:ln w="3969" cap="flat">
              <a:noFill/>
              <a:prstDash val="solid"/>
              <a:miter/>
            </a:ln>
          </p:spPr>
          <p:txBody>
            <a:bodyPr rtlCol="0" anchor="ctr"/>
            <a:lstStyle/>
            <a:p>
              <a:endParaRPr lang="en-GB"/>
            </a:p>
          </p:txBody>
        </p:sp>
      </p:grpSp>
      <p:sp>
        <p:nvSpPr>
          <p:cNvPr id="22" name="Rectangle 21">
            <a:extLst>
              <a:ext uri="{FF2B5EF4-FFF2-40B4-BE49-F238E27FC236}">
                <a16:creationId xmlns:a16="http://schemas.microsoft.com/office/drawing/2014/main" id="{9EC9FB0D-0562-9D92-2416-D165B4738397}"/>
              </a:ext>
            </a:extLst>
          </p:cNvPr>
          <p:cNvSpPr/>
          <p:nvPr/>
        </p:nvSpPr>
        <p:spPr>
          <a:xfrm>
            <a:off x="6560812" y="1934124"/>
            <a:ext cx="872299" cy="477695"/>
          </a:xfrm>
          <a:prstGeom prst="rect">
            <a:avLst/>
          </a:prstGeom>
          <a:solidFill>
            <a:srgbClr val="000000"/>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kern="0">
                <a:solidFill>
                  <a:schemeClr val="tx2"/>
                </a:solidFill>
                <a:latin typeface="Arial" panose="020B0604020202020204"/>
              </a:rPr>
              <a:t>1407</a:t>
            </a:r>
            <a:endParaRPr kumimoji="0" lang="en-GB" sz="2400" b="1" i="0" u="none" strike="noStrike" kern="0" cap="none" spc="0" normalizeH="0" baseline="0" noProof="0">
              <a:ln>
                <a:noFill/>
              </a:ln>
              <a:solidFill>
                <a:schemeClr val="tx2"/>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6202CBC-2B15-3975-80ED-FB03934F3FB6}"/>
              </a:ext>
            </a:extLst>
          </p:cNvPr>
          <p:cNvSpPr/>
          <p:nvPr/>
        </p:nvSpPr>
        <p:spPr>
          <a:xfrm>
            <a:off x="8060809" y="1934124"/>
            <a:ext cx="1422047" cy="477695"/>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F6F7F6"/>
                </a:solidFill>
                <a:effectLst/>
                <a:uLnTx/>
                <a:uFillTx/>
                <a:latin typeface="Arial" panose="020B0604020202020204"/>
                <a:ea typeface="+mn-ea"/>
                <a:cs typeface="+mn-cs"/>
              </a:rPr>
              <a:t>Courses</a:t>
            </a:r>
            <a:endParaRPr kumimoji="0" lang="en-GB" sz="2400" b="1" i="0" u="none" strike="noStrike" kern="0" cap="none" spc="0" normalizeH="0" baseline="0" noProof="0">
              <a:ln>
                <a:noFill/>
              </a:ln>
              <a:solidFill>
                <a:schemeClr val="accent1"/>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25548A13-DE09-9D64-628A-C2920BF2AF41}"/>
              </a:ext>
            </a:extLst>
          </p:cNvPr>
          <p:cNvSpPr/>
          <p:nvPr/>
        </p:nvSpPr>
        <p:spPr>
          <a:xfrm>
            <a:off x="6560812" y="2712231"/>
            <a:ext cx="872299" cy="477695"/>
          </a:xfrm>
          <a:prstGeom prst="rect">
            <a:avLst/>
          </a:prstGeom>
          <a:solidFill>
            <a:srgbClr val="000000"/>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kern="0">
                <a:solidFill>
                  <a:schemeClr val="tx2"/>
                </a:solidFill>
                <a:latin typeface="Arial" panose="020B0604020202020204"/>
                <a:cs typeface="Arial"/>
              </a:rPr>
              <a:t>771</a:t>
            </a:r>
            <a:endParaRPr lang="en-GB" sz="2400" b="1" i="0" u="none" strike="noStrike" kern="0" cap="none" spc="0" normalizeH="0" baseline="0" noProof="0">
              <a:ln>
                <a:noFill/>
              </a:ln>
              <a:solidFill>
                <a:schemeClr val="tx2"/>
              </a:solidFill>
              <a:effectLst/>
              <a:uLnTx/>
              <a:uFillTx/>
              <a:latin typeface="Arial" panose="020B0604020202020204"/>
              <a:cs typeface="Arial"/>
            </a:endParaRPr>
          </a:p>
        </p:txBody>
      </p:sp>
      <p:sp>
        <p:nvSpPr>
          <p:cNvPr id="33" name="Rectangle 32">
            <a:extLst>
              <a:ext uri="{FF2B5EF4-FFF2-40B4-BE49-F238E27FC236}">
                <a16:creationId xmlns:a16="http://schemas.microsoft.com/office/drawing/2014/main" id="{6F717F64-A163-B00E-91B5-527D009B4491}"/>
              </a:ext>
            </a:extLst>
          </p:cNvPr>
          <p:cNvSpPr/>
          <p:nvPr/>
        </p:nvSpPr>
        <p:spPr>
          <a:xfrm>
            <a:off x="8060809" y="2712231"/>
            <a:ext cx="1422047" cy="477695"/>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F6F7F6"/>
                </a:solidFill>
                <a:effectLst/>
                <a:uLnTx/>
                <a:uFillTx/>
                <a:latin typeface="Arial" panose="020B0604020202020204"/>
                <a:ea typeface="+mn-ea"/>
                <a:cs typeface="+mn-cs"/>
              </a:rPr>
              <a:t>Courses</a:t>
            </a:r>
            <a:endParaRPr kumimoji="0" lang="en-GB" sz="2400" b="1" i="0" u="none" strike="noStrike" kern="0" cap="none" spc="0" normalizeH="0" baseline="0" noProof="0">
              <a:ln>
                <a:noFill/>
              </a:ln>
              <a:solidFill>
                <a:schemeClr val="accent1"/>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C89CC3B8-77DF-7651-A9D6-546BB200652A}"/>
              </a:ext>
            </a:extLst>
          </p:cNvPr>
          <p:cNvSpPr/>
          <p:nvPr/>
        </p:nvSpPr>
        <p:spPr>
          <a:xfrm>
            <a:off x="6560812" y="3555379"/>
            <a:ext cx="872299" cy="477695"/>
          </a:xfrm>
          <a:prstGeom prst="rect">
            <a:avLst/>
          </a:prstGeom>
          <a:solidFill>
            <a:srgbClr val="000000"/>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kern="0">
                <a:solidFill>
                  <a:schemeClr val="tx2"/>
                </a:solidFill>
                <a:latin typeface="Arial" panose="020B0604020202020204"/>
              </a:rPr>
              <a:t>1666</a:t>
            </a:r>
            <a:endParaRPr kumimoji="0" lang="en-GB" sz="2400" b="1" i="0" u="none" strike="noStrike" kern="0" cap="none" spc="0" normalizeH="0" baseline="0" noProof="0">
              <a:ln>
                <a:noFill/>
              </a:ln>
              <a:solidFill>
                <a:schemeClr val="tx2"/>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D2D9A7B5-AD0D-3F47-5132-861DDC8FCE70}"/>
              </a:ext>
            </a:extLst>
          </p:cNvPr>
          <p:cNvSpPr/>
          <p:nvPr/>
        </p:nvSpPr>
        <p:spPr>
          <a:xfrm>
            <a:off x="8060809" y="3555379"/>
            <a:ext cx="1422047" cy="477695"/>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F6F7F6"/>
                </a:solidFill>
                <a:effectLst/>
                <a:uLnTx/>
                <a:uFillTx/>
                <a:latin typeface="Arial" panose="020B0604020202020204"/>
                <a:ea typeface="+mn-ea"/>
                <a:cs typeface="+mn-cs"/>
              </a:rPr>
              <a:t>Courses</a:t>
            </a:r>
            <a:endParaRPr kumimoji="0" lang="en-GB" sz="2400" b="1" i="0" u="none" strike="noStrike" kern="0" cap="none" spc="0" normalizeH="0" baseline="0" noProof="0">
              <a:ln>
                <a:noFill/>
              </a:ln>
              <a:solidFill>
                <a:schemeClr val="accent1"/>
              </a:solidFill>
              <a:effectLst/>
              <a:uLnTx/>
              <a:uFillTx/>
              <a:latin typeface="Arial" panose="020B0604020202020204"/>
              <a:ea typeface="+mn-ea"/>
              <a:cs typeface="+mn-cs"/>
            </a:endParaRPr>
          </a:p>
        </p:txBody>
      </p:sp>
      <p:grpSp>
        <p:nvGrpSpPr>
          <p:cNvPr id="57" name="Group 56">
            <a:extLst>
              <a:ext uri="{FF2B5EF4-FFF2-40B4-BE49-F238E27FC236}">
                <a16:creationId xmlns:a16="http://schemas.microsoft.com/office/drawing/2014/main" id="{5AF044A5-D6FB-6320-674A-BC7E32E68A5B}"/>
              </a:ext>
            </a:extLst>
          </p:cNvPr>
          <p:cNvGrpSpPr/>
          <p:nvPr/>
        </p:nvGrpSpPr>
        <p:grpSpPr>
          <a:xfrm>
            <a:off x="2008365" y="4351328"/>
            <a:ext cx="8175349" cy="1456207"/>
            <a:chOff x="1432365" y="4283292"/>
            <a:chExt cx="8175349" cy="1456207"/>
          </a:xfrm>
        </p:grpSpPr>
        <p:grpSp>
          <p:nvGrpSpPr>
            <p:cNvPr id="41" name="Group 40">
              <a:extLst>
                <a:ext uri="{FF2B5EF4-FFF2-40B4-BE49-F238E27FC236}">
                  <a16:creationId xmlns:a16="http://schemas.microsoft.com/office/drawing/2014/main" id="{5636D743-9B6F-C18A-F971-292A15F38E59}"/>
                </a:ext>
              </a:extLst>
            </p:cNvPr>
            <p:cNvGrpSpPr/>
            <p:nvPr/>
          </p:nvGrpSpPr>
          <p:grpSpPr>
            <a:xfrm>
              <a:off x="1432365" y="4283292"/>
              <a:ext cx="3725600" cy="576000"/>
              <a:chOff x="564875" y="2120900"/>
              <a:chExt cx="3725600" cy="576000"/>
            </a:xfrm>
          </p:grpSpPr>
          <p:sp>
            <p:nvSpPr>
              <p:cNvPr id="42" name="Freeform: Shape 41">
                <a:extLst>
                  <a:ext uri="{FF2B5EF4-FFF2-40B4-BE49-F238E27FC236}">
                    <a16:creationId xmlns:a16="http://schemas.microsoft.com/office/drawing/2014/main" id="{7F62876F-D333-54B9-99C9-E1B56C4D9DF8}"/>
                  </a:ext>
                </a:extLst>
              </p:cNvPr>
              <p:cNvSpPr/>
              <p:nvPr/>
            </p:nvSpPr>
            <p:spPr>
              <a:xfrm>
                <a:off x="852875" y="2120900"/>
                <a:ext cx="3437600" cy="576000"/>
              </a:xfrm>
              <a:custGeom>
                <a:avLst/>
                <a:gdLst>
                  <a:gd name="connsiteX0" fmla="*/ 0 w 3437600"/>
                  <a:gd name="connsiteY0" fmla="*/ 0 h 576000"/>
                  <a:gd name="connsiteX1" fmla="*/ 3149600 w 3437600"/>
                  <a:gd name="connsiteY1" fmla="*/ 0 h 576000"/>
                  <a:gd name="connsiteX2" fmla="*/ 3437600 w 3437600"/>
                  <a:gd name="connsiteY2" fmla="*/ 288000 h 576000"/>
                  <a:gd name="connsiteX3" fmla="*/ 3149600 w 3437600"/>
                  <a:gd name="connsiteY3" fmla="*/ 576000 h 576000"/>
                  <a:gd name="connsiteX4" fmla="*/ 0 w 3437600"/>
                  <a:gd name="connsiteY4" fmla="*/ 57600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00" h="576000">
                    <a:moveTo>
                      <a:pt x="0" y="0"/>
                    </a:moveTo>
                    <a:lnTo>
                      <a:pt x="3149600" y="0"/>
                    </a:lnTo>
                    <a:cubicBezTo>
                      <a:pt x="3308658" y="0"/>
                      <a:pt x="3437600" y="128942"/>
                      <a:pt x="3437600" y="288000"/>
                    </a:cubicBezTo>
                    <a:cubicBezTo>
                      <a:pt x="3437600" y="447058"/>
                      <a:pt x="3308658" y="576000"/>
                      <a:pt x="3149600" y="576000"/>
                    </a:cubicBezTo>
                    <a:lnTo>
                      <a:pt x="0" y="576000"/>
                    </a:lnTo>
                    <a:close/>
                  </a:path>
                </a:pathLst>
              </a:custGeom>
              <a:solidFill>
                <a:schemeClr val="accent1">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b="1">
                    <a:solidFill>
                      <a:schemeClr val="tx1"/>
                    </a:solidFill>
                  </a:rPr>
                  <a:t>League Tables</a:t>
                </a:r>
              </a:p>
            </p:txBody>
          </p:sp>
          <p:sp>
            <p:nvSpPr>
              <p:cNvPr id="43" name="Oval 42">
                <a:extLst>
                  <a:ext uri="{FF2B5EF4-FFF2-40B4-BE49-F238E27FC236}">
                    <a16:creationId xmlns:a16="http://schemas.microsoft.com/office/drawing/2014/main" id="{88D87A93-526A-5D68-2E6F-321B714CC656}"/>
                  </a:ext>
                </a:extLst>
              </p:cNvPr>
              <p:cNvSpPr/>
              <p:nvPr/>
            </p:nvSpPr>
            <p:spPr>
              <a:xfrm>
                <a:off x="564875" y="2120900"/>
                <a:ext cx="576000" cy="576000"/>
              </a:xfrm>
              <a:prstGeom prst="ellipse">
                <a:avLst/>
              </a:prstGeom>
              <a:solidFill>
                <a:schemeClr val="bg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Content Placeholder 9" descr="Magnifying glass with solid fill">
                <a:extLst>
                  <a:ext uri="{FF2B5EF4-FFF2-40B4-BE49-F238E27FC236}">
                    <a16:creationId xmlns:a16="http://schemas.microsoft.com/office/drawing/2014/main" id="{1AFBDE8B-223A-D04A-B88B-50AE09968B0F}"/>
                  </a:ext>
                </a:extLst>
              </p:cNvPr>
              <p:cNvSpPr/>
              <p:nvPr/>
            </p:nvSpPr>
            <p:spPr>
              <a:xfrm>
                <a:off x="693140" y="2249165"/>
                <a:ext cx="320026" cy="320279"/>
              </a:xfrm>
              <a:custGeom>
                <a:avLst/>
                <a:gdLst>
                  <a:gd name="connsiteX0" fmla="*/ 311765 w 320026"/>
                  <a:gd name="connsiteY0" fmla="*/ 271629 h 320279"/>
                  <a:gd name="connsiteX1" fmla="*/ 261088 w 320026"/>
                  <a:gd name="connsiteY1" fmla="*/ 220952 h 320279"/>
                  <a:gd name="connsiteX2" fmla="*/ 235953 w 320026"/>
                  <a:gd name="connsiteY2" fmla="*/ 213249 h 320279"/>
                  <a:gd name="connsiteX3" fmla="*/ 218114 w 320026"/>
                  <a:gd name="connsiteY3" fmla="*/ 195411 h 320279"/>
                  <a:gd name="connsiteX4" fmla="*/ 243250 w 320026"/>
                  <a:gd name="connsiteY4" fmla="*/ 121625 h 320279"/>
                  <a:gd name="connsiteX5" fmla="*/ 121625 w 320026"/>
                  <a:gd name="connsiteY5" fmla="*/ 0 h 320279"/>
                  <a:gd name="connsiteX6" fmla="*/ 0 w 320026"/>
                  <a:gd name="connsiteY6" fmla="*/ 121625 h 320279"/>
                  <a:gd name="connsiteX7" fmla="*/ 121625 w 320026"/>
                  <a:gd name="connsiteY7" fmla="*/ 243250 h 320279"/>
                  <a:gd name="connsiteX8" fmla="*/ 195411 w 320026"/>
                  <a:gd name="connsiteY8" fmla="*/ 218114 h 320279"/>
                  <a:gd name="connsiteX9" fmla="*/ 213249 w 320026"/>
                  <a:gd name="connsiteY9" fmla="*/ 235953 h 320279"/>
                  <a:gd name="connsiteX10" fmla="*/ 220952 w 320026"/>
                  <a:gd name="connsiteY10" fmla="*/ 261088 h 320279"/>
                  <a:gd name="connsiteX11" fmla="*/ 271629 w 320026"/>
                  <a:gd name="connsiteY11" fmla="*/ 311765 h 320279"/>
                  <a:gd name="connsiteX12" fmla="*/ 291900 w 320026"/>
                  <a:gd name="connsiteY12" fmla="*/ 320279 h 320279"/>
                  <a:gd name="connsiteX13" fmla="*/ 312171 w 320026"/>
                  <a:gd name="connsiteY13" fmla="*/ 311765 h 320279"/>
                  <a:gd name="connsiteX14" fmla="*/ 311765 w 320026"/>
                  <a:gd name="connsiteY14" fmla="*/ 271629 h 320279"/>
                  <a:gd name="connsiteX15" fmla="*/ 121220 w 320026"/>
                  <a:gd name="connsiteY15" fmla="*/ 218520 h 320279"/>
                  <a:gd name="connsiteX16" fmla="*/ 23920 w 320026"/>
                  <a:gd name="connsiteY16" fmla="*/ 121220 h 320279"/>
                  <a:gd name="connsiteX17" fmla="*/ 121220 w 320026"/>
                  <a:gd name="connsiteY17" fmla="*/ 23920 h 320279"/>
                  <a:gd name="connsiteX18" fmla="*/ 218520 w 320026"/>
                  <a:gd name="connsiteY18" fmla="*/ 121220 h 320279"/>
                  <a:gd name="connsiteX19" fmla="*/ 121220 w 320026"/>
                  <a:gd name="connsiteY19" fmla="*/ 218520 h 3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026" h="320279">
                    <a:moveTo>
                      <a:pt x="311765" y="271629"/>
                    </a:moveTo>
                    <a:lnTo>
                      <a:pt x="261088" y="220952"/>
                    </a:lnTo>
                    <a:cubicBezTo>
                      <a:pt x="254196" y="214060"/>
                      <a:pt x="244872" y="211628"/>
                      <a:pt x="235953" y="213249"/>
                    </a:cubicBezTo>
                    <a:lnTo>
                      <a:pt x="218114" y="195411"/>
                    </a:lnTo>
                    <a:cubicBezTo>
                      <a:pt x="233925" y="175140"/>
                      <a:pt x="243250" y="149193"/>
                      <a:pt x="243250" y="121625"/>
                    </a:cubicBezTo>
                    <a:cubicBezTo>
                      <a:pt x="243250" y="54731"/>
                      <a:pt x="188519" y="0"/>
                      <a:pt x="121625" y="0"/>
                    </a:cubicBezTo>
                    <a:cubicBezTo>
                      <a:pt x="54731" y="0"/>
                      <a:pt x="0" y="54731"/>
                      <a:pt x="0" y="121625"/>
                    </a:cubicBezTo>
                    <a:cubicBezTo>
                      <a:pt x="0" y="188519"/>
                      <a:pt x="54731" y="243250"/>
                      <a:pt x="121625" y="243250"/>
                    </a:cubicBezTo>
                    <a:cubicBezTo>
                      <a:pt x="149193" y="243250"/>
                      <a:pt x="174735" y="233925"/>
                      <a:pt x="195411" y="218114"/>
                    </a:cubicBezTo>
                    <a:lnTo>
                      <a:pt x="213249" y="235953"/>
                    </a:lnTo>
                    <a:cubicBezTo>
                      <a:pt x="211628" y="244872"/>
                      <a:pt x="214060" y="254196"/>
                      <a:pt x="220952" y="261088"/>
                    </a:cubicBezTo>
                    <a:lnTo>
                      <a:pt x="271629" y="311765"/>
                    </a:lnTo>
                    <a:cubicBezTo>
                      <a:pt x="277305" y="317441"/>
                      <a:pt x="284603" y="320279"/>
                      <a:pt x="291900" y="320279"/>
                    </a:cubicBezTo>
                    <a:cubicBezTo>
                      <a:pt x="299198" y="320279"/>
                      <a:pt x="306495" y="317441"/>
                      <a:pt x="312171" y="311765"/>
                    </a:cubicBezTo>
                    <a:cubicBezTo>
                      <a:pt x="322712" y="300414"/>
                      <a:pt x="322712" y="282575"/>
                      <a:pt x="311765" y="271629"/>
                    </a:cubicBezTo>
                    <a:close/>
                    <a:moveTo>
                      <a:pt x="121220" y="218520"/>
                    </a:moveTo>
                    <a:cubicBezTo>
                      <a:pt x="67705" y="218520"/>
                      <a:pt x="23920" y="174735"/>
                      <a:pt x="23920" y="121220"/>
                    </a:cubicBezTo>
                    <a:cubicBezTo>
                      <a:pt x="23920" y="67705"/>
                      <a:pt x="67705" y="23920"/>
                      <a:pt x="121220" y="23920"/>
                    </a:cubicBezTo>
                    <a:cubicBezTo>
                      <a:pt x="174735" y="23920"/>
                      <a:pt x="218520" y="67705"/>
                      <a:pt x="218520" y="121220"/>
                    </a:cubicBezTo>
                    <a:cubicBezTo>
                      <a:pt x="218520" y="174735"/>
                      <a:pt x="174735" y="218520"/>
                      <a:pt x="121220" y="218520"/>
                    </a:cubicBezTo>
                    <a:close/>
                  </a:path>
                </a:pathLst>
              </a:custGeom>
              <a:solidFill>
                <a:srgbClr val="000000"/>
              </a:solidFill>
              <a:ln w="3969" cap="flat">
                <a:noFill/>
                <a:prstDash val="solid"/>
                <a:miter/>
              </a:ln>
            </p:spPr>
            <p:txBody>
              <a:bodyPr rtlCol="0" anchor="ctr"/>
              <a:lstStyle/>
              <a:p>
                <a:endParaRPr lang="en-GB"/>
              </a:p>
            </p:txBody>
          </p:sp>
        </p:grpSp>
        <p:grpSp>
          <p:nvGrpSpPr>
            <p:cNvPr id="45" name="Group 44">
              <a:extLst>
                <a:ext uri="{FF2B5EF4-FFF2-40B4-BE49-F238E27FC236}">
                  <a16:creationId xmlns:a16="http://schemas.microsoft.com/office/drawing/2014/main" id="{4715AC04-A0EF-0B1F-A140-E3CA06DD462A}"/>
                </a:ext>
              </a:extLst>
            </p:cNvPr>
            <p:cNvGrpSpPr/>
            <p:nvPr/>
          </p:nvGrpSpPr>
          <p:grpSpPr>
            <a:xfrm>
              <a:off x="5882114" y="4283292"/>
              <a:ext cx="3725600" cy="576000"/>
              <a:chOff x="564875" y="2120900"/>
              <a:chExt cx="3725600" cy="576000"/>
            </a:xfrm>
          </p:grpSpPr>
          <p:sp>
            <p:nvSpPr>
              <p:cNvPr id="46" name="Freeform: Shape 45">
                <a:extLst>
                  <a:ext uri="{FF2B5EF4-FFF2-40B4-BE49-F238E27FC236}">
                    <a16:creationId xmlns:a16="http://schemas.microsoft.com/office/drawing/2014/main" id="{08E354C6-262A-898A-4FE6-2F5BEE2F7740}"/>
                  </a:ext>
                </a:extLst>
              </p:cNvPr>
              <p:cNvSpPr/>
              <p:nvPr/>
            </p:nvSpPr>
            <p:spPr>
              <a:xfrm>
                <a:off x="852875" y="2120900"/>
                <a:ext cx="3437600" cy="576000"/>
              </a:xfrm>
              <a:custGeom>
                <a:avLst/>
                <a:gdLst>
                  <a:gd name="connsiteX0" fmla="*/ 0 w 3437600"/>
                  <a:gd name="connsiteY0" fmla="*/ 0 h 576000"/>
                  <a:gd name="connsiteX1" fmla="*/ 3149600 w 3437600"/>
                  <a:gd name="connsiteY1" fmla="*/ 0 h 576000"/>
                  <a:gd name="connsiteX2" fmla="*/ 3437600 w 3437600"/>
                  <a:gd name="connsiteY2" fmla="*/ 288000 h 576000"/>
                  <a:gd name="connsiteX3" fmla="*/ 3149600 w 3437600"/>
                  <a:gd name="connsiteY3" fmla="*/ 576000 h 576000"/>
                  <a:gd name="connsiteX4" fmla="*/ 0 w 3437600"/>
                  <a:gd name="connsiteY4" fmla="*/ 57600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00" h="576000">
                    <a:moveTo>
                      <a:pt x="0" y="0"/>
                    </a:moveTo>
                    <a:lnTo>
                      <a:pt x="3149600" y="0"/>
                    </a:lnTo>
                    <a:cubicBezTo>
                      <a:pt x="3308658" y="0"/>
                      <a:pt x="3437600" y="128942"/>
                      <a:pt x="3437600" y="288000"/>
                    </a:cubicBezTo>
                    <a:cubicBezTo>
                      <a:pt x="3437600" y="447058"/>
                      <a:pt x="3308658" y="576000"/>
                      <a:pt x="3149600" y="576000"/>
                    </a:cubicBezTo>
                    <a:lnTo>
                      <a:pt x="0" y="576000"/>
                    </a:lnTo>
                    <a:close/>
                  </a:path>
                </a:pathLst>
              </a:custGeom>
              <a:solidFill>
                <a:schemeClr val="accent1">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b="1">
                    <a:solidFill>
                      <a:schemeClr val="tx1"/>
                    </a:solidFill>
                  </a:rPr>
                  <a:t>Prospectuses</a:t>
                </a:r>
              </a:p>
            </p:txBody>
          </p:sp>
          <p:sp>
            <p:nvSpPr>
              <p:cNvPr id="47" name="Oval 46">
                <a:extLst>
                  <a:ext uri="{FF2B5EF4-FFF2-40B4-BE49-F238E27FC236}">
                    <a16:creationId xmlns:a16="http://schemas.microsoft.com/office/drawing/2014/main" id="{7BC7FE19-DF5E-F8C8-50AA-ACB20F21FA3C}"/>
                  </a:ext>
                </a:extLst>
              </p:cNvPr>
              <p:cNvSpPr/>
              <p:nvPr/>
            </p:nvSpPr>
            <p:spPr>
              <a:xfrm>
                <a:off x="564875" y="2120900"/>
                <a:ext cx="576000" cy="576000"/>
              </a:xfrm>
              <a:prstGeom prst="ellipse">
                <a:avLst/>
              </a:prstGeom>
              <a:solidFill>
                <a:schemeClr val="bg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ontent Placeholder 9" descr="Magnifying glass with solid fill">
                <a:extLst>
                  <a:ext uri="{FF2B5EF4-FFF2-40B4-BE49-F238E27FC236}">
                    <a16:creationId xmlns:a16="http://schemas.microsoft.com/office/drawing/2014/main" id="{74E4F431-DF82-5912-1A90-7B34CB0444EC}"/>
                  </a:ext>
                </a:extLst>
              </p:cNvPr>
              <p:cNvSpPr/>
              <p:nvPr/>
            </p:nvSpPr>
            <p:spPr>
              <a:xfrm>
                <a:off x="693140" y="2249165"/>
                <a:ext cx="320026" cy="320279"/>
              </a:xfrm>
              <a:custGeom>
                <a:avLst/>
                <a:gdLst>
                  <a:gd name="connsiteX0" fmla="*/ 311765 w 320026"/>
                  <a:gd name="connsiteY0" fmla="*/ 271629 h 320279"/>
                  <a:gd name="connsiteX1" fmla="*/ 261088 w 320026"/>
                  <a:gd name="connsiteY1" fmla="*/ 220952 h 320279"/>
                  <a:gd name="connsiteX2" fmla="*/ 235953 w 320026"/>
                  <a:gd name="connsiteY2" fmla="*/ 213249 h 320279"/>
                  <a:gd name="connsiteX3" fmla="*/ 218114 w 320026"/>
                  <a:gd name="connsiteY3" fmla="*/ 195411 h 320279"/>
                  <a:gd name="connsiteX4" fmla="*/ 243250 w 320026"/>
                  <a:gd name="connsiteY4" fmla="*/ 121625 h 320279"/>
                  <a:gd name="connsiteX5" fmla="*/ 121625 w 320026"/>
                  <a:gd name="connsiteY5" fmla="*/ 0 h 320279"/>
                  <a:gd name="connsiteX6" fmla="*/ 0 w 320026"/>
                  <a:gd name="connsiteY6" fmla="*/ 121625 h 320279"/>
                  <a:gd name="connsiteX7" fmla="*/ 121625 w 320026"/>
                  <a:gd name="connsiteY7" fmla="*/ 243250 h 320279"/>
                  <a:gd name="connsiteX8" fmla="*/ 195411 w 320026"/>
                  <a:gd name="connsiteY8" fmla="*/ 218114 h 320279"/>
                  <a:gd name="connsiteX9" fmla="*/ 213249 w 320026"/>
                  <a:gd name="connsiteY9" fmla="*/ 235953 h 320279"/>
                  <a:gd name="connsiteX10" fmla="*/ 220952 w 320026"/>
                  <a:gd name="connsiteY10" fmla="*/ 261088 h 320279"/>
                  <a:gd name="connsiteX11" fmla="*/ 271629 w 320026"/>
                  <a:gd name="connsiteY11" fmla="*/ 311765 h 320279"/>
                  <a:gd name="connsiteX12" fmla="*/ 291900 w 320026"/>
                  <a:gd name="connsiteY12" fmla="*/ 320279 h 320279"/>
                  <a:gd name="connsiteX13" fmla="*/ 312171 w 320026"/>
                  <a:gd name="connsiteY13" fmla="*/ 311765 h 320279"/>
                  <a:gd name="connsiteX14" fmla="*/ 311765 w 320026"/>
                  <a:gd name="connsiteY14" fmla="*/ 271629 h 320279"/>
                  <a:gd name="connsiteX15" fmla="*/ 121220 w 320026"/>
                  <a:gd name="connsiteY15" fmla="*/ 218520 h 320279"/>
                  <a:gd name="connsiteX16" fmla="*/ 23920 w 320026"/>
                  <a:gd name="connsiteY16" fmla="*/ 121220 h 320279"/>
                  <a:gd name="connsiteX17" fmla="*/ 121220 w 320026"/>
                  <a:gd name="connsiteY17" fmla="*/ 23920 h 320279"/>
                  <a:gd name="connsiteX18" fmla="*/ 218520 w 320026"/>
                  <a:gd name="connsiteY18" fmla="*/ 121220 h 320279"/>
                  <a:gd name="connsiteX19" fmla="*/ 121220 w 320026"/>
                  <a:gd name="connsiteY19" fmla="*/ 218520 h 3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026" h="320279">
                    <a:moveTo>
                      <a:pt x="311765" y="271629"/>
                    </a:moveTo>
                    <a:lnTo>
                      <a:pt x="261088" y="220952"/>
                    </a:lnTo>
                    <a:cubicBezTo>
                      <a:pt x="254196" y="214060"/>
                      <a:pt x="244872" y="211628"/>
                      <a:pt x="235953" y="213249"/>
                    </a:cubicBezTo>
                    <a:lnTo>
                      <a:pt x="218114" y="195411"/>
                    </a:lnTo>
                    <a:cubicBezTo>
                      <a:pt x="233925" y="175140"/>
                      <a:pt x="243250" y="149193"/>
                      <a:pt x="243250" y="121625"/>
                    </a:cubicBezTo>
                    <a:cubicBezTo>
                      <a:pt x="243250" y="54731"/>
                      <a:pt x="188519" y="0"/>
                      <a:pt x="121625" y="0"/>
                    </a:cubicBezTo>
                    <a:cubicBezTo>
                      <a:pt x="54731" y="0"/>
                      <a:pt x="0" y="54731"/>
                      <a:pt x="0" y="121625"/>
                    </a:cubicBezTo>
                    <a:cubicBezTo>
                      <a:pt x="0" y="188519"/>
                      <a:pt x="54731" y="243250"/>
                      <a:pt x="121625" y="243250"/>
                    </a:cubicBezTo>
                    <a:cubicBezTo>
                      <a:pt x="149193" y="243250"/>
                      <a:pt x="174735" y="233925"/>
                      <a:pt x="195411" y="218114"/>
                    </a:cubicBezTo>
                    <a:lnTo>
                      <a:pt x="213249" y="235953"/>
                    </a:lnTo>
                    <a:cubicBezTo>
                      <a:pt x="211628" y="244872"/>
                      <a:pt x="214060" y="254196"/>
                      <a:pt x="220952" y="261088"/>
                    </a:cubicBezTo>
                    <a:lnTo>
                      <a:pt x="271629" y="311765"/>
                    </a:lnTo>
                    <a:cubicBezTo>
                      <a:pt x="277305" y="317441"/>
                      <a:pt x="284603" y="320279"/>
                      <a:pt x="291900" y="320279"/>
                    </a:cubicBezTo>
                    <a:cubicBezTo>
                      <a:pt x="299198" y="320279"/>
                      <a:pt x="306495" y="317441"/>
                      <a:pt x="312171" y="311765"/>
                    </a:cubicBezTo>
                    <a:cubicBezTo>
                      <a:pt x="322712" y="300414"/>
                      <a:pt x="322712" y="282575"/>
                      <a:pt x="311765" y="271629"/>
                    </a:cubicBezTo>
                    <a:close/>
                    <a:moveTo>
                      <a:pt x="121220" y="218520"/>
                    </a:moveTo>
                    <a:cubicBezTo>
                      <a:pt x="67705" y="218520"/>
                      <a:pt x="23920" y="174735"/>
                      <a:pt x="23920" y="121220"/>
                    </a:cubicBezTo>
                    <a:cubicBezTo>
                      <a:pt x="23920" y="67705"/>
                      <a:pt x="67705" y="23920"/>
                      <a:pt x="121220" y="23920"/>
                    </a:cubicBezTo>
                    <a:cubicBezTo>
                      <a:pt x="174735" y="23920"/>
                      <a:pt x="218520" y="67705"/>
                      <a:pt x="218520" y="121220"/>
                    </a:cubicBezTo>
                    <a:cubicBezTo>
                      <a:pt x="218520" y="174735"/>
                      <a:pt x="174735" y="218520"/>
                      <a:pt x="121220" y="218520"/>
                    </a:cubicBezTo>
                    <a:close/>
                  </a:path>
                </a:pathLst>
              </a:custGeom>
              <a:solidFill>
                <a:srgbClr val="000000"/>
              </a:solidFill>
              <a:ln w="3969" cap="flat">
                <a:noFill/>
                <a:prstDash val="solid"/>
                <a:miter/>
              </a:ln>
            </p:spPr>
            <p:txBody>
              <a:bodyPr rtlCol="0" anchor="ctr"/>
              <a:lstStyle/>
              <a:p>
                <a:endParaRPr lang="en-GB"/>
              </a:p>
            </p:txBody>
          </p:sp>
        </p:grpSp>
        <p:grpSp>
          <p:nvGrpSpPr>
            <p:cNvPr id="49" name="Group 48">
              <a:extLst>
                <a:ext uri="{FF2B5EF4-FFF2-40B4-BE49-F238E27FC236}">
                  <a16:creationId xmlns:a16="http://schemas.microsoft.com/office/drawing/2014/main" id="{724A5045-0452-2230-5D4D-634CA32BCAD8}"/>
                </a:ext>
              </a:extLst>
            </p:cNvPr>
            <p:cNvGrpSpPr/>
            <p:nvPr/>
          </p:nvGrpSpPr>
          <p:grpSpPr>
            <a:xfrm>
              <a:off x="1432365" y="5163499"/>
              <a:ext cx="3725600" cy="576000"/>
              <a:chOff x="564875" y="2120900"/>
              <a:chExt cx="3725600" cy="576000"/>
            </a:xfrm>
          </p:grpSpPr>
          <p:sp>
            <p:nvSpPr>
              <p:cNvPr id="50" name="Freeform: Shape 49">
                <a:extLst>
                  <a:ext uri="{FF2B5EF4-FFF2-40B4-BE49-F238E27FC236}">
                    <a16:creationId xmlns:a16="http://schemas.microsoft.com/office/drawing/2014/main" id="{94431E44-1F64-D21D-E91F-EBF7523028CD}"/>
                  </a:ext>
                </a:extLst>
              </p:cNvPr>
              <p:cNvSpPr/>
              <p:nvPr/>
            </p:nvSpPr>
            <p:spPr>
              <a:xfrm>
                <a:off x="852875" y="2120900"/>
                <a:ext cx="3437600" cy="576000"/>
              </a:xfrm>
              <a:custGeom>
                <a:avLst/>
                <a:gdLst>
                  <a:gd name="connsiteX0" fmla="*/ 0 w 3437600"/>
                  <a:gd name="connsiteY0" fmla="*/ 0 h 576000"/>
                  <a:gd name="connsiteX1" fmla="*/ 3149600 w 3437600"/>
                  <a:gd name="connsiteY1" fmla="*/ 0 h 576000"/>
                  <a:gd name="connsiteX2" fmla="*/ 3437600 w 3437600"/>
                  <a:gd name="connsiteY2" fmla="*/ 288000 h 576000"/>
                  <a:gd name="connsiteX3" fmla="*/ 3149600 w 3437600"/>
                  <a:gd name="connsiteY3" fmla="*/ 576000 h 576000"/>
                  <a:gd name="connsiteX4" fmla="*/ 0 w 3437600"/>
                  <a:gd name="connsiteY4" fmla="*/ 57600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00" h="576000">
                    <a:moveTo>
                      <a:pt x="0" y="0"/>
                    </a:moveTo>
                    <a:lnTo>
                      <a:pt x="3149600" y="0"/>
                    </a:lnTo>
                    <a:cubicBezTo>
                      <a:pt x="3308658" y="0"/>
                      <a:pt x="3437600" y="128942"/>
                      <a:pt x="3437600" y="288000"/>
                    </a:cubicBezTo>
                    <a:cubicBezTo>
                      <a:pt x="3437600" y="447058"/>
                      <a:pt x="3308658" y="576000"/>
                      <a:pt x="3149600" y="576000"/>
                    </a:cubicBezTo>
                    <a:lnTo>
                      <a:pt x="0" y="576000"/>
                    </a:lnTo>
                    <a:close/>
                  </a:path>
                </a:pathLst>
              </a:custGeom>
              <a:solidFill>
                <a:schemeClr val="accent1">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b="1">
                    <a:solidFill>
                      <a:schemeClr val="tx1"/>
                    </a:solidFill>
                  </a:rPr>
                  <a:t>TEF</a:t>
                </a:r>
              </a:p>
            </p:txBody>
          </p:sp>
          <p:sp>
            <p:nvSpPr>
              <p:cNvPr id="51" name="Oval 50">
                <a:extLst>
                  <a:ext uri="{FF2B5EF4-FFF2-40B4-BE49-F238E27FC236}">
                    <a16:creationId xmlns:a16="http://schemas.microsoft.com/office/drawing/2014/main" id="{C160B10E-B8AC-9FD7-F9B5-83D42A409880}"/>
                  </a:ext>
                </a:extLst>
              </p:cNvPr>
              <p:cNvSpPr/>
              <p:nvPr/>
            </p:nvSpPr>
            <p:spPr>
              <a:xfrm>
                <a:off x="564875" y="2120900"/>
                <a:ext cx="576000" cy="576000"/>
              </a:xfrm>
              <a:prstGeom prst="ellipse">
                <a:avLst/>
              </a:prstGeom>
              <a:solidFill>
                <a:schemeClr val="bg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Content Placeholder 9" descr="Magnifying glass with solid fill">
                <a:extLst>
                  <a:ext uri="{FF2B5EF4-FFF2-40B4-BE49-F238E27FC236}">
                    <a16:creationId xmlns:a16="http://schemas.microsoft.com/office/drawing/2014/main" id="{D1B3C3F1-5168-18AF-A0CE-208E7547E9E8}"/>
                  </a:ext>
                </a:extLst>
              </p:cNvPr>
              <p:cNvSpPr/>
              <p:nvPr/>
            </p:nvSpPr>
            <p:spPr>
              <a:xfrm>
                <a:off x="693140" y="2249165"/>
                <a:ext cx="320026" cy="320279"/>
              </a:xfrm>
              <a:custGeom>
                <a:avLst/>
                <a:gdLst>
                  <a:gd name="connsiteX0" fmla="*/ 311765 w 320026"/>
                  <a:gd name="connsiteY0" fmla="*/ 271629 h 320279"/>
                  <a:gd name="connsiteX1" fmla="*/ 261088 w 320026"/>
                  <a:gd name="connsiteY1" fmla="*/ 220952 h 320279"/>
                  <a:gd name="connsiteX2" fmla="*/ 235953 w 320026"/>
                  <a:gd name="connsiteY2" fmla="*/ 213249 h 320279"/>
                  <a:gd name="connsiteX3" fmla="*/ 218114 w 320026"/>
                  <a:gd name="connsiteY3" fmla="*/ 195411 h 320279"/>
                  <a:gd name="connsiteX4" fmla="*/ 243250 w 320026"/>
                  <a:gd name="connsiteY4" fmla="*/ 121625 h 320279"/>
                  <a:gd name="connsiteX5" fmla="*/ 121625 w 320026"/>
                  <a:gd name="connsiteY5" fmla="*/ 0 h 320279"/>
                  <a:gd name="connsiteX6" fmla="*/ 0 w 320026"/>
                  <a:gd name="connsiteY6" fmla="*/ 121625 h 320279"/>
                  <a:gd name="connsiteX7" fmla="*/ 121625 w 320026"/>
                  <a:gd name="connsiteY7" fmla="*/ 243250 h 320279"/>
                  <a:gd name="connsiteX8" fmla="*/ 195411 w 320026"/>
                  <a:gd name="connsiteY8" fmla="*/ 218114 h 320279"/>
                  <a:gd name="connsiteX9" fmla="*/ 213249 w 320026"/>
                  <a:gd name="connsiteY9" fmla="*/ 235953 h 320279"/>
                  <a:gd name="connsiteX10" fmla="*/ 220952 w 320026"/>
                  <a:gd name="connsiteY10" fmla="*/ 261088 h 320279"/>
                  <a:gd name="connsiteX11" fmla="*/ 271629 w 320026"/>
                  <a:gd name="connsiteY11" fmla="*/ 311765 h 320279"/>
                  <a:gd name="connsiteX12" fmla="*/ 291900 w 320026"/>
                  <a:gd name="connsiteY12" fmla="*/ 320279 h 320279"/>
                  <a:gd name="connsiteX13" fmla="*/ 312171 w 320026"/>
                  <a:gd name="connsiteY13" fmla="*/ 311765 h 320279"/>
                  <a:gd name="connsiteX14" fmla="*/ 311765 w 320026"/>
                  <a:gd name="connsiteY14" fmla="*/ 271629 h 320279"/>
                  <a:gd name="connsiteX15" fmla="*/ 121220 w 320026"/>
                  <a:gd name="connsiteY15" fmla="*/ 218520 h 320279"/>
                  <a:gd name="connsiteX16" fmla="*/ 23920 w 320026"/>
                  <a:gd name="connsiteY16" fmla="*/ 121220 h 320279"/>
                  <a:gd name="connsiteX17" fmla="*/ 121220 w 320026"/>
                  <a:gd name="connsiteY17" fmla="*/ 23920 h 320279"/>
                  <a:gd name="connsiteX18" fmla="*/ 218520 w 320026"/>
                  <a:gd name="connsiteY18" fmla="*/ 121220 h 320279"/>
                  <a:gd name="connsiteX19" fmla="*/ 121220 w 320026"/>
                  <a:gd name="connsiteY19" fmla="*/ 218520 h 3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026" h="320279">
                    <a:moveTo>
                      <a:pt x="311765" y="271629"/>
                    </a:moveTo>
                    <a:lnTo>
                      <a:pt x="261088" y="220952"/>
                    </a:lnTo>
                    <a:cubicBezTo>
                      <a:pt x="254196" y="214060"/>
                      <a:pt x="244872" y="211628"/>
                      <a:pt x="235953" y="213249"/>
                    </a:cubicBezTo>
                    <a:lnTo>
                      <a:pt x="218114" y="195411"/>
                    </a:lnTo>
                    <a:cubicBezTo>
                      <a:pt x="233925" y="175140"/>
                      <a:pt x="243250" y="149193"/>
                      <a:pt x="243250" y="121625"/>
                    </a:cubicBezTo>
                    <a:cubicBezTo>
                      <a:pt x="243250" y="54731"/>
                      <a:pt x="188519" y="0"/>
                      <a:pt x="121625" y="0"/>
                    </a:cubicBezTo>
                    <a:cubicBezTo>
                      <a:pt x="54731" y="0"/>
                      <a:pt x="0" y="54731"/>
                      <a:pt x="0" y="121625"/>
                    </a:cubicBezTo>
                    <a:cubicBezTo>
                      <a:pt x="0" y="188519"/>
                      <a:pt x="54731" y="243250"/>
                      <a:pt x="121625" y="243250"/>
                    </a:cubicBezTo>
                    <a:cubicBezTo>
                      <a:pt x="149193" y="243250"/>
                      <a:pt x="174735" y="233925"/>
                      <a:pt x="195411" y="218114"/>
                    </a:cubicBezTo>
                    <a:lnTo>
                      <a:pt x="213249" y="235953"/>
                    </a:lnTo>
                    <a:cubicBezTo>
                      <a:pt x="211628" y="244872"/>
                      <a:pt x="214060" y="254196"/>
                      <a:pt x="220952" y="261088"/>
                    </a:cubicBezTo>
                    <a:lnTo>
                      <a:pt x="271629" y="311765"/>
                    </a:lnTo>
                    <a:cubicBezTo>
                      <a:pt x="277305" y="317441"/>
                      <a:pt x="284603" y="320279"/>
                      <a:pt x="291900" y="320279"/>
                    </a:cubicBezTo>
                    <a:cubicBezTo>
                      <a:pt x="299198" y="320279"/>
                      <a:pt x="306495" y="317441"/>
                      <a:pt x="312171" y="311765"/>
                    </a:cubicBezTo>
                    <a:cubicBezTo>
                      <a:pt x="322712" y="300414"/>
                      <a:pt x="322712" y="282575"/>
                      <a:pt x="311765" y="271629"/>
                    </a:cubicBezTo>
                    <a:close/>
                    <a:moveTo>
                      <a:pt x="121220" y="218520"/>
                    </a:moveTo>
                    <a:cubicBezTo>
                      <a:pt x="67705" y="218520"/>
                      <a:pt x="23920" y="174735"/>
                      <a:pt x="23920" y="121220"/>
                    </a:cubicBezTo>
                    <a:cubicBezTo>
                      <a:pt x="23920" y="67705"/>
                      <a:pt x="67705" y="23920"/>
                      <a:pt x="121220" y="23920"/>
                    </a:cubicBezTo>
                    <a:cubicBezTo>
                      <a:pt x="174735" y="23920"/>
                      <a:pt x="218520" y="67705"/>
                      <a:pt x="218520" y="121220"/>
                    </a:cubicBezTo>
                    <a:cubicBezTo>
                      <a:pt x="218520" y="174735"/>
                      <a:pt x="174735" y="218520"/>
                      <a:pt x="121220" y="218520"/>
                    </a:cubicBezTo>
                    <a:close/>
                  </a:path>
                </a:pathLst>
              </a:custGeom>
              <a:solidFill>
                <a:srgbClr val="000000"/>
              </a:solidFill>
              <a:ln w="3969"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4FA425EF-D8F0-D261-7667-4F14C7E93012}"/>
                </a:ext>
              </a:extLst>
            </p:cNvPr>
            <p:cNvGrpSpPr/>
            <p:nvPr/>
          </p:nvGrpSpPr>
          <p:grpSpPr>
            <a:xfrm>
              <a:off x="5882114" y="5163499"/>
              <a:ext cx="3725600" cy="576000"/>
              <a:chOff x="564875" y="2120900"/>
              <a:chExt cx="3725600" cy="576000"/>
            </a:xfrm>
          </p:grpSpPr>
          <p:sp>
            <p:nvSpPr>
              <p:cNvPr id="54" name="Freeform: Shape 53">
                <a:extLst>
                  <a:ext uri="{FF2B5EF4-FFF2-40B4-BE49-F238E27FC236}">
                    <a16:creationId xmlns:a16="http://schemas.microsoft.com/office/drawing/2014/main" id="{8AEE563A-676D-A159-D06B-6510B859ABB7}"/>
                  </a:ext>
                </a:extLst>
              </p:cNvPr>
              <p:cNvSpPr/>
              <p:nvPr/>
            </p:nvSpPr>
            <p:spPr>
              <a:xfrm>
                <a:off x="852875" y="2120900"/>
                <a:ext cx="3437600" cy="576000"/>
              </a:xfrm>
              <a:custGeom>
                <a:avLst/>
                <a:gdLst>
                  <a:gd name="connsiteX0" fmla="*/ 0 w 3437600"/>
                  <a:gd name="connsiteY0" fmla="*/ 0 h 576000"/>
                  <a:gd name="connsiteX1" fmla="*/ 3149600 w 3437600"/>
                  <a:gd name="connsiteY1" fmla="*/ 0 h 576000"/>
                  <a:gd name="connsiteX2" fmla="*/ 3437600 w 3437600"/>
                  <a:gd name="connsiteY2" fmla="*/ 288000 h 576000"/>
                  <a:gd name="connsiteX3" fmla="*/ 3149600 w 3437600"/>
                  <a:gd name="connsiteY3" fmla="*/ 576000 h 576000"/>
                  <a:gd name="connsiteX4" fmla="*/ 0 w 3437600"/>
                  <a:gd name="connsiteY4" fmla="*/ 57600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600" h="576000">
                    <a:moveTo>
                      <a:pt x="0" y="0"/>
                    </a:moveTo>
                    <a:lnTo>
                      <a:pt x="3149600" y="0"/>
                    </a:lnTo>
                    <a:cubicBezTo>
                      <a:pt x="3308658" y="0"/>
                      <a:pt x="3437600" y="128942"/>
                      <a:pt x="3437600" y="288000"/>
                    </a:cubicBezTo>
                    <a:cubicBezTo>
                      <a:pt x="3437600" y="447058"/>
                      <a:pt x="3308658" y="576000"/>
                      <a:pt x="3149600" y="576000"/>
                    </a:cubicBezTo>
                    <a:lnTo>
                      <a:pt x="0" y="576000"/>
                    </a:lnTo>
                    <a:close/>
                  </a:path>
                </a:pathLst>
              </a:custGeom>
              <a:solidFill>
                <a:schemeClr val="accent1">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b="1">
                    <a:solidFill>
                      <a:schemeClr val="tx1"/>
                    </a:solidFill>
                  </a:rPr>
                  <a:t> The Student Room</a:t>
                </a:r>
              </a:p>
            </p:txBody>
          </p:sp>
          <p:sp>
            <p:nvSpPr>
              <p:cNvPr id="55" name="Oval 54">
                <a:extLst>
                  <a:ext uri="{FF2B5EF4-FFF2-40B4-BE49-F238E27FC236}">
                    <a16:creationId xmlns:a16="http://schemas.microsoft.com/office/drawing/2014/main" id="{E87DAC6E-7455-1CBC-3C81-5DB227CB307D}"/>
                  </a:ext>
                </a:extLst>
              </p:cNvPr>
              <p:cNvSpPr/>
              <p:nvPr/>
            </p:nvSpPr>
            <p:spPr>
              <a:xfrm>
                <a:off x="564875" y="2120900"/>
                <a:ext cx="576000" cy="576000"/>
              </a:xfrm>
              <a:prstGeom prst="ellipse">
                <a:avLst/>
              </a:prstGeom>
              <a:solidFill>
                <a:schemeClr val="bg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ontent Placeholder 9" descr="Magnifying glass with solid fill">
                <a:extLst>
                  <a:ext uri="{FF2B5EF4-FFF2-40B4-BE49-F238E27FC236}">
                    <a16:creationId xmlns:a16="http://schemas.microsoft.com/office/drawing/2014/main" id="{4F27CA5B-B9F8-168A-20CE-2C7FBBDCFA6C}"/>
                  </a:ext>
                </a:extLst>
              </p:cNvPr>
              <p:cNvSpPr/>
              <p:nvPr/>
            </p:nvSpPr>
            <p:spPr>
              <a:xfrm>
                <a:off x="693140" y="2249165"/>
                <a:ext cx="320026" cy="320279"/>
              </a:xfrm>
              <a:custGeom>
                <a:avLst/>
                <a:gdLst>
                  <a:gd name="connsiteX0" fmla="*/ 311765 w 320026"/>
                  <a:gd name="connsiteY0" fmla="*/ 271629 h 320279"/>
                  <a:gd name="connsiteX1" fmla="*/ 261088 w 320026"/>
                  <a:gd name="connsiteY1" fmla="*/ 220952 h 320279"/>
                  <a:gd name="connsiteX2" fmla="*/ 235953 w 320026"/>
                  <a:gd name="connsiteY2" fmla="*/ 213249 h 320279"/>
                  <a:gd name="connsiteX3" fmla="*/ 218114 w 320026"/>
                  <a:gd name="connsiteY3" fmla="*/ 195411 h 320279"/>
                  <a:gd name="connsiteX4" fmla="*/ 243250 w 320026"/>
                  <a:gd name="connsiteY4" fmla="*/ 121625 h 320279"/>
                  <a:gd name="connsiteX5" fmla="*/ 121625 w 320026"/>
                  <a:gd name="connsiteY5" fmla="*/ 0 h 320279"/>
                  <a:gd name="connsiteX6" fmla="*/ 0 w 320026"/>
                  <a:gd name="connsiteY6" fmla="*/ 121625 h 320279"/>
                  <a:gd name="connsiteX7" fmla="*/ 121625 w 320026"/>
                  <a:gd name="connsiteY7" fmla="*/ 243250 h 320279"/>
                  <a:gd name="connsiteX8" fmla="*/ 195411 w 320026"/>
                  <a:gd name="connsiteY8" fmla="*/ 218114 h 320279"/>
                  <a:gd name="connsiteX9" fmla="*/ 213249 w 320026"/>
                  <a:gd name="connsiteY9" fmla="*/ 235953 h 320279"/>
                  <a:gd name="connsiteX10" fmla="*/ 220952 w 320026"/>
                  <a:gd name="connsiteY10" fmla="*/ 261088 h 320279"/>
                  <a:gd name="connsiteX11" fmla="*/ 271629 w 320026"/>
                  <a:gd name="connsiteY11" fmla="*/ 311765 h 320279"/>
                  <a:gd name="connsiteX12" fmla="*/ 291900 w 320026"/>
                  <a:gd name="connsiteY12" fmla="*/ 320279 h 320279"/>
                  <a:gd name="connsiteX13" fmla="*/ 312171 w 320026"/>
                  <a:gd name="connsiteY13" fmla="*/ 311765 h 320279"/>
                  <a:gd name="connsiteX14" fmla="*/ 311765 w 320026"/>
                  <a:gd name="connsiteY14" fmla="*/ 271629 h 320279"/>
                  <a:gd name="connsiteX15" fmla="*/ 121220 w 320026"/>
                  <a:gd name="connsiteY15" fmla="*/ 218520 h 320279"/>
                  <a:gd name="connsiteX16" fmla="*/ 23920 w 320026"/>
                  <a:gd name="connsiteY16" fmla="*/ 121220 h 320279"/>
                  <a:gd name="connsiteX17" fmla="*/ 121220 w 320026"/>
                  <a:gd name="connsiteY17" fmla="*/ 23920 h 320279"/>
                  <a:gd name="connsiteX18" fmla="*/ 218520 w 320026"/>
                  <a:gd name="connsiteY18" fmla="*/ 121220 h 320279"/>
                  <a:gd name="connsiteX19" fmla="*/ 121220 w 320026"/>
                  <a:gd name="connsiteY19" fmla="*/ 218520 h 3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026" h="320279">
                    <a:moveTo>
                      <a:pt x="311765" y="271629"/>
                    </a:moveTo>
                    <a:lnTo>
                      <a:pt x="261088" y="220952"/>
                    </a:lnTo>
                    <a:cubicBezTo>
                      <a:pt x="254196" y="214060"/>
                      <a:pt x="244872" y="211628"/>
                      <a:pt x="235953" y="213249"/>
                    </a:cubicBezTo>
                    <a:lnTo>
                      <a:pt x="218114" y="195411"/>
                    </a:lnTo>
                    <a:cubicBezTo>
                      <a:pt x="233925" y="175140"/>
                      <a:pt x="243250" y="149193"/>
                      <a:pt x="243250" y="121625"/>
                    </a:cubicBezTo>
                    <a:cubicBezTo>
                      <a:pt x="243250" y="54731"/>
                      <a:pt x="188519" y="0"/>
                      <a:pt x="121625" y="0"/>
                    </a:cubicBezTo>
                    <a:cubicBezTo>
                      <a:pt x="54731" y="0"/>
                      <a:pt x="0" y="54731"/>
                      <a:pt x="0" y="121625"/>
                    </a:cubicBezTo>
                    <a:cubicBezTo>
                      <a:pt x="0" y="188519"/>
                      <a:pt x="54731" y="243250"/>
                      <a:pt x="121625" y="243250"/>
                    </a:cubicBezTo>
                    <a:cubicBezTo>
                      <a:pt x="149193" y="243250"/>
                      <a:pt x="174735" y="233925"/>
                      <a:pt x="195411" y="218114"/>
                    </a:cubicBezTo>
                    <a:lnTo>
                      <a:pt x="213249" y="235953"/>
                    </a:lnTo>
                    <a:cubicBezTo>
                      <a:pt x="211628" y="244872"/>
                      <a:pt x="214060" y="254196"/>
                      <a:pt x="220952" y="261088"/>
                    </a:cubicBezTo>
                    <a:lnTo>
                      <a:pt x="271629" y="311765"/>
                    </a:lnTo>
                    <a:cubicBezTo>
                      <a:pt x="277305" y="317441"/>
                      <a:pt x="284603" y="320279"/>
                      <a:pt x="291900" y="320279"/>
                    </a:cubicBezTo>
                    <a:cubicBezTo>
                      <a:pt x="299198" y="320279"/>
                      <a:pt x="306495" y="317441"/>
                      <a:pt x="312171" y="311765"/>
                    </a:cubicBezTo>
                    <a:cubicBezTo>
                      <a:pt x="322712" y="300414"/>
                      <a:pt x="322712" y="282575"/>
                      <a:pt x="311765" y="271629"/>
                    </a:cubicBezTo>
                    <a:close/>
                    <a:moveTo>
                      <a:pt x="121220" y="218520"/>
                    </a:moveTo>
                    <a:cubicBezTo>
                      <a:pt x="67705" y="218520"/>
                      <a:pt x="23920" y="174735"/>
                      <a:pt x="23920" y="121220"/>
                    </a:cubicBezTo>
                    <a:cubicBezTo>
                      <a:pt x="23920" y="67705"/>
                      <a:pt x="67705" y="23920"/>
                      <a:pt x="121220" y="23920"/>
                    </a:cubicBezTo>
                    <a:cubicBezTo>
                      <a:pt x="174735" y="23920"/>
                      <a:pt x="218520" y="67705"/>
                      <a:pt x="218520" y="121220"/>
                    </a:cubicBezTo>
                    <a:cubicBezTo>
                      <a:pt x="218520" y="174735"/>
                      <a:pt x="174735" y="218520"/>
                      <a:pt x="121220" y="218520"/>
                    </a:cubicBezTo>
                    <a:close/>
                  </a:path>
                </a:pathLst>
              </a:custGeom>
              <a:solidFill>
                <a:srgbClr val="000000"/>
              </a:solidFill>
              <a:ln w="39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58608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C4797F-C346-8160-D2E6-E1BCFDB00220}"/>
              </a:ext>
            </a:extLst>
          </p:cNvPr>
          <p:cNvSpPr>
            <a:spLocks noGrp="1"/>
          </p:cNvSpPr>
          <p:nvPr>
            <p:ph type="body" sz="quarter" idx="11"/>
          </p:nvPr>
        </p:nvSpPr>
        <p:spPr/>
        <p:txBody>
          <a:bodyPr/>
          <a:lstStyle/>
          <a:p>
            <a:r>
              <a:rPr lang="en-GB"/>
              <a:t>What are your Future Plans?</a:t>
            </a:r>
          </a:p>
        </p:txBody>
      </p:sp>
      <p:pic>
        <p:nvPicPr>
          <p:cNvPr id="10" name="Content Placeholder 6">
            <a:extLst>
              <a:ext uri="{FF2B5EF4-FFF2-40B4-BE49-F238E27FC236}">
                <a16:creationId xmlns:a16="http://schemas.microsoft.com/office/drawing/2014/main" id="{8D042BEE-BA2E-8F7C-6807-378B61A0E21D}"/>
              </a:ext>
            </a:extLst>
          </p:cNvPr>
          <p:cNvPicPr>
            <a:picLocks noChangeAspect="1"/>
          </p:cNvPicPr>
          <p:nvPr/>
        </p:nvPicPr>
        <p:blipFill>
          <a:blip r:embed="rId3" cstate="email">
            <a:extLst>
              <a:ext uri="{28A0092B-C50C-407E-A947-70E740481C1C}">
                <a14:useLocalDpi xmlns:a14="http://schemas.microsoft.com/office/drawing/2010/main"/>
              </a:ext>
            </a:extLst>
          </a:blip>
          <a:srcRect l="3276" t="4235" r="3207" b="3300"/>
          <a:stretch/>
        </p:blipFill>
        <p:spPr>
          <a:xfrm>
            <a:off x="564875" y="1118501"/>
            <a:ext cx="5759532" cy="4412647"/>
          </a:xfrm>
          <a:prstGeom prst="rect">
            <a:avLst/>
          </a:prstGeom>
        </p:spPr>
      </p:pic>
      <p:grpSp>
        <p:nvGrpSpPr>
          <p:cNvPr id="15" name="Group 14">
            <a:extLst>
              <a:ext uri="{FF2B5EF4-FFF2-40B4-BE49-F238E27FC236}">
                <a16:creationId xmlns:a16="http://schemas.microsoft.com/office/drawing/2014/main" id="{2EA4C8CB-DD96-0156-0FFD-6A2CC26E5EA9}"/>
              </a:ext>
            </a:extLst>
          </p:cNvPr>
          <p:cNvGrpSpPr/>
          <p:nvPr/>
        </p:nvGrpSpPr>
        <p:grpSpPr>
          <a:xfrm>
            <a:off x="6702357" y="2250163"/>
            <a:ext cx="4686079" cy="2149321"/>
            <a:chOff x="6702357" y="1975403"/>
            <a:chExt cx="4686079" cy="2149321"/>
          </a:xfrm>
        </p:grpSpPr>
        <p:sp>
          <p:nvSpPr>
            <p:cNvPr id="11" name="Rectangle 10">
              <a:extLst>
                <a:ext uri="{FF2B5EF4-FFF2-40B4-BE49-F238E27FC236}">
                  <a16:creationId xmlns:a16="http://schemas.microsoft.com/office/drawing/2014/main" id="{5C487E0D-10C6-C1FA-F9EC-2F4D6DC99F14}"/>
                </a:ext>
              </a:extLst>
            </p:cNvPr>
            <p:cNvSpPr/>
            <p:nvPr/>
          </p:nvSpPr>
          <p:spPr>
            <a:xfrm>
              <a:off x="6702358" y="1975403"/>
              <a:ext cx="2239762"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Activity 1</a:t>
              </a:r>
            </a:p>
          </p:txBody>
        </p:sp>
        <p:sp>
          <p:nvSpPr>
            <p:cNvPr id="12" name="Rectangle 11">
              <a:extLst>
                <a:ext uri="{FF2B5EF4-FFF2-40B4-BE49-F238E27FC236}">
                  <a16:creationId xmlns:a16="http://schemas.microsoft.com/office/drawing/2014/main" id="{646E79A3-C22B-B1C3-D4E9-314560B1293A}"/>
                </a:ext>
              </a:extLst>
            </p:cNvPr>
            <p:cNvSpPr/>
            <p:nvPr/>
          </p:nvSpPr>
          <p:spPr>
            <a:xfrm>
              <a:off x="6702357" y="2686603"/>
              <a:ext cx="4353569" cy="3994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How do you feel about University?</a:t>
              </a:r>
            </a:p>
          </p:txBody>
        </p:sp>
        <p:sp>
          <p:nvSpPr>
            <p:cNvPr id="13" name="Rectangle 12">
              <a:extLst>
                <a:ext uri="{FF2B5EF4-FFF2-40B4-BE49-F238E27FC236}">
                  <a16:creationId xmlns:a16="http://schemas.microsoft.com/office/drawing/2014/main" id="{2D0CD87B-76F2-5A18-5B72-47EEA0F40EDE}"/>
                </a:ext>
              </a:extLst>
            </p:cNvPr>
            <p:cNvSpPr/>
            <p:nvPr/>
          </p:nvSpPr>
          <p:spPr>
            <a:xfrm>
              <a:off x="6702357" y="3205917"/>
              <a:ext cx="4686079"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Use the activity to reflect on how you</a:t>
              </a:r>
            </a:p>
          </p:txBody>
        </p:sp>
        <p:sp>
          <p:nvSpPr>
            <p:cNvPr id="14" name="Rectangle 13">
              <a:extLst>
                <a:ext uri="{FF2B5EF4-FFF2-40B4-BE49-F238E27FC236}">
                  <a16:creationId xmlns:a16="http://schemas.microsoft.com/office/drawing/2014/main" id="{9E2F60A6-A787-4B82-2EFB-6213B92AB35F}"/>
                </a:ext>
              </a:extLst>
            </p:cNvPr>
            <p:cNvSpPr/>
            <p:nvPr/>
          </p:nvSpPr>
          <p:spPr>
            <a:xfrm>
              <a:off x="6702357" y="3725231"/>
              <a:ext cx="3807305"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feel about going to university.</a:t>
              </a:r>
            </a:p>
          </p:txBody>
        </p:sp>
      </p:grpSp>
    </p:spTree>
    <p:extLst>
      <p:ext uri="{BB962C8B-B14F-4D97-AF65-F5344CB8AC3E}">
        <p14:creationId xmlns:p14="http://schemas.microsoft.com/office/powerpoint/2010/main" val="4797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EA Campus Shoot 2-020_Steve Wright Photography Limited.jpg">
            <a:extLst>
              <a:ext uri="{FF2B5EF4-FFF2-40B4-BE49-F238E27FC236}">
                <a16:creationId xmlns:a16="http://schemas.microsoft.com/office/drawing/2014/main" id="{80FD0AF2-D440-F16D-39A6-68AE8683FC5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905092"/>
            <a:ext cx="12189620" cy="4834407"/>
          </a:xfrm>
          <a:prstGeom prst="rect">
            <a:avLst/>
          </a:prstGeom>
        </p:spPr>
      </p:pic>
      <p:sp>
        <p:nvSpPr>
          <p:cNvPr id="2" name="Text Placeholder 1">
            <a:extLst>
              <a:ext uri="{FF2B5EF4-FFF2-40B4-BE49-F238E27FC236}">
                <a16:creationId xmlns:a16="http://schemas.microsoft.com/office/drawing/2014/main" id="{CA368A60-EB58-2068-81B4-36847BA2C9F0}"/>
              </a:ext>
            </a:extLst>
          </p:cNvPr>
          <p:cNvSpPr>
            <a:spLocks noGrp="1"/>
          </p:cNvSpPr>
          <p:nvPr>
            <p:ph type="body" sz="quarter" idx="11"/>
          </p:nvPr>
        </p:nvSpPr>
        <p:spPr/>
        <p:txBody>
          <a:bodyPr/>
          <a:lstStyle/>
          <a:p>
            <a:r>
              <a:rPr lang="en-GB"/>
              <a:t>University Open Days</a:t>
            </a:r>
          </a:p>
        </p:txBody>
      </p:sp>
      <p:grpSp>
        <p:nvGrpSpPr>
          <p:cNvPr id="16" name="Group 15">
            <a:extLst>
              <a:ext uri="{FF2B5EF4-FFF2-40B4-BE49-F238E27FC236}">
                <a16:creationId xmlns:a16="http://schemas.microsoft.com/office/drawing/2014/main" id="{6A94104A-858F-3CF1-2733-A4BCDF5855C1}"/>
              </a:ext>
            </a:extLst>
          </p:cNvPr>
          <p:cNvGrpSpPr/>
          <p:nvPr/>
        </p:nvGrpSpPr>
        <p:grpSpPr>
          <a:xfrm>
            <a:off x="564875" y="2411181"/>
            <a:ext cx="5147156" cy="2035637"/>
            <a:chOff x="564875" y="2584893"/>
            <a:chExt cx="5147156" cy="2035637"/>
          </a:xfrm>
        </p:grpSpPr>
        <p:sp>
          <p:nvSpPr>
            <p:cNvPr id="11" name="Rectangle 10">
              <a:extLst>
                <a:ext uri="{FF2B5EF4-FFF2-40B4-BE49-F238E27FC236}">
                  <a16:creationId xmlns:a16="http://schemas.microsoft.com/office/drawing/2014/main" id="{9B8BC7B7-B5D9-A67C-2026-8D82DDC6D826}"/>
                </a:ext>
              </a:extLst>
            </p:cNvPr>
            <p:cNvSpPr/>
            <p:nvPr/>
          </p:nvSpPr>
          <p:spPr>
            <a:xfrm>
              <a:off x="564876" y="2584893"/>
              <a:ext cx="1810189" cy="477695"/>
            </a:xfrm>
            <a:prstGeom prst="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F6F7F6"/>
                  </a:solidFill>
                  <a:effectLst/>
                  <a:uLnTx/>
                  <a:uFillTx/>
                  <a:latin typeface="Arial" panose="020B0604020202020204"/>
                  <a:ea typeface="+mn-ea"/>
                  <a:cs typeface="+mn-cs"/>
                </a:rPr>
                <a:t>Open Days</a:t>
              </a:r>
            </a:p>
          </p:txBody>
        </p:sp>
        <p:grpSp>
          <p:nvGrpSpPr>
            <p:cNvPr id="12" name="Group 11">
              <a:extLst>
                <a:ext uri="{FF2B5EF4-FFF2-40B4-BE49-F238E27FC236}">
                  <a16:creationId xmlns:a16="http://schemas.microsoft.com/office/drawing/2014/main" id="{8EB8DCC0-8C4D-B929-6A3D-F4D082AFE0FF}"/>
                </a:ext>
              </a:extLst>
            </p:cNvPr>
            <p:cNvGrpSpPr/>
            <p:nvPr/>
          </p:nvGrpSpPr>
          <p:grpSpPr>
            <a:xfrm>
              <a:off x="564875" y="3182409"/>
              <a:ext cx="5147156" cy="1438121"/>
              <a:chOff x="606356" y="2960040"/>
              <a:chExt cx="5147156" cy="1438121"/>
            </a:xfrm>
          </p:grpSpPr>
          <p:sp>
            <p:nvSpPr>
              <p:cNvPr id="13" name="Rectangle 12">
                <a:extLst>
                  <a:ext uri="{FF2B5EF4-FFF2-40B4-BE49-F238E27FC236}">
                    <a16:creationId xmlns:a16="http://schemas.microsoft.com/office/drawing/2014/main" id="{D3113A92-361B-F92C-B815-87E6F074C9B8}"/>
                  </a:ext>
                </a:extLst>
              </p:cNvPr>
              <p:cNvSpPr/>
              <p:nvPr/>
            </p:nvSpPr>
            <p:spPr>
              <a:xfrm>
                <a:off x="606357" y="2960040"/>
                <a:ext cx="5147155"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Chat to Current Students and Academics</a:t>
                </a:r>
              </a:p>
            </p:txBody>
          </p:sp>
          <p:sp>
            <p:nvSpPr>
              <p:cNvPr id="14" name="Rectangle 13">
                <a:extLst>
                  <a:ext uri="{FF2B5EF4-FFF2-40B4-BE49-F238E27FC236}">
                    <a16:creationId xmlns:a16="http://schemas.microsoft.com/office/drawing/2014/main" id="{69BD4955-9129-8027-C1A1-A4C7165AEE26}"/>
                  </a:ext>
                </a:extLst>
              </p:cNvPr>
              <p:cNvSpPr/>
              <p:nvPr/>
            </p:nvSpPr>
            <p:spPr>
              <a:xfrm>
                <a:off x="606358" y="3479354"/>
                <a:ext cx="4743394"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Learn More about the Campus or City</a:t>
                </a:r>
              </a:p>
            </p:txBody>
          </p:sp>
          <p:sp>
            <p:nvSpPr>
              <p:cNvPr id="15" name="Rectangle 14">
                <a:extLst>
                  <a:ext uri="{FF2B5EF4-FFF2-40B4-BE49-F238E27FC236}">
                    <a16:creationId xmlns:a16="http://schemas.microsoft.com/office/drawing/2014/main" id="{83F7FEE3-EA16-C299-EDD8-32197DE911CA}"/>
                  </a:ext>
                </a:extLst>
              </p:cNvPr>
              <p:cNvSpPr/>
              <p:nvPr/>
            </p:nvSpPr>
            <p:spPr>
              <a:xfrm>
                <a:off x="606356" y="3998668"/>
                <a:ext cx="4957151"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Find Out the Pros and Cons of Courses</a:t>
                </a:r>
              </a:p>
            </p:txBody>
          </p:sp>
        </p:grpSp>
      </p:grpSp>
    </p:spTree>
    <p:extLst>
      <p:ext uri="{BB962C8B-B14F-4D97-AF65-F5344CB8AC3E}">
        <p14:creationId xmlns:p14="http://schemas.microsoft.com/office/powerpoint/2010/main" val="1223457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4B63A-70AC-4CDB-ACA3-4328F5DE36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9F6FB8-3FBF-FC87-1196-8B30E63488C4}"/>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905092"/>
            <a:ext cx="12189620" cy="4834407"/>
          </a:xfrm>
          <a:prstGeom prst="rect">
            <a:avLst/>
          </a:prstGeom>
        </p:spPr>
      </p:pic>
      <p:sp>
        <p:nvSpPr>
          <p:cNvPr id="2" name="Text Placeholder 1">
            <a:extLst>
              <a:ext uri="{FF2B5EF4-FFF2-40B4-BE49-F238E27FC236}">
                <a16:creationId xmlns:a16="http://schemas.microsoft.com/office/drawing/2014/main" id="{F09FE6CA-7F71-9470-5B35-3B7A452FB17A}"/>
              </a:ext>
            </a:extLst>
          </p:cNvPr>
          <p:cNvSpPr>
            <a:spLocks noGrp="1"/>
          </p:cNvSpPr>
          <p:nvPr>
            <p:ph type="body" sz="quarter" idx="11"/>
          </p:nvPr>
        </p:nvSpPr>
        <p:spPr/>
        <p:txBody>
          <a:bodyPr/>
          <a:lstStyle/>
          <a:p>
            <a:r>
              <a:rPr lang="en-GB"/>
              <a:t>University Open Days</a:t>
            </a:r>
          </a:p>
        </p:txBody>
      </p:sp>
      <p:grpSp>
        <p:nvGrpSpPr>
          <p:cNvPr id="6" name="Group 5">
            <a:extLst>
              <a:ext uri="{FF2B5EF4-FFF2-40B4-BE49-F238E27FC236}">
                <a16:creationId xmlns:a16="http://schemas.microsoft.com/office/drawing/2014/main" id="{8A1B677A-557B-475E-92A6-6567EED69759}"/>
              </a:ext>
            </a:extLst>
          </p:cNvPr>
          <p:cNvGrpSpPr/>
          <p:nvPr/>
        </p:nvGrpSpPr>
        <p:grpSpPr>
          <a:xfrm>
            <a:off x="564875" y="2151524"/>
            <a:ext cx="5016528" cy="2554951"/>
            <a:chOff x="564875" y="2411181"/>
            <a:chExt cx="5016528" cy="2554951"/>
          </a:xfrm>
        </p:grpSpPr>
        <p:sp>
          <p:nvSpPr>
            <p:cNvPr id="11" name="Rectangle 10">
              <a:extLst>
                <a:ext uri="{FF2B5EF4-FFF2-40B4-BE49-F238E27FC236}">
                  <a16:creationId xmlns:a16="http://schemas.microsoft.com/office/drawing/2014/main" id="{885BDBAB-8566-3382-5B71-F16937B503CE}"/>
                </a:ext>
              </a:extLst>
            </p:cNvPr>
            <p:cNvSpPr/>
            <p:nvPr/>
          </p:nvSpPr>
          <p:spPr>
            <a:xfrm>
              <a:off x="564876" y="2411181"/>
              <a:ext cx="3104599" cy="477695"/>
            </a:xfrm>
            <a:prstGeom prst="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F6F7F6"/>
                  </a:solidFill>
                  <a:effectLst/>
                  <a:uLnTx/>
                  <a:uFillTx/>
                  <a:latin typeface="Arial" panose="020B0604020202020204"/>
                  <a:ea typeface="+mn-ea"/>
                  <a:cs typeface="+mn-cs"/>
                </a:rPr>
                <a:t>Other Opportunities</a:t>
              </a:r>
            </a:p>
          </p:txBody>
        </p:sp>
        <p:sp>
          <p:nvSpPr>
            <p:cNvPr id="13" name="Rectangle 12">
              <a:extLst>
                <a:ext uri="{FF2B5EF4-FFF2-40B4-BE49-F238E27FC236}">
                  <a16:creationId xmlns:a16="http://schemas.microsoft.com/office/drawing/2014/main" id="{4F38B476-CA0D-7450-00F7-8408CB437253}"/>
                </a:ext>
              </a:extLst>
            </p:cNvPr>
            <p:cNvSpPr/>
            <p:nvPr/>
          </p:nvSpPr>
          <p:spPr>
            <a:xfrm>
              <a:off x="564876" y="3008697"/>
              <a:ext cx="3425233"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Careers Fairs / UCAS Fairs</a:t>
              </a:r>
            </a:p>
          </p:txBody>
        </p:sp>
        <p:sp>
          <p:nvSpPr>
            <p:cNvPr id="14" name="Rectangle 13">
              <a:extLst>
                <a:ext uri="{FF2B5EF4-FFF2-40B4-BE49-F238E27FC236}">
                  <a16:creationId xmlns:a16="http://schemas.microsoft.com/office/drawing/2014/main" id="{8DC3A873-095A-EC7A-9AA0-317BB222CCBF}"/>
                </a:ext>
              </a:extLst>
            </p:cNvPr>
            <p:cNvSpPr/>
            <p:nvPr/>
          </p:nvSpPr>
          <p:spPr>
            <a:xfrm>
              <a:off x="564877" y="3528011"/>
              <a:ext cx="5016526"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Massive Open Online Courses (MOOCs)</a:t>
              </a:r>
            </a:p>
          </p:txBody>
        </p:sp>
        <p:sp>
          <p:nvSpPr>
            <p:cNvPr id="15" name="Rectangle 14">
              <a:extLst>
                <a:ext uri="{FF2B5EF4-FFF2-40B4-BE49-F238E27FC236}">
                  <a16:creationId xmlns:a16="http://schemas.microsoft.com/office/drawing/2014/main" id="{2A46307E-0416-30DF-AC37-466DCEC4F3D9}"/>
                </a:ext>
              </a:extLst>
            </p:cNvPr>
            <p:cNvSpPr/>
            <p:nvPr/>
          </p:nvSpPr>
          <p:spPr>
            <a:xfrm>
              <a:off x="564875" y="4047325"/>
              <a:ext cx="3615239"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University Subject Webinars</a:t>
              </a:r>
            </a:p>
          </p:txBody>
        </p:sp>
        <p:sp>
          <p:nvSpPr>
            <p:cNvPr id="4" name="Rectangle 3">
              <a:extLst>
                <a:ext uri="{FF2B5EF4-FFF2-40B4-BE49-F238E27FC236}">
                  <a16:creationId xmlns:a16="http://schemas.microsoft.com/office/drawing/2014/main" id="{7B679CFF-7D00-61E8-0968-3CA81002A241}"/>
                </a:ext>
              </a:extLst>
            </p:cNvPr>
            <p:cNvSpPr/>
            <p:nvPr/>
          </p:nvSpPr>
          <p:spPr>
            <a:xfrm>
              <a:off x="564876" y="4566639"/>
              <a:ext cx="1418304" cy="399493"/>
            </a:xfrm>
            <a:prstGeom prst="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TED Talks</a:t>
              </a:r>
            </a:p>
          </p:txBody>
        </p:sp>
      </p:grpSp>
    </p:spTree>
    <p:extLst>
      <p:ext uri="{BB962C8B-B14F-4D97-AF65-F5344CB8AC3E}">
        <p14:creationId xmlns:p14="http://schemas.microsoft.com/office/powerpoint/2010/main" val="969334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C83C8-908F-4917-C568-AAF28EB8B336}"/>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F9F1FA2A-FEE9-02BF-C7FA-5C680B956519}"/>
              </a:ext>
            </a:extLst>
          </p:cNvPr>
          <p:cNvSpPr>
            <a:spLocks noGrp="1"/>
          </p:cNvSpPr>
          <p:nvPr>
            <p:ph type="body" sz="quarter" idx="11"/>
          </p:nvPr>
        </p:nvSpPr>
        <p:spPr>
          <a:xfrm>
            <a:off x="606357" y="2305878"/>
            <a:ext cx="4790591" cy="2246244"/>
          </a:xfrm>
        </p:spPr>
        <p:txBody>
          <a:bodyPr/>
          <a:lstStyle/>
          <a:p>
            <a:r>
              <a:rPr lang="en-GB" sz="5400"/>
              <a:t>Contextual Admissions</a:t>
            </a:r>
            <a:endParaRPr lang="en-GB" sz="2000"/>
          </a:p>
        </p:txBody>
      </p:sp>
      <p:sp>
        <p:nvSpPr>
          <p:cNvPr id="4" name="Rectangle: Rounded Corners 3">
            <a:extLst>
              <a:ext uri="{FF2B5EF4-FFF2-40B4-BE49-F238E27FC236}">
                <a16:creationId xmlns:a16="http://schemas.microsoft.com/office/drawing/2014/main" id="{C1DC1780-A0EE-090F-026B-F3CA5BD5EE40}"/>
              </a:ext>
            </a:extLst>
          </p:cNvPr>
          <p:cNvSpPr/>
          <p:nvPr/>
        </p:nvSpPr>
        <p:spPr>
          <a:xfrm>
            <a:off x="6520140" y="2047461"/>
            <a:ext cx="4790591" cy="67586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What are they?</a:t>
            </a:r>
          </a:p>
        </p:txBody>
      </p:sp>
      <p:sp>
        <p:nvSpPr>
          <p:cNvPr id="5" name="Rectangle: Rounded Corners 4">
            <a:extLst>
              <a:ext uri="{FF2B5EF4-FFF2-40B4-BE49-F238E27FC236}">
                <a16:creationId xmlns:a16="http://schemas.microsoft.com/office/drawing/2014/main" id="{B4861A8C-26AC-0423-F463-5715B549ECDA}"/>
              </a:ext>
            </a:extLst>
          </p:cNvPr>
          <p:cNvSpPr/>
          <p:nvPr/>
        </p:nvSpPr>
        <p:spPr>
          <a:xfrm>
            <a:off x="6520140" y="2882348"/>
            <a:ext cx="4790591" cy="234563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Universities use additional information from your UCAS application to assess your </a:t>
            </a:r>
            <a:r>
              <a:rPr lang="en-GB" sz="2000" b="1" i="1">
                <a:solidFill>
                  <a:schemeClr val="tx1"/>
                </a:solidFill>
              </a:rPr>
              <a:t>potential</a:t>
            </a:r>
            <a:r>
              <a:rPr lang="en-GB" sz="2000">
                <a:solidFill>
                  <a:schemeClr val="tx1"/>
                </a:solidFill>
              </a:rPr>
              <a:t> to succeed.</a:t>
            </a:r>
          </a:p>
          <a:p>
            <a:pPr algn="ctr"/>
            <a:endParaRPr lang="en-GB" sz="1200">
              <a:solidFill>
                <a:schemeClr val="tx1"/>
              </a:solidFill>
            </a:endParaRPr>
          </a:p>
          <a:p>
            <a:pPr algn="ctr"/>
            <a:r>
              <a:rPr lang="en-GB" sz="2000">
                <a:solidFill>
                  <a:schemeClr val="tx1"/>
                </a:solidFill>
              </a:rPr>
              <a:t>You could receive a reduced offer to study or an invite to interview/audition.</a:t>
            </a:r>
          </a:p>
        </p:txBody>
      </p:sp>
    </p:spTree>
    <p:extLst>
      <p:ext uri="{BB962C8B-B14F-4D97-AF65-F5344CB8AC3E}">
        <p14:creationId xmlns:p14="http://schemas.microsoft.com/office/powerpoint/2010/main" val="3196413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DD063-E7D5-579F-B8C6-76576FAA154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415C2FA-9445-747A-3405-DCC3C91226BC}"/>
              </a:ext>
            </a:extLst>
          </p:cNvPr>
          <p:cNvSpPr/>
          <p:nvPr/>
        </p:nvSpPr>
        <p:spPr>
          <a:xfrm>
            <a:off x="4631378" y="2047461"/>
            <a:ext cx="6679354" cy="67586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rgbClr val="000000"/>
                </a:solidFill>
              </a:rPr>
              <a:t>UEA 2027 Scheme Eligibility</a:t>
            </a:r>
            <a:endParaRPr lang="en-GB" sz="2400" b="1">
              <a:solidFill>
                <a:srgbClr val="000000"/>
              </a:solidFill>
              <a:cs typeface="Arial"/>
            </a:endParaRPr>
          </a:p>
        </p:txBody>
      </p:sp>
      <p:sp>
        <p:nvSpPr>
          <p:cNvPr id="5" name="Rectangle: Rounded Corners 4">
            <a:extLst>
              <a:ext uri="{FF2B5EF4-FFF2-40B4-BE49-F238E27FC236}">
                <a16:creationId xmlns:a16="http://schemas.microsoft.com/office/drawing/2014/main" id="{25B6222A-2BBF-5359-4CD4-261861BF2BFE}"/>
              </a:ext>
            </a:extLst>
          </p:cNvPr>
          <p:cNvSpPr/>
          <p:nvPr/>
        </p:nvSpPr>
        <p:spPr>
          <a:xfrm>
            <a:off x="4631378" y="2882348"/>
            <a:ext cx="6679354" cy="234563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You must meet </a:t>
            </a:r>
            <a:r>
              <a:rPr lang="en-GB" sz="2000" b="1">
                <a:solidFill>
                  <a:schemeClr val="tx1"/>
                </a:solidFill>
              </a:rPr>
              <a:t>at least one</a:t>
            </a:r>
            <a:r>
              <a:rPr lang="en-GB" sz="2000">
                <a:solidFill>
                  <a:schemeClr val="tx1"/>
                </a:solidFill>
              </a:rPr>
              <a:t> of the following:</a:t>
            </a:r>
          </a:p>
          <a:p>
            <a:r>
              <a:rPr lang="en-GB" sz="1000">
                <a:solidFill>
                  <a:schemeClr val="tx1"/>
                </a:solidFill>
              </a:rPr>
              <a:t> </a:t>
            </a:r>
            <a:endParaRPr lang="en-GB">
              <a:solidFill>
                <a:schemeClr val="tx1"/>
              </a:solidFill>
            </a:endParaRPr>
          </a:p>
          <a:p>
            <a:pPr marL="342900" indent="-342900">
              <a:buBlip>
                <a:blip r:embed="rId3"/>
              </a:buBlip>
            </a:pPr>
            <a:r>
              <a:rPr lang="en-GB" sz="2000">
                <a:solidFill>
                  <a:schemeClr val="tx1"/>
                </a:solidFill>
              </a:rPr>
              <a:t>Live in Index of Multiple Deprivation (IMD) decile 1-3</a:t>
            </a:r>
          </a:p>
          <a:p>
            <a:pPr marL="342900" indent="-342900">
              <a:buBlip>
                <a:blip r:embed="rId3"/>
              </a:buBlip>
            </a:pPr>
            <a:r>
              <a:rPr lang="en-GB" sz="2000">
                <a:solidFill>
                  <a:schemeClr val="tx1"/>
                </a:solidFill>
              </a:rPr>
              <a:t>Eligible for Free School Meals</a:t>
            </a:r>
          </a:p>
          <a:p>
            <a:pPr marL="342900" indent="-342900">
              <a:buBlip>
                <a:blip r:embed="rId3"/>
              </a:buBlip>
            </a:pPr>
            <a:r>
              <a:rPr lang="en-GB" sz="2000">
                <a:solidFill>
                  <a:schemeClr val="tx1"/>
                </a:solidFill>
              </a:rPr>
              <a:t>Care experienced</a:t>
            </a:r>
          </a:p>
          <a:p>
            <a:pPr marL="342900" indent="-342900">
              <a:buBlip>
                <a:blip r:embed="rId3"/>
              </a:buBlip>
            </a:pPr>
            <a:r>
              <a:rPr lang="en-GB" sz="2000">
                <a:solidFill>
                  <a:schemeClr val="tx1"/>
                </a:solidFill>
              </a:rPr>
              <a:t>Estranged</a:t>
            </a:r>
          </a:p>
          <a:p>
            <a:r>
              <a:rPr lang="en-GB" sz="1000">
                <a:solidFill>
                  <a:schemeClr val="tx1"/>
                </a:solidFill>
              </a:rPr>
              <a:t> </a:t>
            </a:r>
          </a:p>
          <a:p>
            <a:pPr algn="r"/>
            <a:r>
              <a:rPr lang="en-GB" sz="1600">
                <a:solidFill>
                  <a:schemeClr val="tx1"/>
                </a:solidFill>
              </a:rPr>
              <a:t>* Information given in your UCAS application – no need to apply!</a:t>
            </a:r>
          </a:p>
        </p:txBody>
      </p:sp>
      <p:pic>
        <p:nvPicPr>
          <p:cNvPr id="2" name="Picture 1">
            <a:extLst>
              <a:ext uri="{FF2B5EF4-FFF2-40B4-BE49-F238E27FC236}">
                <a16:creationId xmlns:a16="http://schemas.microsoft.com/office/drawing/2014/main" id="{974B4F9E-A4E0-DD2A-CF4A-1D6BFBC45B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1268" y="2047461"/>
            <a:ext cx="3301575" cy="3180522"/>
          </a:xfrm>
          <a:prstGeom prst="rect">
            <a:avLst/>
          </a:prstGeom>
        </p:spPr>
      </p:pic>
    </p:spTree>
    <p:extLst>
      <p:ext uri="{BB962C8B-B14F-4D97-AF65-F5344CB8AC3E}">
        <p14:creationId xmlns:p14="http://schemas.microsoft.com/office/powerpoint/2010/main" val="3455761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2723-7AF9-169B-8790-3B37F4CC0C2D}"/>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FAC3919-5706-04EA-9CA3-D3A025311E22}"/>
              </a:ext>
            </a:extLst>
          </p:cNvPr>
          <p:cNvSpPr/>
          <p:nvPr/>
        </p:nvSpPr>
        <p:spPr>
          <a:xfrm>
            <a:off x="606357" y="1975403"/>
            <a:ext cx="3609383" cy="591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To Conclude…</a:t>
            </a:r>
          </a:p>
        </p:txBody>
      </p:sp>
      <p:sp>
        <p:nvSpPr>
          <p:cNvPr id="26" name="Rectangle 25">
            <a:extLst>
              <a:ext uri="{FF2B5EF4-FFF2-40B4-BE49-F238E27FC236}">
                <a16:creationId xmlns:a16="http://schemas.microsoft.com/office/drawing/2014/main" id="{B8EBAAEE-F3C8-5B5F-E11E-19CE7B22EF10}"/>
              </a:ext>
            </a:extLst>
          </p:cNvPr>
          <p:cNvSpPr/>
          <p:nvPr/>
        </p:nvSpPr>
        <p:spPr>
          <a:xfrm>
            <a:off x="606358" y="2686603"/>
            <a:ext cx="5343180"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University helps with Career Opportunities</a:t>
            </a:r>
          </a:p>
        </p:txBody>
      </p:sp>
      <p:sp>
        <p:nvSpPr>
          <p:cNvPr id="27" name="Rectangle 26">
            <a:extLst>
              <a:ext uri="{FF2B5EF4-FFF2-40B4-BE49-F238E27FC236}">
                <a16:creationId xmlns:a16="http://schemas.microsoft.com/office/drawing/2014/main" id="{EC2529D0-8A1C-2967-8FEF-4226993F09A7}"/>
              </a:ext>
            </a:extLst>
          </p:cNvPr>
          <p:cNvSpPr/>
          <p:nvPr/>
        </p:nvSpPr>
        <p:spPr>
          <a:xfrm>
            <a:off x="606357" y="3205917"/>
            <a:ext cx="3550007"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Develop Valuable Life Skills</a:t>
            </a:r>
          </a:p>
        </p:txBody>
      </p:sp>
      <p:sp>
        <p:nvSpPr>
          <p:cNvPr id="28" name="Rectangle 27">
            <a:extLst>
              <a:ext uri="{FF2B5EF4-FFF2-40B4-BE49-F238E27FC236}">
                <a16:creationId xmlns:a16="http://schemas.microsoft.com/office/drawing/2014/main" id="{0FC45519-FB6B-3DD1-2523-F81E544B783C}"/>
              </a:ext>
            </a:extLst>
          </p:cNvPr>
          <p:cNvSpPr/>
          <p:nvPr/>
        </p:nvSpPr>
        <p:spPr>
          <a:xfrm>
            <a:off x="606357" y="3725231"/>
            <a:ext cx="4535659"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Meet new people and try new things</a:t>
            </a:r>
          </a:p>
        </p:txBody>
      </p:sp>
      <p:sp>
        <p:nvSpPr>
          <p:cNvPr id="29" name="Rectangle 28">
            <a:extLst>
              <a:ext uri="{FF2B5EF4-FFF2-40B4-BE49-F238E27FC236}">
                <a16:creationId xmlns:a16="http://schemas.microsoft.com/office/drawing/2014/main" id="{7047365B-61E8-114E-D67D-367BB54CE1DF}"/>
              </a:ext>
            </a:extLst>
          </p:cNvPr>
          <p:cNvSpPr/>
          <p:nvPr/>
        </p:nvSpPr>
        <p:spPr>
          <a:xfrm>
            <a:off x="606357" y="4244545"/>
            <a:ext cx="3360001" cy="3994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Study something you love</a:t>
            </a:r>
          </a:p>
        </p:txBody>
      </p:sp>
      <p:sp>
        <p:nvSpPr>
          <p:cNvPr id="30" name="Rectangle 29">
            <a:extLst>
              <a:ext uri="{FF2B5EF4-FFF2-40B4-BE49-F238E27FC236}">
                <a16:creationId xmlns:a16="http://schemas.microsoft.com/office/drawing/2014/main" id="{B04C4311-D18B-3C78-7168-DA043FCC8751}"/>
              </a:ext>
            </a:extLst>
          </p:cNvPr>
          <p:cNvSpPr/>
          <p:nvPr/>
        </p:nvSpPr>
        <p:spPr>
          <a:xfrm>
            <a:off x="606357" y="4763859"/>
            <a:ext cx="3514381" cy="399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2"/>
                </a:solidFill>
              </a:rPr>
              <a:t>Doing your research is key!</a:t>
            </a:r>
          </a:p>
        </p:txBody>
      </p:sp>
    </p:spTree>
    <p:extLst>
      <p:ext uri="{BB962C8B-B14F-4D97-AF65-F5344CB8AC3E}">
        <p14:creationId xmlns:p14="http://schemas.microsoft.com/office/powerpoint/2010/main" val="300159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standing on a stage&#10;&#10;Description automatically generated">
            <a:extLst>
              <a:ext uri="{FF2B5EF4-FFF2-40B4-BE49-F238E27FC236}">
                <a16:creationId xmlns:a16="http://schemas.microsoft.com/office/drawing/2014/main" id="{4F2CAA08-EFF9-4ED3-899F-84CEB8425DB2}"/>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r="-4774"/>
          <a:stretch/>
        </p:blipFill>
        <p:spPr>
          <a:xfrm>
            <a:off x="6635377" y="-694479"/>
            <a:ext cx="8178800" cy="8246957"/>
          </a:xfrm>
        </p:spPr>
      </p:pic>
      <p:sp>
        <p:nvSpPr>
          <p:cNvPr id="2" name="Rectangle 1">
            <a:extLst>
              <a:ext uri="{FF2B5EF4-FFF2-40B4-BE49-F238E27FC236}">
                <a16:creationId xmlns:a16="http://schemas.microsoft.com/office/drawing/2014/main" id="{156A8AD6-4A7E-ACF5-FD86-D3C3F2AA3BF7}"/>
              </a:ext>
            </a:extLst>
          </p:cNvPr>
          <p:cNvSpPr/>
          <p:nvPr/>
        </p:nvSpPr>
        <p:spPr>
          <a:xfrm>
            <a:off x="606357" y="2790406"/>
            <a:ext cx="2683108"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Choosing a</a:t>
            </a:r>
          </a:p>
        </p:txBody>
      </p:sp>
      <p:sp>
        <p:nvSpPr>
          <p:cNvPr id="3" name="Rectangle 2">
            <a:extLst>
              <a:ext uri="{FF2B5EF4-FFF2-40B4-BE49-F238E27FC236}">
                <a16:creationId xmlns:a16="http://schemas.microsoft.com/office/drawing/2014/main" id="{0062FEC7-EE46-C97C-B4C3-5E92C361B86B}"/>
              </a:ext>
            </a:extLst>
          </p:cNvPr>
          <p:cNvSpPr/>
          <p:nvPr/>
        </p:nvSpPr>
        <p:spPr>
          <a:xfrm>
            <a:off x="606358" y="3476216"/>
            <a:ext cx="1804334" cy="591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Course</a:t>
            </a:r>
          </a:p>
        </p:txBody>
      </p:sp>
    </p:spTree>
    <p:extLst>
      <p:ext uri="{BB962C8B-B14F-4D97-AF65-F5344CB8AC3E}">
        <p14:creationId xmlns:p14="http://schemas.microsoft.com/office/powerpoint/2010/main" val="306079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1C01F-A415-A0AF-912C-D26FB178A382}"/>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B7485EC-9D29-5A0C-699C-16A1ACA2457F}"/>
              </a:ext>
            </a:extLst>
          </p:cNvPr>
          <p:cNvSpPr/>
          <p:nvPr/>
        </p:nvSpPr>
        <p:spPr>
          <a:xfrm>
            <a:off x="606357" y="2047461"/>
            <a:ext cx="4515677" cy="546653"/>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2"/>
                </a:solidFill>
              </a:rPr>
              <a:t>What do you want to Study?</a:t>
            </a:r>
          </a:p>
        </p:txBody>
      </p:sp>
      <p:sp>
        <p:nvSpPr>
          <p:cNvPr id="4" name="Rectangle: Rounded Corners 3">
            <a:extLst>
              <a:ext uri="{FF2B5EF4-FFF2-40B4-BE49-F238E27FC236}">
                <a16:creationId xmlns:a16="http://schemas.microsoft.com/office/drawing/2014/main" id="{9E9FAC1E-B967-C1AD-9A9E-71D649D53A7B}"/>
              </a:ext>
            </a:extLst>
          </p:cNvPr>
          <p:cNvSpPr/>
          <p:nvPr/>
        </p:nvSpPr>
        <p:spPr>
          <a:xfrm>
            <a:off x="606357" y="2745189"/>
            <a:ext cx="4515677" cy="54665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How Many Courses?</a:t>
            </a:r>
          </a:p>
        </p:txBody>
      </p:sp>
      <p:sp>
        <p:nvSpPr>
          <p:cNvPr id="5" name="Rectangle: Rounded Corners 4">
            <a:extLst>
              <a:ext uri="{FF2B5EF4-FFF2-40B4-BE49-F238E27FC236}">
                <a16:creationId xmlns:a16="http://schemas.microsoft.com/office/drawing/2014/main" id="{9BD3E243-05DB-BF43-6410-E4F53FC94307}"/>
              </a:ext>
            </a:extLst>
          </p:cNvPr>
          <p:cNvSpPr/>
          <p:nvPr/>
        </p:nvSpPr>
        <p:spPr>
          <a:xfrm>
            <a:off x="606357" y="3450869"/>
            <a:ext cx="4515677" cy="125232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6600" b="1">
                <a:solidFill>
                  <a:schemeClr val="tx1"/>
                </a:solidFill>
              </a:rPr>
              <a:t>49,000+</a:t>
            </a:r>
          </a:p>
        </p:txBody>
      </p:sp>
      <p:sp>
        <p:nvSpPr>
          <p:cNvPr id="6" name="Rectangle: Rounded Corners 5">
            <a:extLst>
              <a:ext uri="{FF2B5EF4-FFF2-40B4-BE49-F238E27FC236}">
                <a16:creationId xmlns:a16="http://schemas.microsoft.com/office/drawing/2014/main" id="{87DC4586-0E92-344E-3CB0-550610B879F5}"/>
              </a:ext>
            </a:extLst>
          </p:cNvPr>
          <p:cNvSpPr/>
          <p:nvPr/>
        </p:nvSpPr>
        <p:spPr>
          <a:xfrm>
            <a:off x="606357" y="4862230"/>
            <a:ext cx="4515677" cy="54665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Listed on the UCAS website.</a:t>
            </a:r>
          </a:p>
        </p:txBody>
      </p:sp>
    </p:spTree>
    <p:extLst>
      <p:ext uri="{BB962C8B-B14F-4D97-AF65-F5344CB8AC3E}">
        <p14:creationId xmlns:p14="http://schemas.microsoft.com/office/powerpoint/2010/main" val="408425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65221E-CCC7-DF20-CFBF-88A382AFB5C7}"/>
              </a:ext>
            </a:extLst>
          </p:cNvPr>
          <p:cNvSpPr>
            <a:spLocks noGrp="1"/>
          </p:cNvSpPr>
          <p:nvPr>
            <p:ph type="body" sz="quarter" idx="11"/>
          </p:nvPr>
        </p:nvSpPr>
        <p:spPr/>
        <p:txBody>
          <a:bodyPr/>
          <a:lstStyle/>
          <a:p>
            <a:r>
              <a:rPr lang="en-GB"/>
              <a:t>Real or Fake Courses?</a:t>
            </a:r>
          </a:p>
        </p:txBody>
      </p:sp>
      <p:sp>
        <p:nvSpPr>
          <p:cNvPr id="5" name="Rectangle: Rounded Corners 4">
            <a:extLst>
              <a:ext uri="{FF2B5EF4-FFF2-40B4-BE49-F238E27FC236}">
                <a16:creationId xmlns:a16="http://schemas.microsoft.com/office/drawing/2014/main" id="{AF7B5DFC-02AD-FEA2-B7A1-32BD9A49966F}"/>
              </a:ext>
            </a:extLst>
          </p:cNvPr>
          <p:cNvSpPr/>
          <p:nvPr/>
        </p:nvSpPr>
        <p:spPr>
          <a:xfrm>
            <a:off x="8261408" y="4552868"/>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Glass</a:t>
            </a:r>
            <a:endParaRPr lang="en-US" sz="3200" b="1">
              <a:solidFill>
                <a:schemeClr val="tx1"/>
              </a:solidFill>
              <a:cs typeface="Arial"/>
            </a:endParaRPr>
          </a:p>
        </p:txBody>
      </p:sp>
      <p:sp>
        <p:nvSpPr>
          <p:cNvPr id="6" name="Content Placeholder 2">
            <a:extLst>
              <a:ext uri="{FF2B5EF4-FFF2-40B4-BE49-F238E27FC236}">
                <a16:creationId xmlns:a16="http://schemas.microsoft.com/office/drawing/2014/main" id="{B9F5709D-3896-C08F-49B8-90E909F35053}"/>
              </a:ext>
            </a:extLst>
          </p:cNvPr>
          <p:cNvSpPr>
            <a:spLocks noGrp="1"/>
          </p:cNvSpPr>
          <p:nvPr>
            <p:ph sz="quarter" idx="12"/>
          </p:nvPr>
        </p:nvSpPr>
        <p:spPr>
          <a:xfrm>
            <a:off x="565150" y="1118501"/>
            <a:ext cx="11061976" cy="4418696"/>
          </a:xfrm>
        </p:spPr>
        <p:txBody>
          <a:bodyPr/>
          <a:lstStyle/>
          <a:p>
            <a:pPr marL="0" indent="0">
              <a:buNone/>
            </a:pPr>
            <a:r>
              <a:rPr lang="en-GB" sz="2800"/>
              <a:t>Which courses are </a:t>
            </a:r>
            <a:r>
              <a:rPr lang="en-GB" sz="2800" b="1">
                <a:solidFill>
                  <a:schemeClr val="tx2"/>
                </a:solidFill>
              </a:rPr>
              <a:t>real</a:t>
            </a:r>
            <a:r>
              <a:rPr lang="en-GB" sz="2800"/>
              <a:t> and which ones are </a:t>
            </a:r>
            <a:r>
              <a:rPr lang="en-GB" sz="2800" b="1">
                <a:solidFill>
                  <a:schemeClr val="tx2"/>
                </a:solidFill>
              </a:rPr>
              <a:t>made up</a:t>
            </a:r>
            <a:r>
              <a:rPr lang="en-GB" sz="2800"/>
              <a:t>?</a:t>
            </a:r>
            <a:endParaRPr lang="en-GB" sz="2800" i="1"/>
          </a:p>
        </p:txBody>
      </p:sp>
      <p:sp>
        <p:nvSpPr>
          <p:cNvPr id="7" name="Rectangle: Rounded Corners 6">
            <a:extLst>
              <a:ext uri="{FF2B5EF4-FFF2-40B4-BE49-F238E27FC236}">
                <a16:creationId xmlns:a16="http://schemas.microsoft.com/office/drawing/2014/main" id="{C88E095F-7ACB-07CC-29B4-957EEFABC45C}"/>
              </a:ext>
            </a:extLst>
          </p:cNvPr>
          <p:cNvSpPr/>
          <p:nvPr/>
        </p:nvSpPr>
        <p:spPr>
          <a:xfrm>
            <a:off x="564874" y="1817922"/>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Urban Planning</a:t>
            </a:r>
            <a:endParaRPr lang="en-US" sz="3200" b="1">
              <a:solidFill>
                <a:schemeClr val="tx1"/>
              </a:solidFill>
              <a:cs typeface="Arial"/>
            </a:endParaRPr>
          </a:p>
        </p:txBody>
      </p:sp>
      <p:sp>
        <p:nvSpPr>
          <p:cNvPr id="8" name="Rectangle: Rounded Corners 7">
            <a:extLst>
              <a:ext uri="{FF2B5EF4-FFF2-40B4-BE49-F238E27FC236}">
                <a16:creationId xmlns:a16="http://schemas.microsoft.com/office/drawing/2014/main" id="{BF0D280D-4ED3-9870-4362-35F453DDEBDD}"/>
              </a:ext>
            </a:extLst>
          </p:cNvPr>
          <p:cNvSpPr/>
          <p:nvPr/>
        </p:nvSpPr>
        <p:spPr>
          <a:xfrm>
            <a:off x="4413279" y="1817922"/>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Ethical Hacking</a:t>
            </a:r>
            <a:endParaRPr lang="en-US" sz="3200" b="1">
              <a:solidFill>
                <a:schemeClr val="tx1"/>
              </a:solidFill>
              <a:cs typeface="Arial"/>
            </a:endParaRPr>
          </a:p>
        </p:txBody>
      </p:sp>
      <p:sp>
        <p:nvSpPr>
          <p:cNvPr id="9" name="Rectangle: Rounded Corners 8">
            <a:extLst>
              <a:ext uri="{FF2B5EF4-FFF2-40B4-BE49-F238E27FC236}">
                <a16:creationId xmlns:a16="http://schemas.microsoft.com/office/drawing/2014/main" id="{8ECEA008-0E1E-C92D-6B21-C363E65F6745}"/>
              </a:ext>
            </a:extLst>
          </p:cNvPr>
          <p:cNvSpPr/>
          <p:nvPr/>
        </p:nvSpPr>
        <p:spPr>
          <a:xfrm>
            <a:off x="8261408" y="1817922"/>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Youth Studies</a:t>
            </a:r>
            <a:endParaRPr lang="en-US" sz="3200" b="1">
              <a:solidFill>
                <a:schemeClr val="tx1"/>
              </a:solidFill>
              <a:cs typeface="Arial"/>
            </a:endParaRPr>
          </a:p>
        </p:txBody>
      </p:sp>
      <p:sp>
        <p:nvSpPr>
          <p:cNvPr id="10" name="Rectangle: Rounded Corners 9">
            <a:extLst>
              <a:ext uri="{FF2B5EF4-FFF2-40B4-BE49-F238E27FC236}">
                <a16:creationId xmlns:a16="http://schemas.microsoft.com/office/drawing/2014/main" id="{C8ACC4DB-0373-2553-C38C-D802B7A22B0A}"/>
              </a:ext>
            </a:extLst>
          </p:cNvPr>
          <p:cNvSpPr/>
          <p:nvPr/>
        </p:nvSpPr>
        <p:spPr>
          <a:xfrm>
            <a:off x="564874" y="3185395"/>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Equestrian Coaching</a:t>
            </a:r>
            <a:endParaRPr lang="en-US" sz="3200" b="1">
              <a:solidFill>
                <a:schemeClr val="tx1"/>
              </a:solidFill>
              <a:cs typeface="Arial"/>
            </a:endParaRPr>
          </a:p>
        </p:txBody>
      </p:sp>
      <p:sp>
        <p:nvSpPr>
          <p:cNvPr id="11" name="Rectangle: Rounded Corners 10">
            <a:extLst>
              <a:ext uri="{FF2B5EF4-FFF2-40B4-BE49-F238E27FC236}">
                <a16:creationId xmlns:a16="http://schemas.microsoft.com/office/drawing/2014/main" id="{674E80D4-ACC9-81CB-893C-4C828CFC028F}"/>
              </a:ext>
            </a:extLst>
          </p:cNvPr>
          <p:cNvSpPr/>
          <p:nvPr/>
        </p:nvSpPr>
        <p:spPr>
          <a:xfrm>
            <a:off x="4413279" y="3185395"/>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Surf Science</a:t>
            </a:r>
            <a:endParaRPr lang="en-US" sz="3200" b="1">
              <a:solidFill>
                <a:schemeClr val="tx1"/>
              </a:solidFill>
              <a:cs typeface="Arial"/>
            </a:endParaRPr>
          </a:p>
        </p:txBody>
      </p:sp>
      <p:sp>
        <p:nvSpPr>
          <p:cNvPr id="12" name="Rectangle: Rounded Corners 11">
            <a:extLst>
              <a:ext uri="{FF2B5EF4-FFF2-40B4-BE49-F238E27FC236}">
                <a16:creationId xmlns:a16="http://schemas.microsoft.com/office/drawing/2014/main" id="{62B50976-F77E-26EE-0B85-2B5FF63E9513}"/>
              </a:ext>
            </a:extLst>
          </p:cNvPr>
          <p:cNvSpPr/>
          <p:nvPr/>
        </p:nvSpPr>
        <p:spPr>
          <a:xfrm>
            <a:off x="8261408" y="3185395"/>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American Studies</a:t>
            </a:r>
            <a:endParaRPr lang="en-US" sz="3200" b="1">
              <a:solidFill>
                <a:schemeClr val="tx1"/>
              </a:solidFill>
              <a:cs typeface="Arial"/>
            </a:endParaRPr>
          </a:p>
        </p:txBody>
      </p:sp>
      <p:sp>
        <p:nvSpPr>
          <p:cNvPr id="13" name="Rectangle: Rounded Corners 12">
            <a:extLst>
              <a:ext uri="{FF2B5EF4-FFF2-40B4-BE49-F238E27FC236}">
                <a16:creationId xmlns:a16="http://schemas.microsoft.com/office/drawing/2014/main" id="{1DE7A3A0-8F6A-D126-2B11-A9292B4ED751}"/>
              </a:ext>
            </a:extLst>
          </p:cNvPr>
          <p:cNvSpPr/>
          <p:nvPr/>
        </p:nvSpPr>
        <p:spPr>
          <a:xfrm>
            <a:off x="564874" y="4552868"/>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International Development</a:t>
            </a:r>
            <a:endParaRPr lang="en-US" sz="3200" b="1">
              <a:solidFill>
                <a:schemeClr val="tx1"/>
              </a:solidFill>
              <a:cs typeface="Arial"/>
            </a:endParaRPr>
          </a:p>
        </p:txBody>
      </p:sp>
      <p:sp>
        <p:nvSpPr>
          <p:cNvPr id="14" name="Rectangle: Rounded Corners 13">
            <a:extLst>
              <a:ext uri="{FF2B5EF4-FFF2-40B4-BE49-F238E27FC236}">
                <a16:creationId xmlns:a16="http://schemas.microsoft.com/office/drawing/2014/main" id="{B61B4919-4AC4-6E1B-8692-E4E25E07D92D}"/>
              </a:ext>
            </a:extLst>
          </p:cNvPr>
          <p:cNvSpPr/>
          <p:nvPr/>
        </p:nvSpPr>
        <p:spPr>
          <a:xfrm>
            <a:off x="4413279" y="4552868"/>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cs typeface="Arial"/>
              </a:rPr>
              <a:t>Golf Management</a:t>
            </a:r>
            <a:endParaRPr lang="en-US" sz="3200" b="1">
              <a:solidFill>
                <a:schemeClr val="tx1"/>
              </a:solidFill>
              <a:cs typeface="Arial"/>
            </a:endParaRPr>
          </a:p>
        </p:txBody>
      </p:sp>
    </p:spTree>
    <p:extLst>
      <p:ext uri="{BB962C8B-B14F-4D97-AF65-F5344CB8AC3E}">
        <p14:creationId xmlns:p14="http://schemas.microsoft.com/office/powerpoint/2010/main" val="376106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F4215-4FEA-65D1-B0FA-9280C3F890F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CA726C-C8D4-D017-7BEA-FF465447580E}"/>
              </a:ext>
            </a:extLst>
          </p:cNvPr>
          <p:cNvSpPr>
            <a:spLocks noGrp="1"/>
          </p:cNvSpPr>
          <p:nvPr>
            <p:ph type="body" sz="quarter" idx="11"/>
          </p:nvPr>
        </p:nvSpPr>
        <p:spPr/>
        <p:txBody>
          <a:bodyPr/>
          <a:lstStyle/>
          <a:p>
            <a:r>
              <a:rPr lang="en-GB"/>
              <a:t>Real or Fake Courses?</a:t>
            </a:r>
          </a:p>
        </p:txBody>
      </p:sp>
      <p:sp>
        <p:nvSpPr>
          <p:cNvPr id="6" name="Content Placeholder 2">
            <a:extLst>
              <a:ext uri="{FF2B5EF4-FFF2-40B4-BE49-F238E27FC236}">
                <a16:creationId xmlns:a16="http://schemas.microsoft.com/office/drawing/2014/main" id="{D115C7F3-E094-D7D6-0643-6EE685CF0C13}"/>
              </a:ext>
            </a:extLst>
          </p:cNvPr>
          <p:cNvSpPr>
            <a:spLocks noGrp="1"/>
          </p:cNvSpPr>
          <p:nvPr>
            <p:ph sz="quarter" idx="12"/>
          </p:nvPr>
        </p:nvSpPr>
        <p:spPr>
          <a:xfrm>
            <a:off x="565150" y="1118501"/>
            <a:ext cx="11061976" cy="4418696"/>
          </a:xfrm>
        </p:spPr>
        <p:txBody>
          <a:bodyPr/>
          <a:lstStyle/>
          <a:p>
            <a:pPr marL="0" indent="0">
              <a:buNone/>
            </a:pPr>
            <a:r>
              <a:rPr lang="en-GB" sz="2800"/>
              <a:t>Which courses are </a:t>
            </a:r>
            <a:r>
              <a:rPr lang="en-GB" sz="2800" b="1">
                <a:solidFill>
                  <a:schemeClr val="tx2"/>
                </a:solidFill>
              </a:rPr>
              <a:t>real</a:t>
            </a:r>
            <a:r>
              <a:rPr lang="en-GB" sz="2800"/>
              <a:t> and which ones are </a:t>
            </a:r>
            <a:r>
              <a:rPr lang="en-GB" sz="2800" b="1">
                <a:solidFill>
                  <a:schemeClr val="tx2"/>
                </a:solidFill>
              </a:rPr>
              <a:t>made up</a:t>
            </a:r>
            <a:r>
              <a:rPr lang="en-GB" sz="2800"/>
              <a:t>?</a:t>
            </a:r>
            <a:endParaRPr lang="en-GB" sz="2800" i="1"/>
          </a:p>
        </p:txBody>
      </p:sp>
      <p:sp>
        <p:nvSpPr>
          <p:cNvPr id="2" name="Rectangle: Rounded Corners 1">
            <a:extLst>
              <a:ext uri="{FF2B5EF4-FFF2-40B4-BE49-F238E27FC236}">
                <a16:creationId xmlns:a16="http://schemas.microsoft.com/office/drawing/2014/main" id="{3EB570E6-42CC-2EBB-37BA-02AE92A1A046}"/>
              </a:ext>
            </a:extLst>
          </p:cNvPr>
          <p:cNvSpPr/>
          <p:nvPr/>
        </p:nvSpPr>
        <p:spPr>
          <a:xfrm>
            <a:off x="8261408" y="4552868"/>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Glass</a:t>
            </a:r>
            <a:endParaRPr lang="en-US" sz="3200" b="1">
              <a:solidFill>
                <a:schemeClr val="accent5">
                  <a:lumMod val="90000"/>
                </a:schemeClr>
              </a:solidFill>
              <a:cs typeface="Arial"/>
            </a:endParaRPr>
          </a:p>
        </p:txBody>
      </p:sp>
      <p:sp>
        <p:nvSpPr>
          <p:cNvPr id="4" name="Rectangle: Rounded Corners 3">
            <a:extLst>
              <a:ext uri="{FF2B5EF4-FFF2-40B4-BE49-F238E27FC236}">
                <a16:creationId xmlns:a16="http://schemas.microsoft.com/office/drawing/2014/main" id="{5D3B9B4A-EE2A-A216-F604-566BA5B42748}"/>
              </a:ext>
            </a:extLst>
          </p:cNvPr>
          <p:cNvSpPr/>
          <p:nvPr/>
        </p:nvSpPr>
        <p:spPr>
          <a:xfrm>
            <a:off x="564874" y="1817922"/>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Urban Planning</a:t>
            </a:r>
            <a:endParaRPr lang="en-US" sz="3200" b="1">
              <a:solidFill>
                <a:schemeClr val="accent5">
                  <a:lumMod val="90000"/>
                </a:schemeClr>
              </a:solidFill>
              <a:cs typeface="Arial"/>
            </a:endParaRPr>
          </a:p>
        </p:txBody>
      </p:sp>
      <p:sp>
        <p:nvSpPr>
          <p:cNvPr id="15" name="Rectangle: Rounded Corners 14">
            <a:extLst>
              <a:ext uri="{FF2B5EF4-FFF2-40B4-BE49-F238E27FC236}">
                <a16:creationId xmlns:a16="http://schemas.microsoft.com/office/drawing/2014/main" id="{EE9B3C98-D567-D5D2-BD38-15473EEBA1E7}"/>
              </a:ext>
            </a:extLst>
          </p:cNvPr>
          <p:cNvSpPr/>
          <p:nvPr/>
        </p:nvSpPr>
        <p:spPr>
          <a:xfrm>
            <a:off x="4413279" y="1817922"/>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Ethical Hacking</a:t>
            </a:r>
            <a:endParaRPr lang="en-US" sz="3200" b="1">
              <a:solidFill>
                <a:schemeClr val="accent5">
                  <a:lumMod val="90000"/>
                </a:schemeClr>
              </a:solidFill>
              <a:cs typeface="Arial"/>
            </a:endParaRPr>
          </a:p>
        </p:txBody>
      </p:sp>
      <p:sp>
        <p:nvSpPr>
          <p:cNvPr id="16" name="Rectangle: Rounded Corners 15">
            <a:extLst>
              <a:ext uri="{FF2B5EF4-FFF2-40B4-BE49-F238E27FC236}">
                <a16:creationId xmlns:a16="http://schemas.microsoft.com/office/drawing/2014/main" id="{A8D67D4F-3A9E-501F-32EB-54DDF328B91F}"/>
              </a:ext>
            </a:extLst>
          </p:cNvPr>
          <p:cNvSpPr/>
          <p:nvPr/>
        </p:nvSpPr>
        <p:spPr>
          <a:xfrm>
            <a:off x="8261408" y="1817922"/>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Youth Studies</a:t>
            </a:r>
            <a:endParaRPr lang="en-US" sz="3200" b="1">
              <a:solidFill>
                <a:schemeClr val="accent5">
                  <a:lumMod val="90000"/>
                </a:schemeClr>
              </a:solidFill>
              <a:cs typeface="Arial"/>
            </a:endParaRPr>
          </a:p>
        </p:txBody>
      </p:sp>
      <p:sp>
        <p:nvSpPr>
          <p:cNvPr id="17" name="Rectangle: Rounded Corners 16">
            <a:extLst>
              <a:ext uri="{FF2B5EF4-FFF2-40B4-BE49-F238E27FC236}">
                <a16:creationId xmlns:a16="http://schemas.microsoft.com/office/drawing/2014/main" id="{9807F993-F9EC-EA13-1689-B3E642B47949}"/>
              </a:ext>
            </a:extLst>
          </p:cNvPr>
          <p:cNvSpPr/>
          <p:nvPr/>
        </p:nvSpPr>
        <p:spPr>
          <a:xfrm>
            <a:off x="564874" y="3185395"/>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Equestrian Coaching</a:t>
            </a:r>
            <a:endParaRPr lang="en-US" sz="3200" b="1">
              <a:solidFill>
                <a:schemeClr val="accent5">
                  <a:lumMod val="90000"/>
                </a:schemeClr>
              </a:solidFill>
              <a:cs typeface="Arial"/>
            </a:endParaRPr>
          </a:p>
        </p:txBody>
      </p:sp>
      <p:sp>
        <p:nvSpPr>
          <p:cNvPr id="18" name="Rectangle: Rounded Corners 17">
            <a:extLst>
              <a:ext uri="{FF2B5EF4-FFF2-40B4-BE49-F238E27FC236}">
                <a16:creationId xmlns:a16="http://schemas.microsoft.com/office/drawing/2014/main" id="{65475F58-A83D-845B-D929-13F383AE9EC5}"/>
              </a:ext>
            </a:extLst>
          </p:cNvPr>
          <p:cNvSpPr/>
          <p:nvPr/>
        </p:nvSpPr>
        <p:spPr>
          <a:xfrm>
            <a:off x="4413279" y="3185395"/>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Surf Science</a:t>
            </a:r>
            <a:endParaRPr lang="en-US" sz="3200" b="1">
              <a:solidFill>
                <a:schemeClr val="accent5">
                  <a:lumMod val="90000"/>
                </a:schemeClr>
              </a:solidFill>
              <a:cs typeface="Arial"/>
            </a:endParaRPr>
          </a:p>
        </p:txBody>
      </p:sp>
      <p:sp>
        <p:nvSpPr>
          <p:cNvPr id="19" name="Rectangle: Rounded Corners 18">
            <a:extLst>
              <a:ext uri="{FF2B5EF4-FFF2-40B4-BE49-F238E27FC236}">
                <a16:creationId xmlns:a16="http://schemas.microsoft.com/office/drawing/2014/main" id="{1929F81F-CC6A-DC59-D743-7381AC986ADB}"/>
              </a:ext>
            </a:extLst>
          </p:cNvPr>
          <p:cNvSpPr/>
          <p:nvPr/>
        </p:nvSpPr>
        <p:spPr>
          <a:xfrm>
            <a:off x="8261408" y="3185395"/>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American Studies</a:t>
            </a:r>
            <a:endParaRPr lang="en-US" sz="3200" b="1">
              <a:solidFill>
                <a:schemeClr val="accent5">
                  <a:lumMod val="90000"/>
                </a:schemeClr>
              </a:solidFill>
              <a:cs typeface="Arial"/>
            </a:endParaRPr>
          </a:p>
        </p:txBody>
      </p:sp>
      <p:sp>
        <p:nvSpPr>
          <p:cNvPr id="20" name="Rectangle: Rounded Corners 19">
            <a:extLst>
              <a:ext uri="{FF2B5EF4-FFF2-40B4-BE49-F238E27FC236}">
                <a16:creationId xmlns:a16="http://schemas.microsoft.com/office/drawing/2014/main" id="{2AB8547D-4F14-F5C1-5A90-5B4241D24DA5}"/>
              </a:ext>
            </a:extLst>
          </p:cNvPr>
          <p:cNvSpPr/>
          <p:nvPr/>
        </p:nvSpPr>
        <p:spPr>
          <a:xfrm>
            <a:off x="564874" y="4552868"/>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International Development</a:t>
            </a:r>
            <a:endParaRPr lang="en-US" sz="3200" b="1">
              <a:solidFill>
                <a:schemeClr val="accent5">
                  <a:lumMod val="90000"/>
                </a:schemeClr>
              </a:solidFill>
              <a:cs typeface="Arial"/>
            </a:endParaRPr>
          </a:p>
        </p:txBody>
      </p:sp>
      <p:sp>
        <p:nvSpPr>
          <p:cNvPr id="21" name="Rectangle: Rounded Corners 20">
            <a:extLst>
              <a:ext uri="{FF2B5EF4-FFF2-40B4-BE49-F238E27FC236}">
                <a16:creationId xmlns:a16="http://schemas.microsoft.com/office/drawing/2014/main" id="{0641DC0C-1895-F970-670F-082C70179744}"/>
              </a:ext>
            </a:extLst>
          </p:cNvPr>
          <p:cNvSpPr/>
          <p:nvPr/>
        </p:nvSpPr>
        <p:spPr>
          <a:xfrm>
            <a:off x="4413279" y="4552868"/>
            <a:ext cx="3365442" cy="957362"/>
          </a:xfrm>
          <a:prstGeom prst="roundRect">
            <a:avLst>
              <a:gd name="adj" fmla="val 674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90000"/>
                  </a:schemeClr>
                </a:solidFill>
                <a:cs typeface="Arial"/>
              </a:rPr>
              <a:t>Golf Management</a:t>
            </a:r>
            <a:endParaRPr lang="en-US" sz="3200" b="1">
              <a:solidFill>
                <a:schemeClr val="accent5">
                  <a:lumMod val="90000"/>
                </a:schemeClr>
              </a:solidFill>
              <a:cs typeface="Arial"/>
            </a:endParaRPr>
          </a:p>
        </p:txBody>
      </p:sp>
      <p:pic>
        <p:nvPicPr>
          <p:cNvPr id="22" name="Picture 2" descr="HARTPURY UNIVERSITY RED &amp; BLACK (RGB) - HELOA">
            <a:extLst>
              <a:ext uri="{FF2B5EF4-FFF2-40B4-BE49-F238E27FC236}">
                <a16:creationId xmlns:a16="http://schemas.microsoft.com/office/drawing/2014/main" id="{95D78603-E16B-4CAF-3447-96B502CE949A}"/>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47189" y="3186178"/>
            <a:ext cx="1600812" cy="9737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FECA245C-BB34-AB31-F7F5-9D31242F4B8D}"/>
              </a:ext>
            </a:extLst>
          </p:cNvPr>
          <p:cNvPicPr>
            <a:picLocks noChangeAspect="1" noChangeArrowheads="1"/>
          </p:cNvPicPr>
          <p:nvPr/>
        </p:nvPicPr>
        <p:blipFill rotWithShape="1">
          <a:blip r:embed="rId4" cstate="email">
            <a:alphaModFix amt="70000"/>
            <a:extLst>
              <a:ext uri="{28A0092B-C50C-407E-A947-70E740481C1C}">
                <a14:useLocalDpi xmlns:a14="http://schemas.microsoft.com/office/drawing/2010/main"/>
              </a:ext>
            </a:extLst>
          </a:blip>
          <a:srcRect t="20928"/>
          <a:stretch/>
        </p:blipFill>
        <p:spPr bwMode="auto">
          <a:xfrm>
            <a:off x="1011185" y="1817922"/>
            <a:ext cx="2472819" cy="9577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Abertay University in The United Kingdom : Reviews &amp; Rankings | Student  Reviews &amp; University Rankings EDUopinions">
            <a:extLst>
              <a:ext uri="{FF2B5EF4-FFF2-40B4-BE49-F238E27FC236}">
                <a16:creationId xmlns:a16="http://schemas.microsoft.com/office/drawing/2014/main" id="{F9A84084-0379-BD93-768C-9C634549314E}"/>
              </a:ext>
            </a:extLst>
          </p:cNvPr>
          <p:cNvPicPr>
            <a:picLocks noChangeAspect="1" noChangeArrowheads="1"/>
          </p:cNvPicPr>
          <p:nvPr/>
        </p:nvPicPr>
        <p:blipFill>
          <a:blip r:embed="rId5"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4687229" y="1884808"/>
            <a:ext cx="2817542" cy="8235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Logos - London Metropolitan University">
            <a:extLst>
              <a:ext uri="{FF2B5EF4-FFF2-40B4-BE49-F238E27FC236}">
                <a16:creationId xmlns:a16="http://schemas.microsoft.com/office/drawing/2014/main" id="{133C8E24-D78C-A18B-403F-7EFCED8CC92D}"/>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505344" y="1817922"/>
            <a:ext cx="2877570" cy="9573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Download University of Edinburgh Logo in SVG Vector or PNG File Format -  Logo.wine">
            <a:extLst>
              <a:ext uri="{FF2B5EF4-FFF2-40B4-BE49-F238E27FC236}">
                <a16:creationId xmlns:a16="http://schemas.microsoft.com/office/drawing/2014/main" id="{CC29216A-E710-7B0B-F131-702DF1C2335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9061" t="33612" r="9061" b="33612"/>
          <a:stretch/>
        </p:blipFill>
        <p:spPr bwMode="auto">
          <a:xfrm>
            <a:off x="8397667" y="4618859"/>
            <a:ext cx="3092924" cy="8253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Cornwall College | Discover The Career College">
            <a:extLst>
              <a:ext uri="{FF2B5EF4-FFF2-40B4-BE49-F238E27FC236}">
                <a16:creationId xmlns:a16="http://schemas.microsoft.com/office/drawing/2014/main" id="{CE8CC280-D77E-2E6E-29CD-691CC8348C8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73501" y="3185895"/>
            <a:ext cx="2444997" cy="97402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a:extLst>
              <a:ext uri="{FF2B5EF4-FFF2-40B4-BE49-F238E27FC236}">
                <a16:creationId xmlns:a16="http://schemas.microsoft.com/office/drawing/2014/main" id="{26691532-640B-AE96-50F0-F3D3DA281E8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05344" y="3366606"/>
            <a:ext cx="2877570" cy="5949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a:extLst>
              <a:ext uri="{FF2B5EF4-FFF2-40B4-BE49-F238E27FC236}">
                <a16:creationId xmlns:a16="http://schemas.microsoft.com/office/drawing/2014/main" id="{516FE3A1-A56F-F71D-C4BA-BD1FE1B7277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36071" y="4621534"/>
            <a:ext cx="1242628" cy="8227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a:extLst>
              <a:ext uri="{FF2B5EF4-FFF2-40B4-BE49-F238E27FC236}">
                <a16:creationId xmlns:a16="http://schemas.microsoft.com/office/drawing/2014/main" id="{13118BD2-156D-E7DF-D401-ACBD7F917D2F}"/>
              </a:ext>
            </a:extLst>
          </p:cNvPr>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317" y="4683985"/>
            <a:ext cx="3047365" cy="76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3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CBE8AE-47DB-5908-CE8C-9A4EBA67C5D9}"/>
              </a:ext>
            </a:extLst>
          </p:cNvPr>
          <p:cNvGrpSpPr/>
          <p:nvPr/>
        </p:nvGrpSpPr>
        <p:grpSpPr>
          <a:xfrm>
            <a:off x="606357" y="2790405"/>
            <a:ext cx="6296093" cy="1277189"/>
            <a:chOff x="606357" y="2302857"/>
            <a:chExt cx="6296093" cy="1277189"/>
          </a:xfrm>
        </p:grpSpPr>
        <p:sp>
          <p:nvSpPr>
            <p:cNvPr id="5" name="Rectangle 4">
              <a:extLst>
                <a:ext uri="{FF2B5EF4-FFF2-40B4-BE49-F238E27FC236}">
                  <a16:creationId xmlns:a16="http://schemas.microsoft.com/office/drawing/2014/main" id="{1230F51E-CFC5-7343-248A-B6E67E1F3F72}"/>
                </a:ext>
              </a:extLst>
            </p:cNvPr>
            <p:cNvSpPr/>
            <p:nvPr/>
          </p:nvSpPr>
          <p:spPr>
            <a:xfrm>
              <a:off x="606357" y="2302857"/>
              <a:ext cx="4583160" cy="5913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tx1"/>
                  </a:solidFill>
                </a:rPr>
                <a:t>Making Your Choice</a:t>
              </a:r>
            </a:p>
          </p:txBody>
        </p:sp>
        <p:sp>
          <p:nvSpPr>
            <p:cNvPr id="6" name="Rectangle 5">
              <a:extLst>
                <a:ext uri="{FF2B5EF4-FFF2-40B4-BE49-F238E27FC236}">
                  <a16:creationId xmlns:a16="http://schemas.microsoft.com/office/drawing/2014/main" id="{0F11C505-40BF-8AED-5A51-0587F65936FD}"/>
                </a:ext>
              </a:extLst>
            </p:cNvPr>
            <p:cNvSpPr/>
            <p:nvPr/>
          </p:nvSpPr>
          <p:spPr>
            <a:xfrm>
              <a:off x="606357" y="2988667"/>
              <a:ext cx="3656885" cy="59137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1"/>
                  </a:solidFill>
                </a:rPr>
                <a:t>You can choose</a:t>
              </a:r>
            </a:p>
          </p:txBody>
        </p:sp>
        <p:sp>
          <p:nvSpPr>
            <p:cNvPr id="7" name="Rectangle 6">
              <a:extLst>
                <a:ext uri="{FF2B5EF4-FFF2-40B4-BE49-F238E27FC236}">
                  <a16:creationId xmlns:a16="http://schemas.microsoft.com/office/drawing/2014/main" id="{7719A9A3-50A5-0D51-A492-BFCB355B32C6}"/>
                </a:ext>
              </a:extLst>
            </p:cNvPr>
            <p:cNvSpPr/>
            <p:nvPr/>
          </p:nvSpPr>
          <p:spPr>
            <a:xfrm>
              <a:off x="4378257" y="2988667"/>
              <a:ext cx="473143" cy="59137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2"/>
                  </a:solidFill>
                </a:rPr>
                <a:t>5</a:t>
              </a:r>
            </a:p>
          </p:txBody>
        </p:sp>
        <p:sp>
          <p:nvSpPr>
            <p:cNvPr id="8" name="Rectangle 7">
              <a:extLst>
                <a:ext uri="{FF2B5EF4-FFF2-40B4-BE49-F238E27FC236}">
                  <a16:creationId xmlns:a16="http://schemas.microsoft.com/office/drawing/2014/main" id="{452E5BD4-F050-10CD-1E07-BB51F6B0BDCB}"/>
                </a:ext>
              </a:extLst>
            </p:cNvPr>
            <p:cNvSpPr/>
            <p:nvPr/>
          </p:nvSpPr>
          <p:spPr>
            <a:xfrm>
              <a:off x="4966415" y="2988667"/>
              <a:ext cx="1936035" cy="59137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1"/>
                  </a:solidFill>
                </a:rPr>
                <a:t>courses</a:t>
              </a:r>
            </a:p>
          </p:txBody>
        </p:sp>
      </p:grpSp>
    </p:spTree>
    <p:extLst>
      <p:ext uri="{BB962C8B-B14F-4D97-AF65-F5344CB8AC3E}">
        <p14:creationId xmlns:p14="http://schemas.microsoft.com/office/powerpoint/2010/main" val="49799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lane on the runway at sunset&#10;&#10;Description automatically generated">
            <a:extLst>
              <a:ext uri="{FF2B5EF4-FFF2-40B4-BE49-F238E27FC236}">
                <a16:creationId xmlns:a16="http://schemas.microsoft.com/office/drawing/2014/main" id="{51E88DC2-8733-4EC7-1EC9-E40FE9FC1D58}"/>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6635377" y="-694479"/>
            <a:ext cx="8178800" cy="8246957"/>
          </a:xfrm>
        </p:spPr>
      </p:pic>
      <p:grpSp>
        <p:nvGrpSpPr>
          <p:cNvPr id="3" name="Group 2">
            <a:extLst>
              <a:ext uri="{FF2B5EF4-FFF2-40B4-BE49-F238E27FC236}">
                <a16:creationId xmlns:a16="http://schemas.microsoft.com/office/drawing/2014/main" id="{1BD74F69-8A17-95F2-BED8-D754868A8D33}"/>
              </a:ext>
            </a:extLst>
          </p:cNvPr>
          <p:cNvGrpSpPr/>
          <p:nvPr/>
        </p:nvGrpSpPr>
        <p:grpSpPr>
          <a:xfrm>
            <a:off x="606357" y="2517437"/>
            <a:ext cx="3592928" cy="2640409"/>
            <a:chOff x="606357" y="2517437"/>
            <a:chExt cx="3592928" cy="2640409"/>
          </a:xfrm>
        </p:grpSpPr>
        <p:sp>
          <p:nvSpPr>
            <p:cNvPr id="16" name="Rectangle 15">
              <a:extLst>
                <a:ext uri="{FF2B5EF4-FFF2-40B4-BE49-F238E27FC236}">
                  <a16:creationId xmlns:a16="http://schemas.microsoft.com/office/drawing/2014/main" id="{7A43C778-5429-95C9-4DB4-9EE98127CEAA}"/>
                </a:ext>
              </a:extLst>
            </p:cNvPr>
            <p:cNvSpPr/>
            <p:nvPr/>
          </p:nvSpPr>
          <p:spPr>
            <a:xfrm>
              <a:off x="606357" y="2517437"/>
              <a:ext cx="3592928" cy="4776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2"/>
                  </a:solidFill>
                </a:rPr>
                <a:t>Some courses have the </a:t>
              </a:r>
            </a:p>
          </p:txBody>
        </p:sp>
        <p:sp>
          <p:nvSpPr>
            <p:cNvPr id="17" name="Rectangle 16">
              <a:extLst>
                <a:ext uri="{FF2B5EF4-FFF2-40B4-BE49-F238E27FC236}">
                  <a16:creationId xmlns:a16="http://schemas.microsoft.com/office/drawing/2014/main" id="{D6FD841F-6C4B-2F96-B4E3-0F3C03756934}"/>
                </a:ext>
              </a:extLst>
            </p:cNvPr>
            <p:cNvSpPr/>
            <p:nvPr/>
          </p:nvSpPr>
          <p:spPr>
            <a:xfrm>
              <a:off x="606358" y="3117581"/>
              <a:ext cx="2907128" cy="4776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2"/>
                  </a:solidFill>
                </a:rPr>
                <a:t>option of adding…</a:t>
              </a:r>
            </a:p>
          </p:txBody>
        </p:sp>
        <p:sp>
          <p:nvSpPr>
            <p:cNvPr id="18" name="Rectangle 17">
              <a:extLst>
                <a:ext uri="{FF2B5EF4-FFF2-40B4-BE49-F238E27FC236}">
                  <a16:creationId xmlns:a16="http://schemas.microsoft.com/office/drawing/2014/main" id="{023DD298-649B-3F34-6080-1E8F636055EC}"/>
                </a:ext>
              </a:extLst>
            </p:cNvPr>
            <p:cNvSpPr/>
            <p:nvPr/>
          </p:nvSpPr>
          <p:spPr>
            <a:xfrm>
              <a:off x="606357" y="3717725"/>
              <a:ext cx="3080272" cy="3994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Semester / Year Abroad</a:t>
              </a:r>
            </a:p>
          </p:txBody>
        </p:sp>
        <p:sp>
          <p:nvSpPr>
            <p:cNvPr id="19" name="Rectangle 18">
              <a:extLst>
                <a:ext uri="{FF2B5EF4-FFF2-40B4-BE49-F238E27FC236}">
                  <a16:creationId xmlns:a16="http://schemas.microsoft.com/office/drawing/2014/main" id="{4A651BB4-72F9-B043-ADA4-4BED9A4E12CE}"/>
                </a:ext>
              </a:extLst>
            </p:cNvPr>
            <p:cNvSpPr/>
            <p:nvPr/>
          </p:nvSpPr>
          <p:spPr>
            <a:xfrm>
              <a:off x="606357" y="4239667"/>
              <a:ext cx="2122329" cy="3994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Year in Industry</a:t>
              </a:r>
            </a:p>
          </p:txBody>
        </p:sp>
        <p:sp>
          <p:nvSpPr>
            <p:cNvPr id="2" name="Rectangle 1">
              <a:extLst>
                <a:ext uri="{FF2B5EF4-FFF2-40B4-BE49-F238E27FC236}">
                  <a16:creationId xmlns:a16="http://schemas.microsoft.com/office/drawing/2014/main" id="{574A2CD8-AE0F-F378-D05E-ABFE1412998C}"/>
                </a:ext>
              </a:extLst>
            </p:cNvPr>
            <p:cNvSpPr/>
            <p:nvPr/>
          </p:nvSpPr>
          <p:spPr>
            <a:xfrm>
              <a:off x="606357" y="4758353"/>
              <a:ext cx="2441643" cy="3994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Integrated Masters</a:t>
              </a:r>
            </a:p>
          </p:txBody>
        </p:sp>
      </p:grpSp>
    </p:spTree>
    <p:extLst>
      <p:ext uri="{BB962C8B-B14F-4D97-AF65-F5344CB8AC3E}">
        <p14:creationId xmlns:p14="http://schemas.microsoft.com/office/powerpoint/2010/main" val="223247395"/>
      </p:ext>
    </p:extLst>
  </p:cSld>
  <p:clrMapOvr>
    <a:masterClrMapping/>
  </p:clrMapOvr>
</p:sld>
</file>

<file path=ppt/theme/theme1.xml><?xml version="1.0" encoding="utf-8"?>
<a:theme xmlns:a="http://schemas.openxmlformats.org/drawingml/2006/main" name="Title Slide v2">
  <a:themeElements>
    <a:clrScheme name="UEA Explore">
      <a:dk1>
        <a:srgbClr val="000000"/>
      </a:dk1>
      <a:lt1>
        <a:srgbClr val="FFFFFF"/>
      </a:lt1>
      <a:dk2>
        <a:srgbClr val="F9A618"/>
      </a:dk2>
      <a:lt2>
        <a:srgbClr val="F6F7F6"/>
      </a:lt2>
      <a:accent1>
        <a:srgbClr val="F9A618"/>
      </a:accent1>
      <a:accent2>
        <a:srgbClr val="000000"/>
      </a:accent2>
      <a:accent3>
        <a:srgbClr val="F6F8F5"/>
      </a:accent3>
      <a:accent4>
        <a:srgbClr val="BD8531"/>
      </a:accent4>
      <a:accent5>
        <a:srgbClr val="F3D5AE"/>
      </a:accent5>
      <a:accent6>
        <a:srgbClr val="595959"/>
      </a:accent6>
      <a:hlink>
        <a:srgbClr val="BF6900"/>
      </a:hlink>
      <a:folHlink>
        <a:srgbClr val="794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Slide">
  <a:themeElements>
    <a:clrScheme name="UEA Explore">
      <a:dk1>
        <a:srgbClr val="000000"/>
      </a:dk1>
      <a:lt1>
        <a:srgbClr val="FFFFFF"/>
      </a:lt1>
      <a:dk2>
        <a:srgbClr val="F9A618"/>
      </a:dk2>
      <a:lt2>
        <a:srgbClr val="F6F7F6"/>
      </a:lt2>
      <a:accent1>
        <a:srgbClr val="F9A618"/>
      </a:accent1>
      <a:accent2>
        <a:srgbClr val="000000"/>
      </a:accent2>
      <a:accent3>
        <a:srgbClr val="F6F8F5"/>
      </a:accent3>
      <a:accent4>
        <a:srgbClr val="BD8531"/>
      </a:accent4>
      <a:accent5>
        <a:srgbClr val="F3D5AE"/>
      </a:accent5>
      <a:accent6>
        <a:srgbClr val="595959"/>
      </a:accent6>
      <a:hlink>
        <a:srgbClr val="BF6900"/>
      </a:hlink>
      <a:folHlink>
        <a:srgbClr val="794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Text">
  <a:themeElements>
    <a:clrScheme name="UEA Explore">
      <a:dk1>
        <a:srgbClr val="000000"/>
      </a:dk1>
      <a:lt1>
        <a:srgbClr val="FFFFFF"/>
      </a:lt1>
      <a:dk2>
        <a:srgbClr val="F9A618"/>
      </a:dk2>
      <a:lt2>
        <a:srgbClr val="F6F7F6"/>
      </a:lt2>
      <a:accent1>
        <a:srgbClr val="F9A618"/>
      </a:accent1>
      <a:accent2>
        <a:srgbClr val="000000"/>
      </a:accent2>
      <a:accent3>
        <a:srgbClr val="F6F8F5"/>
      </a:accent3>
      <a:accent4>
        <a:srgbClr val="BD8531"/>
      </a:accent4>
      <a:accent5>
        <a:srgbClr val="F3D5AE"/>
      </a:accent5>
      <a:accent6>
        <a:srgbClr val="595959"/>
      </a:accent6>
      <a:hlink>
        <a:srgbClr val="BF6900"/>
      </a:hlink>
      <a:folHlink>
        <a:srgbClr val="794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28A88318FCFD4F82F218849ED1B88B" ma:contentTypeVersion="16" ma:contentTypeDescription="Create a new document." ma:contentTypeScope="" ma:versionID="82504aac12f759e4ea2ae2de5fb7c7df">
  <xsd:schema xmlns:xsd="http://www.w3.org/2001/XMLSchema" xmlns:xs="http://www.w3.org/2001/XMLSchema" xmlns:p="http://schemas.microsoft.com/office/2006/metadata/properties" xmlns:ns2="59cd9746-e451-480f-8e2f-9732144278a5" xmlns:ns3="f3bae825-1dd5-45b6-b4c7-fdafdbc684fe" targetNamespace="http://schemas.microsoft.com/office/2006/metadata/properties" ma:root="true" ma:fieldsID="1f133b22295432d44760b708aa6a4350" ns2:_="" ns3:_="">
    <xsd:import namespace="59cd9746-e451-480f-8e2f-9732144278a5"/>
    <xsd:import namespace="f3bae825-1dd5-45b6-b4c7-fdafdbc684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cd9746-e451-480f-8e2f-973214427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27b111-6301-4708-b04d-ee8721e22c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bae825-1dd5-45b6-b4c7-fdafdbc684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398dae-9396-4ed3-a016-a091734e6f4d}" ma:internalName="TaxCatchAll" ma:showField="CatchAllData" ma:web="f3bae825-1dd5-45b6-b4c7-fdafdbc684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cd9746-e451-480f-8e2f-9732144278a5">
      <Terms xmlns="http://schemas.microsoft.com/office/infopath/2007/PartnerControls"/>
    </lcf76f155ced4ddcb4097134ff3c332f>
    <TaxCatchAll xmlns="f3bae825-1dd5-45b6-b4c7-fdafdbc684fe" xsi:nil="true"/>
    <SharedWithUsers xmlns="f3bae825-1dd5-45b6-b4c7-fdafdbc684fe">
      <UserInfo>
        <DisplayName>Andy Adam (ARM - Staff)</DisplayName>
        <AccountId>2458</AccountId>
        <AccountType/>
      </UserInfo>
    </SharedWithUsers>
  </documentManagement>
</p:properties>
</file>

<file path=customXml/itemProps1.xml><?xml version="1.0" encoding="utf-8"?>
<ds:datastoreItem xmlns:ds="http://schemas.openxmlformats.org/officeDocument/2006/customXml" ds:itemID="{EFE089C2-7DC6-4FC1-AB0C-43BB5D711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cd9746-e451-480f-8e2f-9732144278a5"/>
    <ds:schemaRef ds:uri="f3bae825-1dd5-45b6-b4c7-fdafdbc68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3F6A69-C0AB-4461-83B6-347F0E5CCD09}">
  <ds:schemaRefs>
    <ds:schemaRef ds:uri="http://schemas.microsoft.com/sharepoint/v3/contenttype/forms"/>
  </ds:schemaRefs>
</ds:datastoreItem>
</file>

<file path=customXml/itemProps3.xml><?xml version="1.0" encoding="utf-8"?>
<ds:datastoreItem xmlns:ds="http://schemas.openxmlformats.org/officeDocument/2006/customXml" ds:itemID="{9E3C90C9-EF50-4AC7-AB86-26C8CA56338B}">
  <ds:schemaRefs>
    <ds:schemaRef ds:uri="69c9eb5c-f6ac-4c61-87cb-deb597c81420"/>
    <ds:schemaRef ds:uri="c4d132b8-3a0c-42bd-8696-09ed0ab13b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9cd9746-e451-480f-8e2f-9732144278a5"/>
    <ds:schemaRef ds:uri="f3bae825-1dd5-45b6-b4c7-fdafdbc684fe"/>
  </ds:schemaRefs>
</ds:datastoreItem>
</file>

<file path=docProps/app.xml><?xml version="1.0" encoding="utf-8"?>
<Properties xmlns="http://schemas.openxmlformats.org/officeDocument/2006/extended-properties" xmlns:vt="http://schemas.openxmlformats.org/officeDocument/2006/docPropsVTypes">
  <TotalTime>2</TotalTime>
  <Words>4672</Words>
  <Application>Microsoft Office PowerPoint</Application>
  <PresentationFormat>Widescreen</PresentationFormat>
  <Paragraphs>399</Paragraphs>
  <Slides>34</Slides>
  <Notes>34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Wingdings</vt:lpstr>
      <vt:lpstr>Title Slide v2</vt:lpstr>
      <vt:lpstr>Chapter Slide</vt:lpstr>
      <vt:lpstr>Title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Katie Smith (ARM - Staff)</cp:lastModifiedBy>
  <cp:revision>54</cp:revision>
  <dcterms:created xsi:type="dcterms:W3CDTF">2021-08-19T11:48:43Z</dcterms:created>
  <dcterms:modified xsi:type="dcterms:W3CDTF">2026-03-26T10:08:21Z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0x0101006128A88318FCFD4F82F218849ED1B88B</vt:lpwstr>
  </property>
  <property fmtid="{D5CDD505-2E9C-101B-9397-08002B2CF9AE}" pid="3" name="MediaServiceImageTags">
    <vt:lpwstr/>
  </property>
</Properties>
</file>