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2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21" r:id="rId44"/>
    <p:sldId id="298" r:id="rId45"/>
    <p:sldId id="299" r:id="rId46"/>
    <p:sldId id="300" r:id="rId47"/>
    <p:sldId id="301" r:id="rId48"/>
    <p:sldId id="302" r:id="rId49"/>
    <p:sldId id="303" r:id="rId50"/>
    <p:sldId id="304" r:id="rId51"/>
    <p:sldId id="305" r:id="rId52"/>
    <p:sldId id="306" r:id="rId53"/>
    <p:sldId id="307" r:id="rId54"/>
    <p:sldId id="322" r:id="rId55"/>
    <p:sldId id="308" r:id="rId56"/>
    <p:sldId id="309" r:id="rId57"/>
    <p:sldId id="310" r:id="rId58"/>
    <p:sldId id="311" r:id="rId59"/>
    <p:sldId id="312" r:id="rId60"/>
    <p:sldId id="313" r:id="rId61"/>
    <p:sldId id="314" r:id="rId62"/>
    <p:sldId id="315" r:id="rId63"/>
    <p:sldId id="316" r:id="rId64"/>
    <p:sldId id="323" r:id="rId65"/>
    <p:sldId id="317" r:id="rId66"/>
    <p:sldId id="318" r:id="rId67"/>
    <p:sldId id="319" r:id="rId68"/>
    <p:sldId id="32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367585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3085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43525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129708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04800"/>
            <a:ext cx="10972800" cy="986117"/>
          </a:xfrm>
        </p:spPr>
        <p:txBody>
          <a:bodyPr lIns="0" tIns="0" rIns="0" bIns="0">
            <a:noAutofit/>
          </a:bodyPr>
          <a:lstStyle>
            <a:lvl1pPr algn="l">
              <a:lnSpc>
                <a:spcPts val="4000"/>
              </a:lnSpc>
              <a:defRPr sz="3733" b="1">
                <a:solidFill>
                  <a:srgbClr val="11852F"/>
                </a:solidFill>
              </a:defRPr>
            </a:lvl1pPr>
          </a:lstStyle>
          <a:p>
            <a:r>
              <a:rPr lang="en-GB" dirty="0" smtClean="0"/>
              <a:t>Click to edit Master title style</a:t>
            </a:r>
            <a:br>
              <a:rPr lang="en-GB" dirty="0" smtClean="0"/>
            </a:b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1"/>
          <p:cNvSpPr txBox="1">
            <a:spLocks/>
          </p:cNvSpPr>
          <p:nvPr userDrawn="1"/>
        </p:nvSpPr>
        <p:spPr>
          <a:xfrm>
            <a:off x="609600" y="274639"/>
            <a:ext cx="2072955" cy="1143000"/>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dirty="0">
              <a:solidFill>
                <a:schemeClr val="tx2"/>
              </a:solidFill>
            </a:endParaRPr>
          </a:p>
        </p:txBody>
      </p:sp>
      <p:cxnSp>
        <p:nvCxnSpPr>
          <p:cNvPr id="10" name="Straight Connector 9"/>
          <p:cNvCxnSpPr/>
          <p:nvPr userDrawn="1"/>
        </p:nvCxnSpPr>
        <p:spPr>
          <a:xfrm>
            <a:off x="609600" y="1397000"/>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98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167319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29486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1919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36350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592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Tree>
    <p:extLst>
      <p:ext uri="{BB962C8B-B14F-4D97-AF65-F5344CB8AC3E}">
        <p14:creationId xmlns:p14="http://schemas.microsoft.com/office/powerpoint/2010/main" val="405225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457944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11/25/2019</a:t>
            </a:fld>
            <a:endParaRPr lang="en-US"/>
          </a:p>
        </p:txBody>
      </p:sp>
      <p:sp>
        <p:nvSpPr>
          <p:cNvPr id="6" name="Footer Placeholder 5"/>
          <p:cNvSpPr>
            <a:spLocks noGrp="1"/>
          </p:cNvSpPr>
          <p:nvPr>
            <p:ph type="ftr" sz="quarter" idx="11"/>
          </p:nvPr>
        </p:nvSpPr>
        <p:spPr>
          <a:xfrm>
            <a:off x="7721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4124308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11/25/2019</a:t>
            </a:fld>
            <a:endParaRPr lang="en-US"/>
          </a:p>
        </p:txBody>
      </p:sp>
      <p:sp>
        <p:nvSpPr>
          <p:cNvPr id="5" name="Footer Placeholder 4"/>
          <p:cNvSpPr>
            <a:spLocks noGrp="1"/>
          </p:cNvSpPr>
          <p:nvPr>
            <p:ph type="ftr" sz="quarter" idx="11"/>
          </p:nvPr>
        </p:nvSpPr>
        <p:spPr>
          <a:xfrm>
            <a:off x="7721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1714449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905BFA9-BF8C-1E43-AB79-6EEBC5340E47}" type="datetimeFigureOut">
              <a:rPr lang="en-US" smtClean="0"/>
              <a:t>11/25/2019</a:t>
            </a:fld>
            <a:endParaRPr lang="en-US"/>
          </a:p>
        </p:txBody>
      </p:sp>
      <p:sp>
        <p:nvSpPr>
          <p:cNvPr id="5" name="Footer Placeholder 4"/>
          <p:cNvSpPr>
            <a:spLocks noGrp="1"/>
          </p:cNvSpPr>
          <p:nvPr>
            <p:ph type="ftr" sz="quarter" idx="11"/>
          </p:nvPr>
        </p:nvSpPr>
        <p:spPr>
          <a:xfrm>
            <a:off x="7721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8C844AC-84A0-DC4C-A819-F485181B112B}" type="slidenum">
              <a:rPr lang="en-US" smtClean="0"/>
              <a:t>‹#›</a:t>
            </a:fld>
            <a:endParaRPr lang="en-US"/>
          </a:p>
        </p:txBody>
      </p:sp>
    </p:spTree>
    <p:extLst>
      <p:ext uri="{BB962C8B-B14F-4D97-AF65-F5344CB8AC3E}">
        <p14:creationId xmlns:p14="http://schemas.microsoft.com/office/powerpoint/2010/main" val="24633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B30C963-9ECF-294E-9BD2-6BAA04B79FF7}"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67735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B30C963-9ECF-294E-9BD2-6BAA04B79FF7}"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47256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smtClean="0"/>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B30C963-9ECF-294E-9BD2-6BAA04B79FF7}"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425885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B30C963-9ECF-294E-9BD2-6BAA04B79FF7}"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04560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0C963-9ECF-294E-9BD2-6BAA04B79FF7}"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89286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30C963-9ECF-294E-9BD2-6BAA04B79FF7}"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73543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GB" smtClean="0"/>
              <a:t>Click to edit Master title style</a:t>
            </a:r>
            <a:endParaRPr 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30C963-9ECF-294E-9BD2-6BAA04B79FF7}"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2E8E0-3590-7A41-A21E-B7128C404B5B}" type="slidenum">
              <a:rPr lang="en-US" smtClean="0"/>
              <a:t>‹#›</a:t>
            </a:fld>
            <a:endParaRPr lang="en-US"/>
          </a:p>
        </p:txBody>
      </p:sp>
    </p:spTree>
    <p:extLst>
      <p:ext uri="{BB962C8B-B14F-4D97-AF65-F5344CB8AC3E}">
        <p14:creationId xmlns:p14="http://schemas.microsoft.com/office/powerpoint/2010/main" val="113399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EB30C963-9ECF-294E-9BD2-6BAA04B79FF7}" type="datetimeFigureOut">
              <a:rPr lang="en-US" smtClean="0"/>
              <a:t>11/25/2019</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1F2E8E0-3590-7A41-A21E-B7128C404B5B}" type="slidenum">
              <a:rPr lang="en-US" smtClean="0"/>
              <a:t>‹#›</a:t>
            </a:fld>
            <a:endParaRPr lang="en-US"/>
          </a:p>
        </p:txBody>
      </p:sp>
    </p:spTree>
    <p:extLst>
      <p:ext uri="{BB962C8B-B14F-4D97-AF65-F5344CB8AC3E}">
        <p14:creationId xmlns:p14="http://schemas.microsoft.com/office/powerpoint/2010/main" val="578307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9600" y="1600202"/>
            <a:ext cx="10972800" cy="435981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p:cNvPicPr>
            <a:picLocks noChangeAspect="1"/>
          </p:cNvPicPr>
          <p:nvPr userDrawn="1"/>
        </p:nvPicPr>
        <p:blipFill>
          <a:blip r:embed="rId13"/>
          <a:stretch>
            <a:fillRect/>
          </a:stretch>
        </p:blipFill>
        <p:spPr>
          <a:xfrm>
            <a:off x="609600" y="6153181"/>
            <a:ext cx="855133" cy="508000"/>
          </a:xfrm>
          <a:prstGeom prst="rect">
            <a:avLst/>
          </a:prstGeom>
        </p:spPr>
      </p:pic>
      <p:pic>
        <p:nvPicPr>
          <p:cNvPr id="9" name="Picture 8"/>
          <p:cNvPicPr>
            <a:picLocks noChangeAspect="1"/>
          </p:cNvPicPr>
          <p:nvPr userDrawn="1"/>
        </p:nvPicPr>
        <p:blipFill>
          <a:blip r:embed="rId14"/>
          <a:stretch>
            <a:fillRect/>
          </a:stretch>
        </p:blipFill>
        <p:spPr>
          <a:xfrm>
            <a:off x="10710333" y="6037293"/>
            <a:ext cx="872067" cy="609600"/>
          </a:xfrm>
          <a:prstGeom prst="rect">
            <a:avLst/>
          </a:prstGeom>
        </p:spPr>
      </p:pic>
      <p:pic>
        <p:nvPicPr>
          <p:cNvPr id="11" name="Picture 10"/>
          <p:cNvPicPr>
            <a:picLocks noChangeAspect="1"/>
          </p:cNvPicPr>
          <p:nvPr userDrawn="1"/>
        </p:nvPicPr>
        <p:blipFill>
          <a:blip r:embed="rId15"/>
          <a:stretch>
            <a:fillRect/>
          </a:stretch>
        </p:blipFill>
        <p:spPr>
          <a:xfrm>
            <a:off x="5011931" y="6083348"/>
            <a:ext cx="2181933" cy="563545"/>
          </a:xfrm>
          <a:prstGeom prst="rect">
            <a:avLst/>
          </a:prstGeom>
        </p:spPr>
      </p:pic>
      <p:cxnSp>
        <p:nvCxnSpPr>
          <p:cNvPr id="5" name="Straight Connector 4"/>
          <p:cNvCxnSpPr/>
          <p:nvPr userDrawn="1"/>
        </p:nvCxnSpPr>
        <p:spPr>
          <a:xfrm>
            <a:off x="609600" y="5960016"/>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69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32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32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47646" y="2165230"/>
            <a:ext cx="9687464" cy="1446550"/>
          </a:xfrm>
          <a:prstGeom prst="rect">
            <a:avLst/>
          </a:prstGeom>
          <a:noFill/>
        </p:spPr>
        <p:txBody>
          <a:bodyPr wrap="square" rtlCol="0">
            <a:spAutoFit/>
          </a:bodyPr>
          <a:lstStyle/>
          <a:p>
            <a:pPr algn="ctr"/>
            <a:r>
              <a:rPr lang="en-GB" sz="4400" b="1" dirty="0" smtClean="0"/>
              <a:t>The Secure Base model: promoting attachment awareness in schools</a:t>
            </a:r>
            <a:endParaRPr lang="en-GB" sz="4400" b="1" dirty="0"/>
          </a:p>
        </p:txBody>
      </p:sp>
      <p:sp>
        <p:nvSpPr>
          <p:cNvPr id="4" name="TextBox 3"/>
          <p:cNvSpPr txBox="1"/>
          <p:nvPr/>
        </p:nvSpPr>
        <p:spPr>
          <a:xfrm>
            <a:off x="4839420" y="4641012"/>
            <a:ext cx="3303916" cy="307777"/>
          </a:xfrm>
          <a:prstGeom prst="rect">
            <a:avLst/>
          </a:prstGeom>
          <a:noFill/>
        </p:spPr>
        <p:txBody>
          <a:bodyPr wrap="square" rtlCol="0">
            <a:spAutoFit/>
          </a:bodyPr>
          <a:lstStyle/>
          <a:p>
            <a:pPr algn="ctr"/>
            <a:r>
              <a:rPr lang="en-GB" sz="1400" dirty="0" smtClean="0"/>
              <a:t>©University of East Anglia, 2020</a:t>
            </a:r>
            <a:endParaRPr lang="en-GB" sz="1400" dirty="0"/>
          </a:p>
        </p:txBody>
      </p:sp>
    </p:spTree>
    <p:extLst>
      <p:ext uri="{BB962C8B-B14F-4D97-AF65-F5344CB8AC3E}">
        <p14:creationId xmlns:p14="http://schemas.microsoft.com/office/powerpoint/2010/main" val="398144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Secure base relationships in school </a:t>
            </a:r>
            <a:endParaRPr lang="en-US" dirty="0"/>
          </a:p>
        </p:txBody>
      </p:sp>
      <p:sp>
        <p:nvSpPr>
          <p:cNvPr id="3" name="Content Placeholder 2"/>
          <p:cNvSpPr>
            <a:spLocks noGrp="1"/>
          </p:cNvSpPr>
          <p:nvPr>
            <p:ph idx="1"/>
          </p:nvPr>
        </p:nvSpPr>
        <p:spPr/>
        <p:txBody>
          <a:bodyPr>
            <a:normAutofit fontScale="92500" lnSpcReduction="20000"/>
          </a:bodyPr>
          <a:lstStyle/>
          <a:p>
            <a:pPr lvl="0"/>
            <a:r>
              <a:rPr lang="en-GB" dirty="0"/>
              <a:t>From first entering school, all children’s learning and development can be supported by secure base relationships with staff members – insecure children in particular will benefit but </a:t>
            </a:r>
            <a:r>
              <a:rPr lang="en-GB" b="1" dirty="0"/>
              <a:t>all </a:t>
            </a:r>
            <a:r>
              <a:rPr lang="en-GB" dirty="0"/>
              <a:t>children feel anxious at times</a:t>
            </a:r>
          </a:p>
          <a:p>
            <a:pPr lvl="0"/>
            <a:r>
              <a:rPr lang="en-GB" dirty="0"/>
              <a:t>These relationships will build trust, provide reassurance, reduce anxiety and so enhance children’s capacity for </a:t>
            </a:r>
            <a:r>
              <a:rPr lang="en-GB" dirty="0" smtClean="0"/>
              <a:t>learning</a:t>
            </a:r>
            <a:endParaRPr lang="en-GB" dirty="0"/>
          </a:p>
          <a:p>
            <a:pPr lvl="0"/>
            <a:r>
              <a:rPr lang="en-GB" dirty="0"/>
              <a:t>They also enhance children’s capacity to manage their feelings and behaviour, to build self-esteem and to form co-operative relationships with staff and peers  </a:t>
            </a:r>
          </a:p>
          <a:p>
            <a:pPr marL="0" indent="0">
              <a:buNone/>
            </a:pPr>
            <a:endParaRPr lang="en-US" dirty="0"/>
          </a:p>
        </p:txBody>
      </p:sp>
    </p:spTree>
    <p:extLst>
      <p:ext uri="{BB962C8B-B14F-4D97-AF65-F5344CB8AC3E}">
        <p14:creationId xmlns:p14="http://schemas.microsoft.com/office/powerpoint/2010/main" val="248871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Providing secure base relationships in school </a:t>
            </a:r>
            <a:endParaRPr lang="en-US" dirty="0"/>
          </a:p>
        </p:txBody>
      </p:sp>
      <p:sp>
        <p:nvSpPr>
          <p:cNvPr id="3" name="Content Placeholder 2"/>
          <p:cNvSpPr>
            <a:spLocks noGrp="1"/>
          </p:cNvSpPr>
          <p:nvPr>
            <p:ph idx="1"/>
          </p:nvPr>
        </p:nvSpPr>
        <p:spPr/>
        <p:txBody>
          <a:bodyPr/>
          <a:lstStyle/>
          <a:p>
            <a:pPr lvl="0"/>
            <a:r>
              <a:rPr lang="en-GB" dirty="0"/>
              <a:t>Secure base relationships in school can be developed through</a:t>
            </a:r>
          </a:p>
          <a:p>
            <a:pPr lvl="1"/>
            <a:r>
              <a:rPr lang="en-GB" dirty="0"/>
              <a:t>one to one relationships with staff that the child sees regularly </a:t>
            </a:r>
          </a:p>
          <a:p>
            <a:pPr lvl="1"/>
            <a:r>
              <a:rPr lang="en-GB" dirty="0" smtClean="0"/>
              <a:t>contacts </a:t>
            </a:r>
            <a:r>
              <a:rPr lang="en-GB" dirty="0"/>
              <a:t>with staff throughout the school day</a:t>
            </a:r>
          </a:p>
          <a:p>
            <a:pPr lvl="1"/>
            <a:r>
              <a:rPr lang="en-GB" dirty="0"/>
              <a:t>a school culture of respect for and responsiveness to every </a:t>
            </a:r>
            <a:r>
              <a:rPr lang="en-GB" dirty="0" smtClean="0"/>
              <a:t>child</a:t>
            </a:r>
            <a:endParaRPr lang="en-GB" dirty="0"/>
          </a:p>
        </p:txBody>
      </p:sp>
    </p:spTree>
    <p:extLst>
      <p:ext uri="{BB962C8B-B14F-4D97-AF65-F5344CB8AC3E}">
        <p14:creationId xmlns:p14="http://schemas.microsoft.com/office/powerpoint/2010/main" val="417093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The staff–child relationship cycle</a:t>
            </a:r>
          </a:p>
        </p:txBody>
      </p:sp>
      <p:pic>
        <p:nvPicPr>
          <p:cNvPr id="4" name="Content Placeholder 3"/>
          <p:cNvPicPr>
            <a:picLocks noGrp="1" noChangeAspect="1"/>
          </p:cNvPicPr>
          <p:nvPr>
            <p:ph idx="1"/>
          </p:nvPr>
        </p:nvPicPr>
        <p:blipFill>
          <a:blip r:embed="rId2"/>
          <a:srcRect l="-39848" r="-39848"/>
          <a:stretch>
            <a:fillRect/>
          </a:stretch>
        </p:blipFill>
        <p:spPr>
          <a:xfrm>
            <a:off x="1016000" y="1600203"/>
            <a:ext cx="10163531" cy="4192163"/>
          </a:xfrm>
        </p:spPr>
      </p:pic>
    </p:spTree>
    <p:extLst>
      <p:ext uri="{BB962C8B-B14F-4D97-AF65-F5344CB8AC3E}">
        <p14:creationId xmlns:p14="http://schemas.microsoft.com/office/powerpoint/2010/main" val="128300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five dimensions </a:t>
            </a:r>
            <a:r>
              <a:rPr lang="en-GB" dirty="0"/>
              <a:t>of secure base relationships in school </a:t>
            </a:r>
            <a:endParaRPr lang="en-US" dirty="0"/>
          </a:p>
        </p:txBody>
      </p:sp>
      <p:sp>
        <p:nvSpPr>
          <p:cNvPr id="3" name="Content Placeholder 2"/>
          <p:cNvSpPr>
            <a:spLocks noGrp="1"/>
          </p:cNvSpPr>
          <p:nvPr>
            <p:ph idx="1"/>
          </p:nvPr>
        </p:nvSpPr>
        <p:spPr/>
        <p:txBody>
          <a:bodyPr/>
          <a:lstStyle/>
          <a:p>
            <a:r>
              <a:rPr lang="en-GB" dirty="0"/>
              <a:t>Availability – helping the child to trust </a:t>
            </a:r>
          </a:p>
          <a:p>
            <a:r>
              <a:rPr lang="en-GB" dirty="0"/>
              <a:t>Sensitivity – helping the child to manage feelings </a:t>
            </a:r>
          </a:p>
          <a:p>
            <a:r>
              <a:rPr lang="en-GB" dirty="0"/>
              <a:t>Acceptance – building the child’s self esteem </a:t>
            </a:r>
          </a:p>
          <a:p>
            <a:r>
              <a:rPr lang="en-GB" dirty="0"/>
              <a:t>Co-operation – helping the child to feel effective </a:t>
            </a:r>
          </a:p>
          <a:p>
            <a:r>
              <a:rPr lang="en-GB" dirty="0"/>
              <a:t>School membership – helping the child to belong</a:t>
            </a:r>
          </a:p>
          <a:p>
            <a:pPr marL="0" indent="0">
              <a:buNone/>
            </a:pPr>
            <a:endParaRPr lang="en-US" dirty="0"/>
          </a:p>
        </p:txBody>
      </p:sp>
    </p:spTree>
    <p:extLst>
      <p:ext uri="{BB962C8B-B14F-4D97-AF65-F5344CB8AC3E}">
        <p14:creationId xmlns:p14="http://schemas.microsoft.com/office/powerpoint/2010/main" val="323612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pic>
        <p:nvPicPr>
          <p:cNvPr id="4" name="Content Placeholder 3"/>
          <p:cNvPicPr>
            <a:picLocks noGrp="1" noChangeAspect="1"/>
          </p:cNvPicPr>
          <p:nvPr>
            <p:ph idx="1"/>
          </p:nvPr>
        </p:nvPicPr>
        <p:blipFill>
          <a:blip r:embed="rId2"/>
          <a:srcRect l="-30979" r="-30979"/>
          <a:stretch>
            <a:fillRect/>
          </a:stretch>
        </p:blipFill>
        <p:spPr>
          <a:xfrm>
            <a:off x="1102238" y="1600200"/>
            <a:ext cx="9987525" cy="4119565"/>
          </a:xfrm>
        </p:spPr>
      </p:pic>
    </p:spTree>
    <p:extLst>
      <p:ext uri="{BB962C8B-B14F-4D97-AF65-F5344CB8AC3E}">
        <p14:creationId xmlns:p14="http://schemas.microsoft.com/office/powerpoint/2010/main" val="428112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helping the child to trust </a:t>
            </a:r>
            <a:endParaRPr lang="en-US" dirty="0"/>
          </a:p>
        </p:txBody>
      </p:sp>
      <p:sp>
        <p:nvSpPr>
          <p:cNvPr id="3" name="Content Placeholder 2"/>
          <p:cNvSpPr>
            <a:spLocks noGrp="1"/>
          </p:cNvSpPr>
          <p:nvPr>
            <p:ph idx="1"/>
          </p:nvPr>
        </p:nvSpPr>
        <p:spPr/>
        <p:txBody>
          <a:bodyPr/>
          <a:lstStyle/>
          <a:p>
            <a:pPr lvl="0"/>
            <a:r>
              <a:rPr lang="en-GB" dirty="0"/>
              <a:t>Being </a:t>
            </a:r>
            <a:r>
              <a:rPr lang="en-GB" dirty="0" smtClean="0"/>
              <a:t>available </a:t>
            </a:r>
            <a:r>
              <a:rPr lang="en-GB" dirty="0"/>
              <a:t>means signalling </a:t>
            </a:r>
            <a:r>
              <a:rPr lang="en-GB" dirty="0" smtClean="0"/>
              <a:t>your interest and concern to all children</a:t>
            </a:r>
            <a:endParaRPr lang="en-GB" dirty="0"/>
          </a:p>
          <a:p>
            <a:pPr lvl="0"/>
            <a:r>
              <a:rPr lang="en-GB" dirty="0"/>
              <a:t>Children who are more troubled may need individualised approaches to demonstrating availability</a:t>
            </a:r>
          </a:p>
          <a:p>
            <a:pPr lvl="0"/>
            <a:r>
              <a:rPr lang="en-GB" dirty="0"/>
              <a:t>The aim is for ALL children to be able to trust that one or more staff members are 'there for them' </a:t>
            </a:r>
          </a:p>
          <a:p>
            <a:pPr marL="0" indent="0">
              <a:buNone/>
            </a:pPr>
            <a:endParaRPr lang="en-US" dirty="0"/>
          </a:p>
        </p:txBody>
      </p:sp>
    </p:spTree>
    <p:extLst>
      <p:ext uri="{BB962C8B-B14F-4D97-AF65-F5344CB8AC3E}">
        <p14:creationId xmlns:p14="http://schemas.microsoft.com/office/powerpoint/2010/main" val="73273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 helping the child to </a:t>
            </a:r>
            <a:r>
              <a:rPr lang="en-GB" dirty="0" smtClean="0"/>
              <a:t>trust</a:t>
            </a:r>
            <a:endParaRPr lang="en-US" dirty="0"/>
          </a:p>
        </p:txBody>
      </p:sp>
      <p:pic>
        <p:nvPicPr>
          <p:cNvPr id="4" name="Content Placeholder 3"/>
          <p:cNvPicPr>
            <a:picLocks noGrp="1" noChangeAspect="1"/>
          </p:cNvPicPr>
          <p:nvPr>
            <p:ph idx="1"/>
          </p:nvPr>
        </p:nvPicPr>
        <p:blipFill>
          <a:blip r:embed="rId2"/>
          <a:srcRect l="-34620" r="-34620"/>
          <a:stretch>
            <a:fillRect/>
          </a:stretch>
        </p:blipFill>
        <p:spPr>
          <a:xfrm>
            <a:off x="1016000" y="1600200"/>
            <a:ext cx="10160000" cy="4190707"/>
          </a:xfrm>
        </p:spPr>
      </p:pic>
    </p:spTree>
    <p:extLst>
      <p:ext uri="{BB962C8B-B14F-4D97-AF65-F5344CB8AC3E}">
        <p14:creationId xmlns:p14="http://schemas.microsoft.com/office/powerpoint/2010/main" val="428276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What does this child expect from adults?</a:t>
            </a:r>
          </a:p>
          <a:p>
            <a:pPr lvl="0"/>
            <a:r>
              <a:rPr lang="en-GB" dirty="0"/>
              <a:t>How can I show this child that I can be trusted?</a:t>
            </a:r>
          </a:p>
          <a:p>
            <a:pPr marL="0" indent="0">
              <a:buNone/>
            </a:pPr>
            <a:endParaRPr lang="en-US" dirty="0"/>
          </a:p>
        </p:txBody>
      </p:sp>
    </p:spTree>
    <p:extLst>
      <p:ext uri="{BB962C8B-B14F-4D97-AF65-F5344CB8AC3E}">
        <p14:creationId xmlns:p14="http://schemas.microsoft.com/office/powerpoint/2010/main" val="228018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 helping the child to trust: staff member response </a:t>
            </a:r>
            <a:endParaRPr lang="en-US" dirty="0"/>
          </a:p>
        </p:txBody>
      </p:sp>
      <p:sp>
        <p:nvSpPr>
          <p:cNvPr id="3" name="Content Placeholder 2"/>
          <p:cNvSpPr>
            <a:spLocks noGrp="1"/>
          </p:cNvSpPr>
          <p:nvPr>
            <p:ph idx="1"/>
          </p:nvPr>
        </p:nvSpPr>
        <p:spPr/>
        <p:txBody>
          <a:bodyPr/>
          <a:lstStyle/>
          <a:p>
            <a:pPr lvl="0"/>
            <a:r>
              <a:rPr lang="en-GB" dirty="0"/>
              <a:t>Responding to the child’s needs and signals</a:t>
            </a:r>
          </a:p>
          <a:p>
            <a:pPr lvl="0"/>
            <a:r>
              <a:rPr lang="en-GB" dirty="0"/>
              <a:t>Providing verbal and non-verbal signals of availability </a:t>
            </a:r>
          </a:p>
          <a:p>
            <a:pPr marL="0" indent="0">
              <a:buNone/>
            </a:pPr>
            <a:endParaRPr lang="en-US" dirty="0"/>
          </a:p>
        </p:txBody>
      </p:sp>
    </p:spTree>
    <p:extLst>
      <p:ext uri="{BB962C8B-B14F-4D97-AF65-F5344CB8AC3E}">
        <p14:creationId xmlns:p14="http://schemas.microsoft.com/office/powerpoint/2010/main" val="19104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533386" lvl="1" indent="0">
              <a:buNone/>
            </a:pPr>
            <a:r>
              <a:rPr lang="en-GB" dirty="0" smtClean="0">
                <a:solidFill>
                  <a:srgbClr val="11852F"/>
                </a:solidFill>
              </a:rPr>
              <a:t>‘I </a:t>
            </a:r>
            <a:r>
              <a:rPr lang="en-GB" dirty="0">
                <a:solidFill>
                  <a:srgbClr val="11852F"/>
                </a:solidFill>
              </a:rPr>
              <a:t>think one of the most important things is to always follow through when they come to you.  If a child came to me saying someone’s annoying them, I’d never just say ‘keep away from them’.  I’d always take care of it, even if it’s just a small thing.  That way they can always trust that you’re there for them and you’ll do something to help </a:t>
            </a:r>
            <a:r>
              <a:rPr lang="en-GB" dirty="0" smtClean="0">
                <a:solidFill>
                  <a:srgbClr val="11852F"/>
                </a:solidFill>
              </a:rPr>
              <a:t>them’ </a:t>
            </a:r>
            <a:r>
              <a:rPr lang="en-GB" dirty="0" smtClean="0"/>
              <a:t>(Teacher)</a:t>
            </a:r>
            <a:endParaRPr lang="en-US" dirty="0"/>
          </a:p>
          <a:p>
            <a:pPr marL="0" indent="0">
              <a:buNone/>
            </a:pPr>
            <a:endParaRPr lang="en-US" dirty="0"/>
          </a:p>
        </p:txBody>
      </p:sp>
    </p:spTree>
    <p:extLst>
      <p:ext uri="{BB962C8B-B14F-4D97-AF65-F5344CB8AC3E}">
        <p14:creationId xmlns:p14="http://schemas.microsoft.com/office/powerpoint/2010/main" val="28587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Aims of the </a:t>
            </a:r>
            <a:r>
              <a:rPr lang="en-GB" dirty="0" smtClean="0"/>
              <a:t>session</a:t>
            </a:r>
            <a:endParaRPr lang="en-US" dirty="0"/>
          </a:p>
        </p:txBody>
      </p:sp>
      <p:sp>
        <p:nvSpPr>
          <p:cNvPr id="3" name="Content Placeholder 2"/>
          <p:cNvSpPr>
            <a:spLocks noGrp="1"/>
          </p:cNvSpPr>
          <p:nvPr>
            <p:ph idx="1"/>
          </p:nvPr>
        </p:nvSpPr>
        <p:spPr/>
        <p:txBody>
          <a:bodyPr/>
          <a:lstStyle/>
          <a:p>
            <a:pPr lvl="0"/>
            <a:r>
              <a:rPr lang="en-GB" dirty="0"/>
              <a:t>To introduce key concepts in attachment theory</a:t>
            </a:r>
          </a:p>
          <a:p>
            <a:pPr lvl="0"/>
            <a:r>
              <a:rPr lang="en-GB" dirty="0"/>
              <a:t>To outline and explore the Secure Base model for schools</a:t>
            </a:r>
          </a:p>
          <a:p>
            <a:pPr lvl="0"/>
            <a:r>
              <a:rPr lang="en-GB" dirty="0"/>
              <a:t>To consider ways of applying the model in your </a:t>
            </a:r>
            <a:r>
              <a:rPr lang="en-GB" dirty="0" smtClean="0"/>
              <a:t>school</a:t>
            </a:r>
            <a:endParaRPr lang="en-GB" dirty="0"/>
          </a:p>
        </p:txBody>
      </p:sp>
    </p:spTree>
    <p:extLst>
      <p:ext uri="{BB962C8B-B14F-4D97-AF65-F5344CB8AC3E}">
        <p14:creationId xmlns:p14="http://schemas.microsoft.com/office/powerpoint/2010/main" val="307122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0" indent="0">
              <a:buNone/>
            </a:pPr>
            <a:r>
              <a:rPr lang="en-GB" dirty="0" smtClean="0">
                <a:solidFill>
                  <a:srgbClr val="11852F"/>
                </a:solidFill>
              </a:rPr>
              <a:t>‘I </a:t>
            </a:r>
            <a:r>
              <a:rPr lang="en-GB" dirty="0">
                <a:solidFill>
                  <a:srgbClr val="11852F"/>
                </a:solidFill>
              </a:rPr>
              <a:t>think you have to have a physical presence (in the playground) and that means actually connecting with the children.  So I go round all the time, saying ‘hiya’, ‘are you OK?’ touching base, checking in, seeing what’s going on.  That way, they know I’m </a:t>
            </a:r>
            <a:r>
              <a:rPr lang="en-GB" dirty="0" smtClean="0">
                <a:solidFill>
                  <a:srgbClr val="11852F"/>
                </a:solidFill>
              </a:rPr>
              <a:t>there’ </a:t>
            </a:r>
            <a:r>
              <a:rPr lang="en-GB" dirty="0"/>
              <a:t>(Lunchtime supervisor)</a:t>
            </a:r>
            <a:endParaRPr lang="en-US" dirty="0"/>
          </a:p>
        </p:txBody>
      </p:sp>
    </p:spTree>
    <p:extLst>
      <p:ext uri="{BB962C8B-B14F-4D97-AF65-F5344CB8AC3E}">
        <p14:creationId xmlns:p14="http://schemas.microsoft.com/office/powerpoint/2010/main" val="65692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Availability </a:t>
            </a:r>
            <a:r>
              <a:rPr lang="en-GB" dirty="0"/>
              <a:t>– helping the child to trust </a:t>
            </a:r>
            <a:endParaRPr lang="en-US" dirty="0"/>
          </a:p>
        </p:txBody>
      </p:sp>
      <p:sp>
        <p:nvSpPr>
          <p:cNvPr id="3" name="Content Placeholder 2"/>
          <p:cNvSpPr>
            <a:spLocks noGrp="1"/>
          </p:cNvSpPr>
          <p:nvPr>
            <p:ph idx="1"/>
          </p:nvPr>
        </p:nvSpPr>
        <p:spPr/>
        <p:txBody>
          <a:bodyPr>
            <a:normAutofit fontScale="92500" lnSpcReduction="20000"/>
          </a:bodyPr>
          <a:lstStyle/>
          <a:p>
            <a:pPr marL="533386" lvl="1" indent="0">
              <a:buNone/>
            </a:pPr>
            <a:r>
              <a:rPr lang="en-GB" i="1" dirty="0"/>
              <a:t>Researcher: What would you do if you had a problem or you were worried about something in school?</a:t>
            </a:r>
            <a:endParaRPr lang="en-US" dirty="0"/>
          </a:p>
          <a:p>
            <a:pPr marL="533386" lvl="1" indent="0">
              <a:buNone/>
            </a:pPr>
            <a:r>
              <a:rPr lang="en-GB" dirty="0">
                <a:solidFill>
                  <a:srgbClr val="11852F"/>
                </a:solidFill>
              </a:rPr>
              <a:t>Child (age 8): Tell a teacher. I would tell my class teacher or whoever is the play teacher.  She would sort it out </a:t>
            </a:r>
            <a:endParaRPr lang="en-US" dirty="0">
              <a:solidFill>
                <a:srgbClr val="11852F"/>
              </a:solidFill>
            </a:endParaRPr>
          </a:p>
          <a:p>
            <a:pPr marL="533386" lvl="1" indent="0">
              <a:buNone/>
            </a:pPr>
            <a:r>
              <a:rPr lang="en-GB" i="1" dirty="0"/>
              <a:t>Researcher: How would you feel then?</a:t>
            </a:r>
            <a:endParaRPr lang="en-US" dirty="0"/>
          </a:p>
          <a:p>
            <a:pPr marL="533386" lvl="1" indent="0">
              <a:buNone/>
            </a:pPr>
            <a:r>
              <a:rPr lang="en-GB" dirty="0">
                <a:solidFill>
                  <a:srgbClr val="11852F"/>
                </a:solidFill>
              </a:rPr>
              <a:t>Child: Better because a worry will not have to go on</a:t>
            </a:r>
            <a:endParaRPr lang="en-US" dirty="0">
              <a:solidFill>
                <a:srgbClr val="11852F"/>
              </a:solidFill>
            </a:endParaRPr>
          </a:p>
          <a:p>
            <a:pPr marL="533386" lvl="1" indent="0">
              <a:buNone/>
            </a:pPr>
            <a:r>
              <a:rPr lang="en-GB" i="1" dirty="0"/>
              <a:t>Researcher: What do you think other children might do if they had a worry?</a:t>
            </a:r>
            <a:endParaRPr lang="en-US" dirty="0"/>
          </a:p>
          <a:p>
            <a:pPr marL="533386" lvl="1" indent="0">
              <a:buNone/>
            </a:pPr>
            <a:r>
              <a:rPr lang="en-GB" dirty="0">
                <a:solidFill>
                  <a:srgbClr val="11852F"/>
                </a:solidFill>
              </a:rPr>
              <a:t>Child: The same as I would, the whole class would, the whole school would </a:t>
            </a:r>
            <a:endParaRPr lang="en-US" dirty="0">
              <a:solidFill>
                <a:srgbClr val="11852F"/>
              </a:solidFill>
            </a:endParaRPr>
          </a:p>
          <a:p>
            <a:pPr marL="0" indent="0">
              <a:buNone/>
            </a:pPr>
            <a:endParaRPr lang="en-US" dirty="0"/>
          </a:p>
        </p:txBody>
      </p:sp>
    </p:spTree>
    <p:extLst>
      <p:ext uri="{BB962C8B-B14F-4D97-AF65-F5344CB8AC3E}">
        <p14:creationId xmlns:p14="http://schemas.microsoft.com/office/powerpoint/2010/main" val="150264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988915" cy="986117"/>
          </a:xfrm>
        </p:spPr>
        <p:txBody>
          <a:bodyPr/>
          <a:lstStyle/>
          <a:p>
            <a:r>
              <a:rPr lang="en-GB" dirty="0"/>
              <a:t>Discussion: Availability – helping the child to trust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How do you identify opportunities in lessons or at other times: </a:t>
            </a:r>
          </a:p>
          <a:p>
            <a:pPr lvl="1"/>
            <a:r>
              <a:rPr lang="en-GB" dirty="0"/>
              <a:t>to signal to each child that you value them</a:t>
            </a:r>
          </a:p>
          <a:p>
            <a:pPr lvl="1"/>
            <a:r>
              <a:rPr lang="en-GB" dirty="0"/>
              <a:t>to note/respond to individual needs and signals of anxiety?</a:t>
            </a:r>
          </a:p>
          <a:p>
            <a:pPr lvl="0"/>
            <a:r>
              <a:rPr lang="en-GB" dirty="0"/>
              <a:t>How does your school culture/policies identify and respond to individual children’s’ needs and anxieties</a:t>
            </a:r>
          </a:p>
          <a:p>
            <a:pPr lvl="0"/>
            <a:r>
              <a:rPr lang="en-GB" dirty="0"/>
              <a:t>What are the challenges of showing availability/building trust in a school setting?</a:t>
            </a:r>
          </a:p>
          <a:p>
            <a:pPr marL="0" indent="0">
              <a:buNone/>
            </a:pPr>
            <a:endParaRPr lang="en-US" dirty="0"/>
          </a:p>
        </p:txBody>
      </p:sp>
      <p:pic>
        <p:nvPicPr>
          <p:cNvPr id="5" name="Picture 4"/>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290736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Availability: child thinking and feeling </a:t>
            </a:r>
            <a:endParaRPr lang="en-US" dirty="0"/>
          </a:p>
        </p:txBody>
      </p:sp>
      <p:sp>
        <p:nvSpPr>
          <p:cNvPr id="3" name="Content Placeholder 2"/>
          <p:cNvSpPr>
            <a:spLocks noGrp="1"/>
          </p:cNvSpPr>
          <p:nvPr>
            <p:ph idx="1"/>
          </p:nvPr>
        </p:nvSpPr>
        <p:spPr/>
        <p:txBody>
          <a:bodyPr/>
          <a:lstStyle/>
          <a:p>
            <a:pPr lvl="0"/>
            <a:r>
              <a:rPr lang="en-GB" dirty="0"/>
              <a:t>In school, I matter, I am safe</a:t>
            </a:r>
          </a:p>
          <a:p>
            <a:pPr lvl="0"/>
            <a:r>
              <a:rPr lang="en-GB" dirty="0"/>
              <a:t>Adults will help and support me</a:t>
            </a:r>
          </a:p>
          <a:p>
            <a:pPr marL="0" indent="0">
              <a:buNone/>
            </a:pPr>
            <a:endParaRPr lang="en-US" dirty="0"/>
          </a:p>
        </p:txBody>
      </p:sp>
    </p:spTree>
    <p:extLst>
      <p:ext uri="{BB962C8B-B14F-4D97-AF65-F5344CB8AC3E}">
        <p14:creationId xmlns:p14="http://schemas.microsoft.com/office/powerpoint/2010/main" val="3555992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197306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helping the child to manage feelings </a:t>
            </a:r>
            <a:endParaRPr lang="en-US" dirty="0"/>
          </a:p>
        </p:txBody>
      </p:sp>
      <p:sp>
        <p:nvSpPr>
          <p:cNvPr id="3" name="Content Placeholder 2"/>
          <p:cNvSpPr>
            <a:spLocks noGrp="1"/>
          </p:cNvSpPr>
          <p:nvPr>
            <p:ph idx="1"/>
          </p:nvPr>
        </p:nvSpPr>
        <p:spPr/>
        <p:txBody>
          <a:bodyPr>
            <a:normAutofit lnSpcReduction="10000"/>
          </a:bodyPr>
          <a:lstStyle/>
          <a:p>
            <a:pPr lvl="0"/>
            <a:r>
              <a:rPr lang="en-GB" dirty="0"/>
              <a:t>Sensitivity refers to the adult thinking about what the child might be thinking and feeling and taking this into account in how they respond</a:t>
            </a:r>
          </a:p>
          <a:p>
            <a:pPr lvl="0"/>
            <a:r>
              <a:rPr lang="en-GB" dirty="0"/>
              <a:t>Sensitive discussion about feelings can help children to name and manage difficult feelings and to regulate troubled behaviour </a:t>
            </a:r>
          </a:p>
          <a:p>
            <a:pPr lvl="0"/>
            <a:r>
              <a:rPr lang="en-GB" dirty="0"/>
              <a:t>The goal is for all children to be able to understand and manage their feelings, and to be sensitive to the feelings of </a:t>
            </a:r>
            <a:r>
              <a:rPr lang="en-GB" dirty="0" smtClean="0"/>
              <a:t>others</a:t>
            </a:r>
            <a:endParaRPr lang="en-US" dirty="0"/>
          </a:p>
        </p:txBody>
      </p:sp>
    </p:spTree>
    <p:extLst>
      <p:ext uri="{BB962C8B-B14F-4D97-AF65-F5344CB8AC3E}">
        <p14:creationId xmlns:p14="http://schemas.microsoft.com/office/powerpoint/2010/main" val="361024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helping the child to manage </a:t>
            </a:r>
            <a:r>
              <a:rPr lang="en-GB" dirty="0" smtClean="0"/>
              <a:t>feelings</a:t>
            </a:r>
            <a:endParaRPr lang="en-US" dirty="0"/>
          </a:p>
        </p:txBody>
      </p:sp>
      <p:pic>
        <p:nvPicPr>
          <p:cNvPr id="7" name="Content Placeholder 6"/>
          <p:cNvPicPr>
            <a:picLocks noGrp="1" noChangeAspect="1"/>
          </p:cNvPicPr>
          <p:nvPr>
            <p:ph idx="1"/>
          </p:nvPr>
        </p:nvPicPr>
        <p:blipFill>
          <a:blip r:embed="rId2"/>
          <a:srcRect l="-37260" r="-37260"/>
          <a:stretch>
            <a:fillRect/>
          </a:stretch>
        </p:blipFill>
        <p:spPr>
          <a:xfrm>
            <a:off x="865304" y="1600200"/>
            <a:ext cx="10461392" cy="4156616"/>
          </a:xfrm>
        </p:spPr>
      </p:pic>
    </p:spTree>
    <p:extLst>
      <p:ext uri="{BB962C8B-B14F-4D97-AF65-F5344CB8AC3E}">
        <p14:creationId xmlns:p14="http://schemas.microsoft.com/office/powerpoint/2010/main" val="54094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might see in school when children cannot manage their feelings? </a:t>
            </a:r>
            <a:endParaRPr lang="en-US" dirty="0"/>
          </a:p>
        </p:txBody>
      </p:sp>
      <p:sp>
        <p:nvSpPr>
          <p:cNvPr id="3" name="Content Placeholder 2"/>
          <p:cNvSpPr>
            <a:spLocks noGrp="1"/>
          </p:cNvSpPr>
          <p:nvPr>
            <p:ph idx="1"/>
          </p:nvPr>
        </p:nvSpPr>
        <p:spPr/>
        <p:txBody>
          <a:bodyPr/>
          <a:lstStyle/>
          <a:p>
            <a:pPr lvl="0"/>
            <a:r>
              <a:rPr lang="en-GB" dirty="0"/>
              <a:t>Feelings may be shown excessively or denied/repressed</a:t>
            </a:r>
          </a:p>
          <a:p>
            <a:pPr lvl="0"/>
            <a:r>
              <a:rPr lang="en-GB" dirty="0"/>
              <a:t>Feelings may become chaotic</a:t>
            </a:r>
          </a:p>
          <a:p>
            <a:pPr lvl="0"/>
            <a:r>
              <a:rPr lang="en-GB" dirty="0"/>
              <a:t>Feelings may be expressed through bodies e.g. headaches, eating problems, self-harm</a:t>
            </a:r>
          </a:p>
          <a:p>
            <a:pPr lvl="0"/>
            <a:r>
              <a:rPr lang="en-GB" dirty="0"/>
              <a:t>Appear unaware/unresponsive to the feelings of others</a:t>
            </a:r>
          </a:p>
          <a:p>
            <a:pPr marL="0" indent="0">
              <a:buNone/>
            </a:pPr>
            <a:endParaRPr lang="en-US" dirty="0"/>
          </a:p>
        </p:txBody>
      </p:sp>
    </p:spTree>
    <p:extLst>
      <p:ext uri="{BB962C8B-B14F-4D97-AF65-F5344CB8AC3E}">
        <p14:creationId xmlns:p14="http://schemas.microsoft.com/office/powerpoint/2010/main" val="1805279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What might this child be thinking and feeling?</a:t>
            </a:r>
          </a:p>
          <a:p>
            <a:pPr lvl="0"/>
            <a:r>
              <a:rPr lang="en-GB" dirty="0"/>
              <a:t>How does this child make </a:t>
            </a:r>
            <a:r>
              <a:rPr lang="en-GB" i="1" dirty="0"/>
              <a:t>me </a:t>
            </a:r>
            <a:r>
              <a:rPr lang="en-GB" dirty="0"/>
              <a:t>feel?</a:t>
            </a:r>
          </a:p>
          <a:p>
            <a:pPr marL="0" indent="0">
              <a:buNone/>
            </a:pPr>
            <a:endParaRPr lang="en-US" dirty="0"/>
          </a:p>
        </p:txBody>
      </p:sp>
    </p:spTree>
    <p:extLst>
      <p:ext uri="{BB962C8B-B14F-4D97-AF65-F5344CB8AC3E}">
        <p14:creationId xmlns:p14="http://schemas.microsoft.com/office/powerpoint/2010/main" val="10766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staff member response </a:t>
            </a:r>
            <a:endParaRPr lang="en-US" dirty="0"/>
          </a:p>
        </p:txBody>
      </p:sp>
      <p:sp>
        <p:nvSpPr>
          <p:cNvPr id="3" name="Content Placeholder 2"/>
          <p:cNvSpPr>
            <a:spLocks noGrp="1"/>
          </p:cNvSpPr>
          <p:nvPr>
            <p:ph idx="1"/>
          </p:nvPr>
        </p:nvSpPr>
        <p:spPr/>
        <p:txBody>
          <a:bodyPr/>
          <a:lstStyle/>
          <a:p>
            <a:pPr lvl="0"/>
            <a:r>
              <a:rPr lang="en-GB" dirty="0"/>
              <a:t>Helping the child to understand, express and manage feelings appropriately</a:t>
            </a:r>
          </a:p>
          <a:p>
            <a:pPr lvl="0"/>
            <a:r>
              <a:rPr lang="en-GB" dirty="0"/>
              <a:t>Managing my own feelings </a:t>
            </a:r>
          </a:p>
          <a:p>
            <a:pPr marL="0" indent="0">
              <a:buNone/>
            </a:pPr>
            <a:endParaRPr lang="en-US" dirty="0"/>
          </a:p>
        </p:txBody>
      </p:sp>
    </p:spTree>
    <p:extLst>
      <p:ext uri="{BB962C8B-B14F-4D97-AF65-F5344CB8AC3E}">
        <p14:creationId xmlns:p14="http://schemas.microsoft.com/office/powerpoint/2010/main" val="253430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Secure Base model?</a:t>
            </a:r>
            <a:r>
              <a:rPr lang="en-GB" dirty="0" smtClean="0">
                <a:effectLst/>
              </a:rPr>
              <a:t> </a:t>
            </a:r>
            <a:endParaRPr lang="en-US" dirty="0"/>
          </a:p>
        </p:txBody>
      </p:sp>
      <p:sp>
        <p:nvSpPr>
          <p:cNvPr id="3" name="Content Placeholder 2"/>
          <p:cNvSpPr>
            <a:spLocks noGrp="1"/>
          </p:cNvSpPr>
          <p:nvPr>
            <p:ph idx="1"/>
          </p:nvPr>
        </p:nvSpPr>
        <p:spPr/>
        <p:txBody>
          <a:bodyPr/>
          <a:lstStyle/>
          <a:p>
            <a:pPr lvl="0"/>
            <a:r>
              <a:rPr lang="en-GB" dirty="0"/>
              <a:t>A framework for promoting secure base relationships between adults and children</a:t>
            </a:r>
          </a:p>
          <a:p>
            <a:r>
              <a:rPr lang="en-GB" dirty="0" smtClean="0"/>
              <a:t>Drawn from theories of attachment and resilience </a:t>
            </a:r>
          </a:p>
          <a:p>
            <a:pPr lvl="0"/>
            <a:r>
              <a:rPr lang="en-GB" dirty="0" smtClean="0"/>
              <a:t>Based </a:t>
            </a:r>
            <a:r>
              <a:rPr lang="en-GB" dirty="0"/>
              <a:t>in the day to day interactions between adults and children</a:t>
            </a:r>
          </a:p>
          <a:p>
            <a:pPr lvl="0"/>
            <a:r>
              <a:rPr lang="en-GB" dirty="0" smtClean="0"/>
              <a:t>Strengths </a:t>
            </a:r>
            <a:r>
              <a:rPr lang="en-GB" dirty="0"/>
              <a:t>based</a:t>
            </a:r>
          </a:p>
          <a:p>
            <a:pPr marL="0" indent="0">
              <a:buNone/>
            </a:pPr>
            <a:endParaRPr lang="en-US" dirty="0"/>
          </a:p>
        </p:txBody>
      </p:sp>
    </p:spTree>
    <p:extLst>
      <p:ext uri="{BB962C8B-B14F-4D97-AF65-F5344CB8AC3E}">
        <p14:creationId xmlns:p14="http://schemas.microsoft.com/office/powerpoint/2010/main" val="536264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 being helped to talk about my feelings </a:t>
            </a:r>
            <a:endParaRPr lang="en-US" dirty="0"/>
          </a:p>
        </p:txBody>
      </p:sp>
      <p:sp>
        <p:nvSpPr>
          <p:cNvPr id="3" name="Content Placeholder 2"/>
          <p:cNvSpPr>
            <a:spLocks noGrp="1"/>
          </p:cNvSpPr>
          <p:nvPr>
            <p:ph idx="1"/>
          </p:nvPr>
        </p:nvSpPr>
        <p:spPr/>
        <p:txBody>
          <a:bodyPr>
            <a:normAutofit/>
          </a:bodyPr>
          <a:lstStyle/>
          <a:p>
            <a:pPr marL="533386" lvl="1" indent="0">
              <a:buNone/>
            </a:pPr>
            <a:endParaRPr lang="en-GB" dirty="0" smtClean="0">
              <a:solidFill>
                <a:srgbClr val="11852F"/>
              </a:solidFill>
            </a:endParaRPr>
          </a:p>
          <a:p>
            <a:pPr marL="533386" lvl="1" indent="0">
              <a:buNone/>
            </a:pPr>
            <a:r>
              <a:rPr lang="en-GB" dirty="0" smtClean="0">
                <a:solidFill>
                  <a:srgbClr val="11852F"/>
                </a:solidFill>
              </a:rPr>
              <a:t>‘We </a:t>
            </a:r>
            <a:r>
              <a:rPr lang="en-GB" dirty="0">
                <a:solidFill>
                  <a:srgbClr val="11852F"/>
                </a:solidFill>
              </a:rPr>
              <a:t>use books a lot to get at feelings in a more indirect way.  I’ve got a lot in my room and I can usually </a:t>
            </a:r>
            <a:r>
              <a:rPr lang="en-GB" dirty="0" smtClean="0">
                <a:solidFill>
                  <a:srgbClr val="11852F"/>
                </a:solidFill>
              </a:rPr>
              <a:t>find </a:t>
            </a:r>
            <a:r>
              <a:rPr lang="en-GB" dirty="0">
                <a:solidFill>
                  <a:srgbClr val="11852F"/>
                </a:solidFill>
              </a:rPr>
              <a:t>one for the right age and situation.  I try to get them to think about other people’s feelings.  So I might say ‘when you hit someone, how do you think they feel?  How do you feel when someone hits you</a:t>
            </a:r>
            <a:r>
              <a:rPr lang="en-GB" dirty="0" smtClean="0">
                <a:solidFill>
                  <a:srgbClr val="11852F"/>
                </a:solidFill>
              </a:rPr>
              <a:t>?’ </a:t>
            </a:r>
            <a:r>
              <a:rPr lang="en-GB" sz="2800" dirty="0" smtClean="0">
                <a:solidFill>
                  <a:srgbClr val="000000"/>
                </a:solidFill>
              </a:rPr>
              <a:t>(Pastoral support worker)</a:t>
            </a:r>
            <a:endParaRPr lang="en-US" sz="2800" dirty="0">
              <a:solidFill>
                <a:srgbClr val="000000"/>
              </a:solidFill>
            </a:endParaRPr>
          </a:p>
          <a:p>
            <a:pPr marL="0" indent="0">
              <a:buNone/>
            </a:pPr>
            <a:endParaRPr lang="en-US" dirty="0"/>
          </a:p>
        </p:txBody>
      </p:sp>
    </p:spTree>
    <p:extLst>
      <p:ext uri="{BB962C8B-B14F-4D97-AF65-F5344CB8AC3E}">
        <p14:creationId xmlns:p14="http://schemas.microsoft.com/office/powerpoint/2010/main" val="321313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Sensitivity – helping the child to manage feelings </a:t>
            </a:r>
            <a:endParaRPr lang="en-US" dirty="0"/>
          </a:p>
        </p:txBody>
      </p:sp>
      <p:sp>
        <p:nvSpPr>
          <p:cNvPr id="3" name="Content Placeholder 2"/>
          <p:cNvSpPr>
            <a:spLocks noGrp="1"/>
          </p:cNvSpPr>
          <p:nvPr>
            <p:ph idx="1"/>
          </p:nvPr>
        </p:nvSpPr>
        <p:spPr>
          <a:xfrm>
            <a:off x="518511" y="1600202"/>
            <a:ext cx="10972800" cy="4359815"/>
          </a:xfrm>
        </p:spPr>
        <p:txBody>
          <a:bodyPr/>
          <a:lstStyle/>
          <a:p>
            <a:pPr marL="533386" lvl="1" indent="0">
              <a:buNone/>
            </a:pPr>
            <a:endParaRPr lang="en-GB" dirty="0" smtClean="0">
              <a:solidFill>
                <a:srgbClr val="11852F"/>
              </a:solidFill>
            </a:endParaRPr>
          </a:p>
          <a:p>
            <a:pPr marL="533386" lvl="1" indent="0">
              <a:buNone/>
            </a:pPr>
            <a:r>
              <a:rPr lang="en-GB" dirty="0" smtClean="0">
                <a:solidFill>
                  <a:srgbClr val="11852F"/>
                </a:solidFill>
              </a:rPr>
              <a:t>‘If </a:t>
            </a:r>
            <a:r>
              <a:rPr lang="en-GB" dirty="0">
                <a:solidFill>
                  <a:srgbClr val="11852F"/>
                </a:solidFill>
              </a:rPr>
              <a:t>you’re feeling – you know - you can go to (pastoral support teacher) anytime you want and she likes talking about that sort of stuff.  She plays games and music and stuff that make you feel </a:t>
            </a:r>
            <a:r>
              <a:rPr lang="en-GB" dirty="0" smtClean="0">
                <a:solidFill>
                  <a:srgbClr val="11852F"/>
                </a:solidFill>
              </a:rPr>
              <a:t>calm’ </a:t>
            </a:r>
            <a:r>
              <a:rPr lang="en-GB" dirty="0"/>
              <a:t>(Child 9yrs)</a:t>
            </a:r>
            <a:endParaRPr lang="en-US" dirty="0"/>
          </a:p>
        </p:txBody>
      </p:sp>
    </p:spTree>
    <p:extLst>
      <p:ext uri="{BB962C8B-B14F-4D97-AF65-F5344CB8AC3E}">
        <p14:creationId xmlns:p14="http://schemas.microsoft.com/office/powerpoint/2010/main" val="842201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Sensitivity: child thinking and feeling </a:t>
            </a:r>
            <a:endParaRPr lang="en-US" dirty="0"/>
          </a:p>
        </p:txBody>
      </p:sp>
      <p:sp>
        <p:nvSpPr>
          <p:cNvPr id="3" name="Content Placeholder 2"/>
          <p:cNvSpPr>
            <a:spLocks noGrp="1"/>
          </p:cNvSpPr>
          <p:nvPr>
            <p:ph idx="1"/>
          </p:nvPr>
        </p:nvSpPr>
        <p:spPr/>
        <p:txBody>
          <a:bodyPr/>
          <a:lstStyle/>
          <a:p>
            <a:pPr lvl="0"/>
            <a:r>
              <a:rPr lang="en-GB" dirty="0"/>
              <a:t>My feelings make sense to others and can be managed</a:t>
            </a:r>
          </a:p>
          <a:p>
            <a:pPr lvl="0"/>
            <a:r>
              <a:rPr lang="en-GB" dirty="0"/>
              <a:t>Other people have thoughts and feelings that need to be taken into account</a:t>
            </a:r>
          </a:p>
          <a:p>
            <a:pPr marL="0" indent="0">
              <a:buNone/>
            </a:pPr>
            <a:endParaRPr lang="en-US" dirty="0"/>
          </a:p>
        </p:txBody>
      </p:sp>
    </p:spTree>
    <p:extLst>
      <p:ext uri="{BB962C8B-B14F-4D97-AF65-F5344CB8AC3E}">
        <p14:creationId xmlns:p14="http://schemas.microsoft.com/office/powerpoint/2010/main" val="3704914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9307468" cy="986117"/>
          </a:xfrm>
        </p:spPr>
        <p:txBody>
          <a:bodyPr/>
          <a:lstStyle/>
          <a:p>
            <a:r>
              <a:rPr lang="en-GB" dirty="0"/>
              <a:t>Discussion: Sensitivity - managing your own feelings </a:t>
            </a:r>
            <a:endParaRPr lang="en-US" dirty="0"/>
          </a:p>
        </p:txBody>
      </p:sp>
      <p:sp>
        <p:nvSpPr>
          <p:cNvPr id="3" name="Content Placeholder 2"/>
          <p:cNvSpPr>
            <a:spLocks noGrp="1"/>
          </p:cNvSpPr>
          <p:nvPr>
            <p:ph idx="1"/>
          </p:nvPr>
        </p:nvSpPr>
        <p:spPr/>
        <p:txBody>
          <a:bodyPr/>
          <a:lstStyle/>
          <a:p>
            <a:pPr lvl="0"/>
            <a:r>
              <a:rPr lang="en-GB" dirty="0"/>
              <a:t>What is the</a:t>
            </a:r>
            <a:r>
              <a:rPr lang="en-GB" i="1" dirty="0"/>
              <a:t> range </a:t>
            </a:r>
            <a:r>
              <a:rPr lang="en-GB" dirty="0"/>
              <a:t>of feelings that you have experienced in your interactions with children in school?</a:t>
            </a:r>
          </a:p>
          <a:p>
            <a:pPr lvl="0"/>
            <a:r>
              <a:rPr lang="en-GB" dirty="0"/>
              <a:t>What are the challenges of acknowledging and managing difficult feelings that children might trigger for you? What can help with this? </a:t>
            </a:r>
          </a:p>
          <a:p>
            <a:pPr marL="0" indent="0">
              <a:buNone/>
            </a:pPr>
            <a:endParaRPr lang="en-US" dirty="0"/>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859444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1016238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building the child’s self-esteem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Acceptance </a:t>
            </a:r>
          </a:p>
          <a:p>
            <a:pPr lvl="1"/>
            <a:r>
              <a:rPr lang="en-GB" dirty="0"/>
              <a:t>involves relationships in which each child is accepted for who they are </a:t>
            </a:r>
          </a:p>
          <a:p>
            <a:pPr lvl="1"/>
            <a:r>
              <a:rPr lang="en-GB" dirty="0"/>
              <a:t>celebrates difference – in ethnicity, culture, sexuality, personality and talents</a:t>
            </a:r>
          </a:p>
          <a:p>
            <a:pPr lvl="1"/>
            <a:r>
              <a:rPr lang="en-GB" dirty="0"/>
              <a:t>celebrates success – but also supports the child through disappointments and setbacks</a:t>
            </a:r>
          </a:p>
          <a:p>
            <a:pPr lvl="0"/>
            <a:r>
              <a:rPr lang="en-GB" dirty="0"/>
              <a:t>These elements of acceptance combine and interact to build the child’s self esteem</a:t>
            </a:r>
          </a:p>
          <a:p>
            <a:r>
              <a:rPr lang="en-GB" dirty="0"/>
              <a:t>Some children may need targeted approaches to building self esteem </a:t>
            </a:r>
            <a:endParaRPr lang="en-US" dirty="0"/>
          </a:p>
        </p:txBody>
      </p:sp>
    </p:spTree>
    <p:extLst>
      <p:ext uri="{BB962C8B-B14F-4D97-AF65-F5344CB8AC3E}">
        <p14:creationId xmlns:p14="http://schemas.microsoft.com/office/powerpoint/2010/main" val="2829145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 building the child’s self-</a:t>
            </a:r>
            <a:r>
              <a:rPr lang="en-US" dirty="0" smtClean="0"/>
              <a:t>esteem</a:t>
            </a:r>
            <a:endParaRPr lang="en-US" dirty="0"/>
          </a:p>
        </p:txBody>
      </p:sp>
      <p:pic>
        <p:nvPicPr>
          <p:cNvPr id="5" name="Content Placeholder 4"/>
          <p:cNvPicPr>
            <a:picLocks noGrp="1" noChangeAspect="1"/>
          </p:cNvPicPr>
          <p:nvPr>
            <p:ph idx="1"/>
          </p:nvPr>
        </p:nvPicPr>
        <p:blipFill>
          <a:blip r:embed="rId2"/>
          <a:srcRect l="-27673" r="-27673"/>
          <a:stretch>
            <a:fillRect/>
          </a:stretch>
        </p:blipFill>
        <p:spPr>
          <a:xfrm>
            <a:off x="706033" y="1600200"/>
            <a:ext cx="10461392" cy="4156616"/>
          </a:xfrm>
        </p:spPr>
      </p:pic>
    </p:spTree>
    <p:extLst>
      <p:ext uri="{BB962C8B-B14F-4D97-AF65-F5344CB8AC3E}">
        <p14:creationId xmlns:p14="http://schemas.microsoft.com/office/powerpoint/2010/main" val="152157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a child's self-esteem is low? </a:t>
            </a:r>
            <a:endParaRPr lang="en-US" dirty="0"/>
          </a:p>
        </p:txBody>
      </p:sp>
      <p:sp>
        <p:nvSpPr>
          <p:cNvPr id="3" name="Content Placeholder 2"/>
          <p:cNvSpPr>
            <a:spLocks noGrp="1"/>
          </p:cNvSpPr>
          <p:nvPr>
            <p:ph idx="1"/>
          </p:nvPr>
        </p:nvSpPr>
        <p:spPr/>
        <p:txBody>
          <a:bodyPr/>
          <a:lstStyle/>
          <a:p>
            <a:pPr marL="0" indent="0">
              <a:buNone/>
            </a:pPr>
            <a:r>
              <a:rPr lang="en-GB" dirty="0"/>
              <a:t>Child may:</a:t>
            </a:r>
          </a:p>
          <a:p>
            <a:pPr lvl="0"/>
            <a:r>
              <a:rPr lang="en-GB" dirty="0"/>
              <a:t>Feel unworthy of success/praise and react negatively to it</a:t>
            </a:r>
          </a:p>
          <a:p>
            <a:pPr lvl="0"/>
            <a:r>
              <a:rPr lang="en-GB" dirty="0"/>
              <a:t>Fear failure/avoid risk</a:t>
            </a:r>
          </a:p>
          <a:p>
            <a:pPr lvl="0"/>
            <a:r>
              <a:rPr lang="en-GB" dirty="0"/>
              <a:t>Minimise knowledge or achievements</a:t>
            </a:r>
          </a:p>
          <a:p>
            <a:r>
              <a:rPr lang="en-GB" dirty="0"/>
              <a:t>Defend themselves with exaggerated claims </a:t>
            </a:r>
            <a:endParaRPr lang="en-US" dirty="0"/>
          </a:p>
        </p:txBody>
      </p:sp>
    </p:spTree>
    <p:extLst>
      <p:ext uri="{BB962C8B-B14F-4D97-AF65-F5344CB8AC3E}">
        <p14:creationId xmlns:p14="http://schemas.microsoft.com/office/powerpoint/2010/main" val="3626722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staff member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This child needs me to value and accept him/her</a:t>
            </a:r>
          </a:p>
          <a:p>
            <a:pPr lvl="0"/>
            <a:r>
              <a:rPr lang="en-GB" dirty="0"/>
              <a:t>I need to value and accept myself</a:t>
            </a:r>
          </a:p>
          <a:p>
            <a:pPr marL="0" indent="0">
              <a:buNone/>
            </a:pPr>
            <a:endParaRPr lang="en-US" dirty="0"/>
          </a:p>
        </p:txBody>
      </p:sp>
    </p:spTree>
    <p:extLst>
      <p:ext uri="{BB962C8B-B14F-4D97-AF65-F5344CB8AC3E}">
        <p14:creationId xmlns:p14="http://schemas.microsoft.com/office/powerpoint/2010/main" val="2662887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staff response </a:t>
            </a:r>
            <a:endParaRPr lang="en-US" dirty="0"/>
          </a:p>
        </p:txBody>
      </p:sp>
      <p:sp>
        <p:nvSpPr>
          <p:cNvPr id="3" name="Content Placeholder 2"/>
          <p:cNvSpPr>
            <a:spLocks noGrp="1"/>
          </p:cNvSpPr>
          <p:nvPr>
            <p:ph idx="1"/>
          </p:nvPr>
        </p:nvSpPr>
        <p:spPr/>
        <p:txBody>
          <a:bodyPr/>
          <a:lstStyle/>
          <a:p>
            <a:pPr lvl="0"/>
            <a:r>
              <a:rPr lang="en-GB" dirty="0"/>
              <a:t>Helping the child to feel positive about him or herself</a:t>
            </a:r>
          </a:p>
          <a:p>
            <a:pPr lvl="0"/>
            <a:r>
              <a:rPr lang="en-GB" dirty="0"/>
              <a:t>Helping the child to manage setbacks</a:t>
            </a:r>
          </a:p>
          <a:p>
            <a:pPr marL="0" indent="0">
              <a:buNone/>
            </a:pPr>
            <a:endParaRPr lang="en-US" dirty="0"/>
          </a:p>
        </p:txBody>
      </p:sp>
    </p:spTree>
    <p:extLst>
      <p:ext uri="{BB962C8B-B14F-4D97-AF65-F5344CB8AC3E}">
        <p14:creationId xmlns:p14="http://schemas.microsoft.com/office/powerpoint/2010/main" val="333557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secure base relationship? </a:t>
            </a:r>
            <a:endParaRPr lang="en-US" dirty="0"/>
          </a:p>
        </p:txBody>
      </p:sp>
      <p:sp>
        <p:nvSpPr>
          <p:cNvPr id="3" name="Content Placeholder 2"/>
          <p:cNvSpPr>
            <a:spLocks noGrp="1"/>
          </p:cNvSpPr>
          <p:nvPr>
            <p:ph idx="1"/>
          </p:nvPr>
        </p:nvSpPr>
        <p:spPr/>
        <p:txBody>
          <a:bodyPr>
            <a:normAutofit lnSpcReduction="10000"/>
          </a:bodyPr>
          <a:lstStyle/>
          <a:p>
            <a:pPr lvl="0"/>
            <a:r>
              <a:rPr lang="en-GB" dirty="0"/>
              <a:t>A secure base relationship develops when </a:t>
            </a:r>
            <a:r>
              <a:rPr lang="en-GB" dirty="0" smtClean="0"/>
              <a:t>caregivers </a:t>
            </a:r>
            <a:r>
              <a:rPr lang="en-GB" dirty="0"/>
              <a:t>reduce a child’s anxiety by responding to their needs </a:t>
            </a:r>
            <a:r>
              <a:rPr lang="en-GB" dirty="0" smtClean="0"/>
              <a:t>sensitively</a:t>
            </a:r>
            <a:r>
              <a:rPr lang="en-GB" dirty="0"/>
              <a:t>, warmly and reliably </a:t>
            </a:r>
          </a:p>
          <a:p>
            <a:pPr lvl="0"/>
            <a:r>
              <a:rPr lang="en-GB" dirty="0"/>
              <a:t>When anxiety is reduced, the child feels secure and is able to explore, to think and to enjoy play and learning </a:t>
            </a:r>
          </a:p>
          <a:p>
            <a:pPr lvl="0"/>
            <a:r>
              <a:rPr lang="en-GB" dirty="0"/>
              <a:t>Attachment theory suggests that secure base relationships are first formed in infancy </a:t>
            </a:r>
            <a:r>
              <a:rPr lang="en-GB" dirty="0" smtClean="0"/>
              <a:t>and </a:t>
            </a:r>
            <a:r>
              <a:rPr lang="en-GB" dirty="0"/>
              <a:t>support development, including brain development</a:t>
            </a:r>
            <a:r>
              <a:rPr lang="en-GB" dirty="0" smtClean="0"/>
              <a:t>. But </a:t>
            </a:r>
            <a:r>
              <a:rPr lang="en-GB" dirty="0"/>
              <a:t>secure base </a:t>
            </a:r>
            <a:r>
              <a:rPr lang="en-GB" dirty="0" smtClean="0"/>
              <a:t>relationships can </a:t>
            </a:r>
            <a:r>
              <a:rPr lang="en-GB" dirty="0"/>
              <a:t>be formed at any age</a:t>
            </a:r>
          </a:p>
          <a:p>
            <a:pPr marL="0" indent="0">
              <a:buNone/>
            </a:pPr>
            <a:endParaRPr lang="en-US" dirty="0"/>
          </a:p>
        </p:txBody>
      </p:sp>
    </p:spTree>
    <p:extLst>
      <p:ext uri="{BB962C8B-B14F-4D97-AF65-F5344CB8AC3E}">
        <p14:creationId xmlns:p14="http://schemas.microsoft.com/office/powerpoint/2010/main" val="3188916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building the child’s self-esteem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533386" lvl="1" indent="0">
              <a:buNone/>
            </a:pPr>
            <a:r>
              <a:rPr lang="en-GB" dirty="0" smtClean="0">
                <a:solidFill>
                  <a:srgbClr val="11852F"/>
                </a:solidFill>
              </a:rPr>
              <a:t>‘Anyone </a:t>
            </a:r>
            <a:r>
              <a:rPr lang="en-GB" dirty="0">
                <a:solidFill>
                  <a:srgbClr val="11852F"/>
                </a:solidFill>
              </a:rPr>
              <a:t>in the school can and does get recognition – even for the smallest improvement in a skill or saying something nice to someone.  So everyone has a chance to feel good about </a:t>
            </a:r>
            <a:r>
              <a:rPr lang="en-GB" dirty="0" smtClean="0">
                <a:solidFill>
                  <a:srgbClr val="11852F"/>
                </a:solidFill>
              </a:rPr>
              <a:t>themselves’  </a:t>
            </a:r>
            <a:r>
              <a:rPr lang="en-GB" dirty="0"/>
              <a:t>(Teacher)</a:t>
            </a:r>
            <a:endParaRPr lang="en-US" sz="2800" dirty="0"/>
          </a:p>
          <a:p>
            <a:pPr marL="0" indent="0">
              <a:buNone/>
            </a:pPr>
            <a:endParaRPr lang="en-US" dirty="0"/>
          </a:p>
        </p:txBody>
      </p:sp>
    </p:spTree>
    <p:extLst>
      <p:ext uri="{BB962C8B-B14F-4D97-AF65-F5344CB8AC3E}">
        <p14:creationId xmlns:p14="http://schemas.microsoft.com/office/powerpoint/2010/main" val="411950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 a targeted approach to building the child’s self-esteem </a:t>
            </a:r>
            <a:endParaRPr lang="en-US" dirty="0"/>
          </a:p>
        </p:txBody>
      </p:sp>
      <p:sp>
        <p:nvSpPr>
          <p:cNvPr id="3" name="Content Placeholder 2"/>
          <p:cNvSpPr>
            <a:spLocks noGrp="1"/>
          </p:cNvSpPr>
          <p:nvPr>
            <p:ph idx="1"/>
          </p:nvPr>
        </p:nvSpPr>
        <p:spPr/>
        <p:txBody>
          <a:bodyPr/>
          <a:lstStyle/>
          <a:p>
            <a:pPr marL="0" indent="0">
              <a:buNone/>
            </a:pPr>
            <a:endParaRPr lang="en-GB" dirty="0" smtClean="0">
              <a:solidFill>
                <a:srgbClr val="11852F"/>
              </a:solidFill>
            </a:endParaRPr>
          </a:p>
          <a:p>
            <a:pPr marL="533386" lvl="1" indent="0">
              <a:buNone/>
            </a:pPr>
            <a:r>
              <a:rPr lang="en-GB" dirty="0" smtClean="0">
                <a:solidFill>
                  <a:srgbClr val="11852F"/>
                </a:solidFill>
              </a:rPr>
              <a:t>‘Sometimes </a:t>
            </a:r>
            <a:r>
              <a:rPr lang="en-GB" dirty="0">
                <a:solidFill>
                  <a:srgbClr val="11852F"/>
                </a:solidFill>
              </a:rPr>
              <a:t>I used to get nervous if I done well because you have to come to the front and I don’t like everyone to look at me.  My teacher realised, and now I don’t have </a:t>
            </a:r>
            <a:r>
              <a:rPr lang="en-GB" dirty="0" smtClean="0">
                <a:solidFill>
                  <a:srgbClr val="11852F"/>
                </a:solidFill>
              </a:rPr>
              <a:t>to’ </a:t>
            </a:r>
            <a:r>
              <a:rPr lang="en-GB" dirty="0"/>
              <a:t>(Child age 9yrs)</a:t>
            </a:r>
            <a:endParaRPr lang="en-US" dirty="0"/>
          </a:p>
          <a:p>
            <a:pPr marL="533387" lvl="1" indent="0">
              <a:buNone/>
            </a:pPr>
            <a:endParaRPr lang="en-US" dirty="0"/>
          </a:p>
        </p:txBody>
      </p:sp>
    </p:spTree>
    <p:extLst>
      <p:ext uri="{BB962C8B-B14F-4D97-AF65-F5344CB8AC3E}">
        <p14:creationId xmlns:p14="http://schemas.microsoft.com/office/powerpoint/2010/main" val="1224900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039213" cy="986117"/>
          </a:xfrm>
        </p:spPr>
        <p:txBody>
          <a:bodyPr/>
          <a:lstStyle/>
          <a:p>
            <a:r>
              <a:rPr lang="en-GB" dirty="0"/>
              <a:t>Discussion: Acceptance – building the child’s self esteem </a:t>
            </a:r>
            <a:endParaRPr lang="en-US" dirty="0"/>
          </a:p>
        </p:txBody>
      </p:sp>
      <p:sp>
        <p:nvSpPr>
          <p:cNvPr id="3" name="Content Placeholder 2"/>
          <p:cNvSpPr>
            <a:spLocks noGrp="1"/>
          </p:cNvSpPr>
          <p:nvPr>
            <p:ph idx="1"/>
          </p:nvPr>
        </p:nvSpPr>
        <p:spPr/>
        <p:txBody>
          <a:bodyPr>
            <a:normAutofit fontScale="92500" lnSpcReduction="20000"/>
          </a:bodyPr>
          <a:lstStyle/>
          <a:p>
            <a:pPr lvl="0"/>
            <a:r>
              <a:rPr lang="en-GB" dirty="0"/>
              <a:t>What are the opportunities in lessons and other parts of the school day, to help children to feel good about themselves/manage setbacks? Is there anything more that could be done?</a:t>
            </a:r>
          </a:p>
          <a:p>
            <a:pPr lvl="0"/>
            <a:r>
              <a:rPr lang="en-GB" dirty="0"/>
              <a:t>How does the school culture/policies support children to help children to feel good about themselves/manage setbacks? Is there anything more that could be done?</a:t>
            </a:r>
          </a:p>
          <a:p>
            <a:pPr lvl="0"/>
            <a:r>
              <a:rPr lang="en-GB" dirty="0"/>
              <a:t>How does your school </a:t>
            </a:r>
            <a:r>
              <a:rPr lang="en-GB" dirty="0" smtClean="0"/>
              <a:t>recognise </a:t>
            </a:r>
            <a:r>
              <a:rPr lang="en-GB" dirty="0"/>
              <a:t>and value staff members’ contributions and achievements? Is there anything more that could be done</a:t>
            </a:r>
            <a:r>
              <a:rPr lang="en-GB" dirty="0" smtClean="0"/>
              <a:t>?</a:t>
            </a:r>
            <a:endParaRPr lang="en-GB" dirty="0"/>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1538360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child thinking and feeling </a:t>
            </a:r>
            <a:endParaRPr lang="en-US" dirty="0"/>
          </a:p>
        </p:txBody>
      </p:sp>
      <p:sp>
        <p:nvSpPr>
          <p:cNvPr id="3" name="Content Placeholder 2"/>
          <p:cNvSpPr>
            <a:spLocks noGrp="1"/>
          </p:cNvSpPr>
          <p:nvPr>
            <p:ph idx="1"/>
          </p:nvPr>
        </p:nvSpPr>
        <p:spPr/>
        <p:txBody>
          <a:bodyPr/>
          <a:lstStyle/>
          <a:p>
            <a:pPr lvl="0"/>
            <a:endParaRPr lang="en-GB" dirty="0" smtClean="0"/>
          </a:p>
          <a:p>
            <a:pPr lvl="0"/>
            <a:r>
              <a:rPr lang="en-GB" dirty="0" smtClean="0"/>
              <a:t>I </a:t>
            </a:r>
            <a:r>
              <a:rPr lang="en-GB" dirty="0"/>
              <a:t>am accepted and valued for who I am</a:t>
            </a:r>
          </a:p>
          <a:p>
            <a:endParaRPr lang="en-US" dirty="0"/>
          </a:p>
        </p:txBody>
      </p:sp>
    </p:spTree>
    <p:extLst>
      <p:ext uri="{BB962C8B-B14F-4D97-AF65-F5344CB8AC3E}">
        <p14:creationId xmlns:p14="http://schemas.microsoft.com/office/powerpoint/2010/main" val="392240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1805688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normAutofit lnSpcReduction="10000"/>
          </a:bodyPr>
          <a:lstStyle/>
          <a:p>
            <a:pPr lvl="0"/>
            <a:r>
              <a:rPr lang="en-GB" dirty="0"/>
              <a:t>Co-operation means encouraging and enabling children to work together with staff members</a:t>
            </a:r>
            <a:r>
              <a:rPr lang="en-GB" b="1" dirty="0"/>
              <a:t> </a:t>
            </a:r>
            <a:r>
              <a:rPr lang="en-GB" dirty="0"/>
              <a:t>and each other</a:t>
            </a:r>
            <a:r>
              <a:rPr lang="en-GB" b="1" dirty="0"/>
              <a:t> </a:t>
            </a:r>
            <a:r>
              <a:rPr lang="en-GB" dirty="0"/>
              <a:t>to achieve shared goals </a:t>
            </a:r>
          </a:p>
          <a:p>
            <a:pPr lvl="0"/>
            <a:r>
              <a:rPr lang="en-GB" dirty="0"/>
              <a:t>Working together promotes effectiveness and competence</a:t>
            </a:r>
          </a:p>
          <a:p>
            <a:pPr lvl="0"/>
            <a:r>
              <a:rPr lang="en-GB" dirty="0"/>
              <a:t>When children feel effective and competent, they are more likely to compromise and be co-operative</a:t>
            </a:r>
          </a:p>
          <a:p>
            <a:pPr lvl="0"/>
            <a:r>
              <a:rPr lang="en-GB" dirty="0"/>
              <a:t>Some children may need additional support to engage in co-operative </a:t>
            </a:r>
            <a:r>
              <a:rPr lang="en-GB" dirty="0" smtClean="0"/>
              <a:t>relationships</a:t>
            </a:r>
            <a:endParaRPr lang="en-GB" dirty="0"/>
          </a:p>
        </p:txBody>
      </p:sp>
    </p:spTree>
    <p:extLst>
      <p:ext uri="{BB962C8B-B14F-4D97-AF65-F5344CB8AC3E}">
        <p14:creationId xmlns:p14="http://schemas.microsoft.com/office/powerpoint/2010/main" val="225491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Co-operation – helping the child to feel effective</a:t>
            </a:r>
            <a:br>
              <a:rPr lang="en-US" dirty="0"/>
            </a:br>
            <a:endParaRPr lang="en-US" dirty="0"/>
          </a:p>
        </p:txBody>
      </p:sp>
      <p:pic>
        <p:nvPicPr>
          <p:cNvPr id="5" name="Content Placeholder 4"/>
          <p:cNvPicPr>
            <a:picLocks noGrp="1" noChangeAspect="1"/>
          </p:cNvPicPr>
          <p:nvPr>
            <p:ph idx="1"/>
          </p:nvPr>
        </p:nvPicPr>
        <p:blipFill>
          <a:blip r:embed="rId2"/>
          <a:srcRect l="-33199" r="-33199"/>
          <a:stretch>
            <a:fillRect/>
          </a:stretch>
        </p:blipFill>
        <p:spPr>
          <a:xfrm>
            <a:off x="889430" y="1625348"/>
            <a:ext cx="10413141" cy="4137939"/>
          </a:xfrm>
        </p:spPr>
      </p:pic>
    </p:spTree>
    <p:extLst>
      <p:ext uri="{BB962C8B-B14F-4D97-AF65-F5344CB8AC3E}">
        <p14:creationId xmlns:p14="http://schemas.microsoft.com/office/powerpoint/2010/main" val="3564066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children find it hard to co-operate? </a:t>
            </a:r>
            <a:endParaRPr lang="en-US" dirty="0"/>
          </a:p>
        </p:txBody>
      </p:sp>
      <p:sp>
        <p:nvSpPr>
          <p:cNvPr id="5" name="Content Placeholder 4"/>
          <p:cNvSpPr>
            <a:spLocks noGrp="1"/>
          </p:cNvSpPr>
          <p:nvPr>
            <p:ph idx="1"/>
          </p:nvPr>
        </p:nvSpPr>
        <p:spPr/>
        <p:txBody>
          <a:bodyPr>
            <a:normAutofit/>
          </a:bodyPr>
          <a:lstStyle/>
          <a:p>
            <a:pPr lvl="0"/>
            <a:r>
              <a:rPr lang="en-GB" dirty="0"/>
              <a:t>Some children have not experienced co-operative relationships in the past or may have felt powerless and lacked control over what happens to them. May try to cope by being:</a:t>
            </a:r>
          </a:p>
          <a:p>
            <a:pPr lvl="1"/>
            <a:r>
              <a:rPr lang="en-GB" dirty="0"/>
              <a:t>Too powerful and controlling of adults </a:t>
            </a:r>
          </a:p>
          <a:p>
            <a:pPr lvl="1"/>
            <a:r>
              <a:rPr lang="en-GB" dirty="0"/>
              <a:t>Bossy/controlling with peers </a:t>
            </a:r>
          </a:p>
          <a:p>
            <a:pPr lvl="1"/>
            <a:r>
              <a:rPr lang="en-GB" dirty="0"/>
              <a:t>Over-compliant, lacking confidence and appropriate assertiveness </a:t>
            </a:r>
          </a:p>
          <a:p>
            <a:endParaRPr lang="en-US" dirty="0"/>
          </a:p>
        </p:txBody>
      </p:sp>
    </p:spTree>
    <p:extLst>
      <p:ext uri="{BB962C8B-B14F-4D97-AF65-F5344CB8AC3E}">
        <p14:creationId xmlns:p14="http://schemas.microsoft.com/office/powerpoint/2010/main" val="2393457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staff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This child needs to feel effective and competent</a:t>
            </a:r>
          </a:p>
          <a:p>
            <a:pPr lvl="0"/>
            <a:r>
              <a:rPr lang="en-GB" dirty="0"/>
              <a:t>How can we work together?</a:t>
            </a:r>
          </a:p>
          <a:p>
            <a:endParaRPr lang="en-US" dirty="0"/>
          </a:p>
        </p:txBody>
      </p:sp>
    </p:spTree>
    <p:extLst>
      <p:ext uri="{BB962C8B-B14F-4D97-AF65-F5344CB8AC3E}">
        <p14:creationId xmlns:p14="http://schemas.microsoft.com/office/powerpoint/2010/main" val="3691904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staff response </a:t>
            </a:r>
            <a:endParaRPr lang="en-US" dirty="0"/>
          </a:p>
        </p:txBody>
      </p:sp>
      <p:sp>
        <p:nvSpPr>
          <p:cNvPr id="3" name="Content Placeholder 2"/>
          <p:cNvSpPr>
            <a:spLocks noGrp="1"/>
          </p:cNvSpPr>
          <p:nvPr>
            <p:ph idx="1"/>
          </p:nvPr>
        </p:nvSpPr>
        <p:spPr/>
        <p:txBody>
          <a:bodyPr/>
          <a:lstStyle/>
          <a:p>
            <a:pPr lvl="0"/>
            <a:r>
              <a:rPr lang="en-GB" dirty="0"/>
              <a:t>Helping the child to feel effective within rules and boundaries</a:t>
            </a:r>
          </a:p>
          <a:p>
            <a:pPr marL="0" indent="0">
              <a:buNone/>
            </a:pPr>
            <a:endParaRPr lang="en-US" dirty="0"/>
          </a:p>
        </p:txBody>
      </p:sp>
    </p:spTree>
    <p:extLst>
      <p:ext uri="{BB962C8B-B14F-4D97-AF65-F5344CB8AC3E}">
        <p14:creationId xmlns:p14="http://schemas.microsoft.com/office/powerpoint/2010/main" val="97091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secure child take into school?</a:t>
            </a:r>
            <a:r>
              <a:rPr lang="en-GB" dirty="0" smtClean="0">
                <a:effectLst/>
              </a:rPr>
              <a:t>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The child who has experienced secure base relationships in the family learns:</a:t>
            </a:r>
          </a:p>
          <a:p>
            <a:pPr lvl="1"/>
            <a:r>
              <a:rPr lang="en-GB" dirty="0"/>
              <a:t>I am loved and lovable</a:t>
            </a:r>
          </a:p>
          <a:p>
            <a:pPr lvl="1"/>
            <a:r>
              <a:rPr lang="en-GB" dirty="0"/>
              <a:t>Adults can be trusted to be available for me</a:t>
            </a:r>
          </a:p>
          <a:p>
            <a:pPr lvl="1"/>
            <a:r>
              <a:rPr lang="en-GB" dirty="0"/>
              <a:t>I can explore and return for </a:t>
            </a:r>
            <a:r>
              <a:rPr lang="en-GB" dirty="0" smtClean="0"/>
              <a:t>help</a:t>
            </a:r>
            <a:endParaRPr lang="en-GB" dirty="0"/>
          </a:p>
          <a:p>
            <a:pPr lvl="0"/>
            <a:r>
              <a:rPr lang="en-GB" dirty="0"/>
              <a:t>The secure child takes these positive expectations </a:t>
            </a:r>
            <a:r>
              <a:rPr lang="en-GB" dirty="0" smtClean="0"/>
              <a:t>(</a:t>
            </a:r>
            <a:r>
              <a:rPr lang="en-GB" dirty="0"/>
              <a:t>their </a:t>
            </a:r>
            <a:r>
              <a:rPr lang="en-GB" i="1" dirty="0"/>
              <a:t>internal working model</a:t>
            </a:r>
            <a:r>
              <a:rPr lang="en-GB" dirty="0"/>
              <a:t>)</a:t>
            </a:r>
            <a:r>
              <a:rPr lang="en-GB" i="1" dirty="0"/>
              <a:t> </a:t>
            </a:r>
            <a:r>
              <a:rPr lang="en-GB" dirty="0"/>
              <a:t>into new relationships in nursery, school and other </a:t>
            </a:r>
            <a:r>
              <a:rPr lang="en-GB" dirty="0" smtClean="0"/>
              <a:t>activities </a:t>
            </a:r>
            <a:endParaRPr lang="en-GB" dirty="0"/>
          </a:p>
          <a:p>
            <a:pPr lvl="0"/>
            <a:r>
              <a:rPr lang="en-GB" dirty="0" smtClean="0"/>
              <a:t>Others tend </a:t>
            </a:r>
            <a:r>
              <a:rPr lang="en-GB" dirty="0"/>
              <a:t>to respond more positively to a secure child who has positive expectations of self and others and is happy to play and </a:t>
            </a:r>
            <a:r>
              <a:rPr lang="en-GB" dirty="0" smtClean="0"/>
              <a:t>learn </a:t>
            </a:r>
            <a:endParaRPr lang="en-GB" dirty="0"/>
          </a:p>
          <a:p>
            <a:endParaRPr lang="en-US" dirty="0"/>
          </a:p>
        </p:txBody>
      </p:sp>
    </p:spTree>
    <p:extLst>
      <p:ext uri="{BB962C8B-B14F-4D97-AF65-F5344CB8AC3E}">
        <p14:creationId xmlns:p14="http://schemas.microsoft.com/office/powerpoint/2010/main" val="4292727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533386" lvl="1" indent="0">
              <a:buNone/>
            </a:pPr>
            <a:endParaRPr lang="en-GB" dirty="0" smtClean="0">
              <a:solidFill>
                <a:srgbClr val="11852F"/>
              </a:solidFill>
            </a:endParaRPr>
          </a:p>
          <a:p>
            <a:pPr marL="533386" lvl="1" indent="0">
              <a:buNone/>
            </a:pPr>
            <a:r>
              <a:rPr lang="en-GB" dirty="0" smtClean="0">
                <a:solidFill>
                  <a:srgbClr val="11852F"/>
                </a:solidFill>
              </a:rPr>
              <a:t>‘Cooking </a:t>
            </a:r>
            <a:r>
              <a:rPr lang="en-GB" dirty="0">
                <a:solidFill>
                  <a:srgbClr val="11852F"/>
                </a:solidFill>
              </a:rPr>
              <a:t>is good for this (effectiveness).  Because you’ve got a list of instructions, but you don’t have to keep to it, you can do it this way, or that way.  They can choose, as long as you keep to the basic </a:t>
            </a:r>
            <a:r>
              <a:rPr lang="en-GB" dirty="0" smtClean="0">
                <a:solidFill>
                  <a:srgbClr val="11852F"/>
                </a:solidFill>
              </a:rPr>
              <a:t>instructions’  </a:t>
            </a:r>
            <a:r>
              <a:rPr lang="en-GB" dirty="0" smtClean="0"/>
              <a:t>(Cover </a:t>
            </a:r>
            <a:r>
              <a:rPr lang="en-GB" dirty="0"/>
              <a:t>supervisor)</a:t>
            </a:r>
            <a:endParaRPr lang="en-US" sz="2800" dirty="0"/>
          </a:p>
          <a:p>
            <a:pPr marL="533386" lvl="1" indent="0">
              <a:buNone/>
            </a:pPr>
            <a:endParaRPr lang="en-US" dirty="0"/>
          </a:p>
        </p:txBody>
      </p:sp>
    </p:spTree>
    <p:extLst>
      <p:ext uri="{BB962C8B-B14F-4D97-AF65-F5344CB8AC3E}">
        <p14:creationId xmlns:p14="http://schemas.microsoft.com/office/powerpoint/2010/main" val="2803277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p:txBody>
          <a:bodyPr/>
          <a:lstStyle/>
          <a:p>
            <a:pPr marL="533386" lvl="1" indent="0">
              <a:buNone/>
            </a:pPr>
            <a:endParaRPr lang="en-GB" dirty="0" smtClean="0"/>
          </a:p>
          <a:p>
            <a:pPr marL="533386" lvl="1" indent="0">
              <a:buNone/>
            </a:pPr>
            <a:r>
              <a:rPr lang="en-GB" dirty="0" smtClean="0">
                <a:solidFill>
                  <a:srgbClr val="11852F"/>
                </a:solidFill>
              </a:rPr>
              <a:t>‘I </a:t>
            </a:r>
            <a:r>
              <a:rPr lang="en-GB" dirty="0">
                <a:solidFill>
                  <a:srgbClr val="11852F"/>
                </a:solidFill>
              </a:rPr>
              <a:t>run a sports leadership group and they can be really responsible in that.  They can volunteer to learn how to supervise and help younger children in sport activities and I can trust them to do it and they really step up to </a:t>
            </a:r>
            <a:r>
              <a:rPr lang="en-GB" dirty="0" smtClean="0">
                <a:solidFill>
                  <a:srgbClr val="11852F"/>
                </a:solidFill>
              </a:rPr>
              <a:t>that’ </a:t>
            </a:r>
            <a:r>
              <a:rPr lang="en-GB" dirty="0" smtClean="0"/>
              <a:t>(Cover </a:t>
            </a:r>
            <a:r>
              <a:rPr lang="en-GB" dirty="0"/>
              <a:t>supervisor)</a:t>
            </a:r>
            <a:endParaRPr lang="en-US" sz="2800" dirty="0"/>
          </a:p>
          <a:p>
            <a:pPr marL="533386" lvl="1" indent="0">
              <a:buNone/>
            </a:pPr>
            <a:endParaRPr lang="en-US" dirty="0"/>
          </a:p>
        </p:txBody>
      </p:sp>
    </p:spTree>
    <p:extLst>
      <p:ext uri="{BB962C8B-B14F-4D97-AF65-F5344CB8AC3E}">
        <p14:creationId xmlns:p14="http://schemas.microsoft.com/office/powerpoint/2010/main" val="77831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 helping the child to feel effective </a:t>
            </a:r>
            <a:endParaRPr lang="en-US" dirty="0"/>
          </a:p>
        </p:txBody>
      </p:sp>
      <p:sp>
        <p:nvSpPr>
          <p:cNvPr id="3" name="Content Placeholder 2"/>
          <p:cNvSpPr>
            <a:spLocks noGrp="1"/>
          </p:cNvSpPr>
          <p:nvPr>
            <p:ph idx="1"/>
          </p:nvPr>
        </p:nvSpPr>
        <p:spPr>
          <a:xfrm>
            <a:off x="609600" y="1687288"/>
            <a:ext cx="10972800" cy="4359815"/>
          </a:xfrm>
        </p:spPr>
        <p:txBody>
          <a:bodyPr/>
          <a:lstStyle/>
          <a:p>
            <a:pPr marL="533386" lvl="1" indent="0">
              <a:buNone/>
            </a:pPr>
            <a:endParaRPr lang="en-GB" dirty="0" smtClean="0">
              <a:solidFill>
                <a:srgbClr val="11852F"/>
              </a:solidFill>
            </a:endParaRPr>
          </a:p>
          <a:p>
            <a:pPr marL="533386" lvl="1" indent="0">
              <a:buNone/>
            </a:pPr>
            <a:r>
              <a:rPr lang="en-GB" dirty="0" smtClean="0">
                <a:solidFill>
                  <a:srgbClr val="11852F"/>
                </a:solidFill>
              </a:rPr>
              <a:t>‘Everyone </a:t>
            </a:r>
            <a:r>
              <a:rPr lang="en-GB" dirty="0">
                <a:solidFill>
                  <a:srgbClr val="11852F"/>
                </a:solidFill>
              </a:rPr>
              <a:t>has a special job to do to keep our classroom nice and mine is watering the plant and I do it every day.  On my </a:t>
            </a:r>
            <a:r>
              <a:rPr lang="en-GB" dirty="0" smtClean="0">
                <a:solidFill>
                  <a:srgbClr val="11852F"/>
                </a:solidFill>
              </a:rPr>
              <a:t>own’  </a:t>
            </a:r>
            <a:r>
              <a:rPr lang="en-GB" dirty="0"/>
              <a:t>(Child aged 8)</a:t>
            </a:r>
            <a:endParaRPr lang="en-US" sz="2800" dirty="0"/>
          </a:p>
          <a:p>
            <a:pPr marL="533386" lvl="1" indent="0">
              <a:buNone/>
            </a:pPr>
            <a:endParaRPr lang="en-US" dirty="0"/>
          </a:p>
        </p:txBody>
      </p:sp>
    </p:spTree>
    <p:extLst>
      <p:ext uri="{BB962C8B-B14F-4D97-AF65-F5344CB8AC3E}">
        <p14:creationId xmlns:p14="http://schemas.microsoft.com/office/powerpoint/2010/main" val="4023352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854787" cy="986117"/>
          </a:xfrm>
        </p:spPr>
        <p:txBody>
          <a:bodyPr/>
          <a:lstStyle/>
          <a:p>
            <a:r>
              <a:rPr lang="en-GB" dirty="0"/>
              <a:t>Discussion: Co-operation - helping the child to feel effective </a:t>
            </a:r>
            <a:endParaRPr lang="en-US" dirty="0"/>
          </a:p>
        </p:txBody>
      </p:sp>
      <p:sp>
        <p:nvSpPr>
          <p:cNvPr id="3" name="Content Placeholder 2"/>
          <p:cNvSpPr>
            <a:spLocks noGrp="1"/>
          </p:cNvSpPr>
          <p:nvPr>
            <p:ph idx="1"/>
          </p:nvPr>
        </p:nvSpPr>
        <p:spPr/>
        <p:txBody>
          <a:bodyPr/>
          <a:lstStyle/>
          <a:p>
            <a:pPr lvl="0"/>
            <a:r>
              <a:rPr lang="en-GB" dirty="0"/>
              <a:t>From your own professional experience, can you think of an example of a co-operative approach helping to defuse a potentially conflicted situation?</a:t>
            </a:r>
          </a:p>
          <a:p>
            <a:pPr lvl="0"/>
            <a:r>
              <a:rPr lang="en-GB" dirty="0"/>
              <a:t>How does the school culture/policies support children to feel effective within the rules and expectations of the school?</a:t>
            </a:r>
          </a:p>
          <a:p>
            <a:pPr lvl="0"/>
            <a:r>
              <a:rPr lang="en-GB" dirty="0"/>
              <a:t>Anything else that might help?</a:t>
            </a:r>
          </a:p>
          <a:p>
            <a:pPr marL="0" indent="0">
              <a:buNone/>
            </a:pPr>
            <a:endParaRPr lang="en-US" dirty="0"/>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3594463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child thinking and feeling </a:t>
            </a:r>
            <a:endParaRPr lang="en-US" dirty="0"/>
          </a:p>
        </p:txBody>
      </p:sp>
      <p:sp>
        <p:nvSpPr>
          <p:cNvPr id="3" name="Content Placeholder 2"/>
          <p:cNvSpPr>
            <a:spLocks noGrp="1"/>
          </p:cNvSpPr>
          <p:nvPr>
            <p:ph idx="1"/>
          </p:nvPr>
        </p:nvSpPr>
        <p:spPr/>
        <p:txBody>
          <a:bodyPr/>
          <a:lstStyle/>
          <a:p>
            <a:pPr lvl="0"/>
            <a:endParaRPr lang="en-GB" dirty="0" smtClean="0"/>
          </a:p>
          <a:p>
            <a:pPr lvl="0"/>
            <a:r>
              <a:rPr lang="en-GB" dirty="0" smtClean="0"/>
              <a:t>I </a:t>
            </a:r>
            <a:r>
              <a:rPr lang="en-GB" dirty="0"/>
              <a:t>feel effective</a:t>
            </a:r>
          </a:p>
          <a:p>
            <a:pPr lvl="0"/>
            <a:r>
              <a:rPr lang="en-GB" dirty="0"/>
              <a:t>I can co-operate with others</a:t>
            </a:r>
          </a:p>
          <a:p>
            <a:endParaRPr lang="en-US" dirty="0"/>
          </a:p>
        </p:txBody>
      </p:sp>
    </p:spTree>
    <p:extLst>
      <p:ext uri="{BB962C8B-B14F-4D97-AF65-F5344CB8AC3E}">
        <p14:creationId xmlns:p14="http://schemas.microsoft.com/office/powerpoint/2010/main" val="3135296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1976410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School membership</a:t>
            </a:r>
          </a:p>
          <a:p>
            <a:pPr lvl="1"/>
            <a:r>
              <a:rPr lang="en-GB" dirty="0" smtClean="0"/>
              <a:t>indicated </a:t>
            </a:r>
            <a:r>
              <a:rPr lang="en-GB" dirty="0"/>
              <a:t>by the extent to which the child identifies with the school and participates in academic and non-academic school activities</a:t>
            </a:r>
          </a:p>
          <a:p>
            <a:pPr lvl="1"/>
            <a:r>
              <a:rPr lang="en-GB" dirty="0"/>
              <a:t>offers feelings of solidarity, entitlement, unconditional acceptance and shared identity</a:t>
            </a:r>
          </a:p>
          <a:p>
            <a:pPr lvl="1"/>
            <a:r>
              <a:rPr lang="en-GB" dirty="0"/>
              <a:t>provides a set of expectations, norms and values for living in society</a:t>
            </a:r>
          </a:p>
          <a:p>
            <a:pPr lvl="1"/>
            <a:r>
              <a:rPr lang="en-GB" dirty="0"/>
              <a:t>extends to the whole family - parents, carers, siblings, grandparents </a:t>
            </a:r>
          </a:p>
          <a:p>
            <a:pPr lvl="0"/>
            <a:r>
              <a:rPr lang="en-GB" dirty="0"/>
              <a:t>Some children may be resistant or not enjoy a sense of </a:t>
            </a:r>
            <a:r>
              <a:rPr lang="en-GB" dirty="0" smtClean="0"/>
              <a:t>belonging</a:t>
            </a:r>
            <a:endParaRPr lang="en-GB" dirty="0"/>
          </a:p>
        </p:txBody>
      </p:sp>
    </p:spTree>
    <p:extLst>
      <p:ext uri="{BB962C8B-B14F-4D97-AF65-F5344CB8AC3E}">
        <p14:creationId xmlns:p14="http://schemas.microsoft.com/office/powerpoint/2010/main" val="31158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membership – helping the child to </a:t>
            </a:r>
            <a:r>
              <a:rPr lang="en-US" dirty="0" smtClean="0"/>
              <a:t>belong</a:t>
            </a:r>
            <a:endParaRPr lang="en-US" dirty="0"/>
          </a:p>
        </p:txBody>
      </p:sp>
      <p:pic>
        <p:nvPicPr>
          <p:cNvPr id="5" name="Content Placeholder 4"/>
          <p:cNvPicPr>
            <a:picLocks noGrp="1" noChangeAspect="1"/>
          </p:cNvPicPr>
          <p:nvPr>
            <p:ph idx="1"/>
          </p:nvPr>
        </p:nvPicPr>
        <p:blipFill>
          <a:blip r:embed="rId2"/>
          <a:srcRect l="-32476" r="-32476"/>
          <a:stretch>
            <a:fillRect/>
          </a:stretch>
        </p:blipFill>
        <p:spPr>
          <a:xfrm>
            <a:off x="812800" y="1600200"/>
            <a:ext cx="10566400" cy="4198339"/>
          </a:xfrm>
        </p:spPr>
      </p:pic>
    </p:spTree>
    <p:extLst>
      <p:ext uri="{BB962C8B-B14F-4D97-AF65-F5344CB8AC3E}">
        <p14:creationId xmlns:p14="http://schemas.microsoft.com/office/powerpoint/2010/main" val="1673807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you see in school when children do not have a sense of belonging? </a:t>
            </a:r>
            <a:endParaRPr lang="en-US" dirty="0"/>
          </a:p>
        </p:txBody>
      </p:sp>
      <p:sp>
        <p:nvSpPr>
          <p:cNvPr id="3" name="Content Placeholder 2"/>
          <p:cNvSpPr>
            <a:spLocks noGrp="1"/>
          </p:cNvSpPr>
          <p:nvPr>
            <p:ph idx="1"/>
          </p:nvPr>
        </p:nvSpPr>
        <p:spPr/>
        <p:txBody>
          <a:bodyPr/>
          <a:lstStyle/>
          <a:p>
            <a:pPr lvl="0"/>
            <a:r>
              <a:rPr lang="en-GB" dirty="0"/>
              <a:t>Poor participation/disengaged</a:t>
            </a:r>
          </a:p>
          <a:p>
            <a:pPr lvl="0"/>
            <a:r>
              <a:rPr lang="en-GB" dirty="0"/>
              <a:t>Negative behaviour and attitudes</a:t>
            </a:r>
          </a:p>
          <a:p>
            <a:pPr lvl="0"/>
            <a:r>
              <a:rPr lang="en-GB" dirty="0"/>
              <a:t>Anti-social behaviour (in and out of school)</a:t>
            </a:r>
          </a:p>
          <a:p>
            <a:pPr marL="0" indent="0">
              <a:buNone/>
            </a:pPr>
            <a:endParaRPr lang="en-US" dirty="0"/>
          </a:p>
        </p:txBody>
      </p:sp>
    </p:spTree>
    <p:extLst>
      <p:ext uri="{BB962C8B-B14F-4D97-AF65-F5344CB8AC3E}">
        <p14:creationId xmlns:p14="http://schemas.microsoft.com/office/powerpoint/2010/main" val="2193458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staff thinking and feeling </a:t>
            </a:r>
            <a:endParaRPr lang="en-US" dirty="0"/>
          </a:p>
        </p:txBody>
      </p:sp>
      <p:sp>
        <p:nvSpPr>
          <p:cNvPr id="3" name="Content Placeholder 2"/>
          <p:cNvSpPr>
            <a:spLocks noGrp="1"/>
          </p:cNvSpPr>
          <p:nvPr>
            <p:ph idx="1"/>
          </p:nvPr>
        </p:nvSpPr>
        <p:spPr/>
        <p:txBody>
          <a:bodyPr/>
          <a:lstStyle/>
          <a:p>
            <a:pPr marL="0" indent="0">
              <a:buNone/>
            </a:pPr>
            <a:r>
              <a:rPr lang="en-GB" dirty="0"/>
              <a:t>It can be helpful to think about:</a:t>
            </a:r>
          </a:p>
          <a:p>
            <a:pPr lvl="0"/>
            <a:r>
              <a:rPr lang="en-GB" dirty="0"/>
              <a:t>How can I help this child to feel welcome as a member of the school community?</a:t>
            </a:r>
          </a:p>
          <a:p>
            <a:endParaRPr lang="en-US" dirty="0"/>
          </a:p>
        </p:txBody>
      </p:sp>
    </p:spTree>
    <p:extLst>
      <p:ext uri="{BB962C8B-B14F-4D97-AF65-F5344CB8AC3E}">
        <p14:creationId xmlns:p14="http://schemas.microsoft.com/office/powerpoint/2010/main" val="353237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have some children not had secure base relationships in their families? </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Some </a:t>
            </a:r>
            <a:r>
              <a:rPr lang="en-GB" dirty="0" smtClean="0"/>
              <a:t>parents </a:t>
            </a:r>
            <a:r>
              <a:rPr lang="en-GB" dirty="0"/>
              <a:t>did not experience secure base relationships in their own </a:t>
            </a:r>
            <a:r>
              <a:rPr lang="en-GB" dirty="0" smtClean="0"/>
              <a:t>childhood  </a:t>
            </a:r>
            <a:endParaRPr lang="en-GB" dirty="0"/>
          </a:p>
          <a:p>
            <a:pPr lvl="0"/>
            <a:r>
              <a:rPr lang="en-GB" dirty="0"/>
              <a:t>Parental stresses such as isolation, poverty, mental Ill health, domestic abuse, drug or alcohol misuse may make parents less able to provide a secure </a:t>
            </a:r>
            <a:r>
              <a:rPr lang="en-GB" dirty="0" smtClean="0"/>
              <a:t>base </a:t>
            </a:r>
            <a:endParaRPr lang="en-GB" dirty="0"/>
          </a:p>
          <a:p>
            <a:pPr lvl="0"/>
            <a:r>
              <a:rPr lang="en-GB" dirty="0"/>
              <a:t>Parents </a:t>
            </a:r>
            <a:r>
              <a:rPr lang="en-GB" dirty="0" smtClean="0"/>
              <a:t>may </a:t>
            </a:r>
            <a:r>
              <a:rPr lang="en-GB" dirty="0"/>
              <a:t>have: </a:t>
            </a:r>
          </a:p>
          <a:p>
            <a:pPr lvl="1"/>
            <a:r>
              <a:rPr lang="en-GB" dirty="0"/>
              <a:t>Rejected the child’s emotional needs </a:t>
            </a:r>
          </a:p>
          <a:p>
            <a:pPr lvl="1"/>
            <a:r>
              <a:rPr lang="en-GB" dirty="0"/>
              <a:t>Responded unpredictably</a:t>
            </a:r>
          </a:p>
          <a:p>
            <a:pPr lvl="1"/>
            <a:r>
              <a:rPr lang="en-GB" dirty="0"/>
              <a:t>Been frightened or frightening </a:t>
            </a:r>
          </a:p>
          <a:p>
            <a:endParaRPr lang="en-US" dirty="0"/>
          </a:p>
        </p:txBody>
      </p:sp>
    </p:spTree>
    <p:extLst>
      <p:ext uri="{BB962C8B-B14F-4D97-AF65-F5344CB8AC3E}">
        <p14:creationId xmlns:p14="http://schemas.microsoft.com/office/powerpoint/2010/main" val="2424670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belong: staff response </a:t>
            </a:r>
            <a:endParaRPr lang="en-US" dirty="0"/>
          </a:p>
        </p:txBody>
      </p:sp>
      <p:sp>
        <p:nvSpPr>
          <p:cNvPr id="3" name="Content Placeholder 2"/>
          <p:cNvSpPr>
            <a:spLocks noGrp="1"/>
          </p:cNvSpPr>
          <p:nvPr>
            <p:ph idx="1"/>
          </p:nvPr>
        </p:nvSpPr>
        <p:spPr/>
        <p:txBody>
          <a:bodyPr/>
          <a:lstStyle/>
          <a:p>
            <a:pPr lvl="0"/>
            <a:r>
              <a:rPr lang="en-GB" dirty="0"/>
              <a:t>Verbal and non-verbal messages of inclusion in the school community</a:t>
            </a:r>
          </a:p>
          <a:p>
            <a:pPr marL="0" indent="0">
              <a:buNone/>
            </a:pPr>
            <a:endParaRPr lang="en-US" dirty="0"/>
          </a:p>
        </p:txBody>
      </p:sp>
    </p:spTree>
    <p:extLst>
      <p:ext uri="{BB962C8B-B14F-4D97-AF65-F5344CB8AC3E}">
        <p14:creationId xmlns:p14="http://schemas.microsoft.com/office/powerpoint/2010/main" val="3876598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 helping the child to </a:t>
            </a:r>
            <a:r>
              <a:rPr lang="en-GB" dirty="0" smtClean="0"/>
              <a:t>belong</a:t>
            </a:r>
            <a:endParaRPr lang="en-GB" dirty="0"/>
          </a:p>
        </p:txBody>
      </p:sp>
      <p:sp>
        <p:nvSpPr>
          <p:cNvPr id="7" name="Content Placeholder 6"/>
          <p:cNvSpPr>
            <a:spLocks noGrp="1"/>
          </p:cNvSpPr>
          <p:nvPr>
            <p:ph idx="1"/>
          </p:nvPr>
        </p:nvSpPr>
        <p:spPr>
          <a:xfrm>
            <a:off x="609600" y="1415394"/>
            <a:ext cx="10972800" cy="4544623"/>
          </a:xfrm>
        </p:spPr>
        <p:txBody>
          <a:bodyPr>
            <a:normAutofit/>
          </a:bodyPr>
          <a:lstStyle/>
          <a:p>
            <a:pPr marL="0" indent="0">
              <a:buNone/>
            </a:pPr>
            <a:endParaRPr lang="en-GB" sz="4800" dirty="0">
              <a:solidFill>
                <a:srgbClr val="11852F"/>
              </a:solidFill>
            </a:endParaRPr>
          </a:p>
          <a:p>
            <a:pPr marL="533386" lvl="1" indent="0">
              <a:buNone/>
            </a:pPr>
            <a:r>
              <a:rPr lang="en-GB" dirty="0" smtClean="0">
                <a:solidFill>
                  <a:srgbClr val="11852F"/>
                </a:solidFill>
              </a:rPr>
              <a:t>‘Kindness </a:t>
            </a:r>
            <a:r>
              <a:rPr lang="en-GB" dirty="0">
                <a:solidFill>
                  <a:srgbClr val="11852F"/>
                </a:solidFill>
              </a:rPr>
              <a:t>is a big theme.  ‘Right choice’ tickets can be given for small acts of kindness which help to bind them together, feel like they’re part of something </a:t>
            </a:r>
            <a:r>
              <a:rPr lang="en-GB" dirty="0" smtClean="0">
                <a:solidFill>
                  <a:srgbClr val="11852F"/>
                </a:solidFill>
              </a:rPr>
              <a:t>good’ </a:t>
            </a:r>
            <a:r>
              <a:rPr lang="en-GB" dirty="0"/>
              <a:t>(Teacher</a:t>
            </a:r>
            <a:r>
              <a:rPr lang="en-GB" dirty="0" smtClean="0"/>
              <a:t>)</a:t>
            </a:r>
            <a:endParaRPr lang="en-US" dirty="0"/>
          </a:p>
        </p:txBody>
      </p:sp>
    </p:spTree>
    <p:extLst>
      <p:ext uri="{BB962C8B-B14F-4D97-AF65-F5344CB8AC3E}">
        <p14:creationId xmlns:p14="http://schemas.microsoft.com/office/powerpoint/2010/main" val="2111622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sense of belonging </a:t>
            </a:r>
            <a:endParaRPr lang="en-US" dirty="0"/>
          </a:p>
        </p:txBody>
      </p:sp>
      <p:sp>
        <p:nvSpPr>
          <p:cNvPr id="3" name="Content Placeholder 2"/>
          <p:cNvSpPr>
            <a:spLocks noGrp="1"/>
          </p:cNvSpPr>
          <p:nvPr>
            <p:ph idx="1"/>
          </p:nvPr>
        </p:nvSpPr>
        <p:spPr/>
        <p:txBody>
          <a:bodyPr>
            <a:normAutofit fontScale="92500" lnSpcReduction="20000"/>
          </a:bodyPr>
          <a:lstStyle/>
          <a:p>
            <a:pPr marL="533386" lvl="1" indent="0">
              <a:buNone/>
            </a:pPr>
            <a:r>
              <a:rPr lang="en-GB" dirty="0" smtClean="0">
                <a:solidFill>
                  <a:srgbClr val="11852F"/>
                </a:solidFill>
              </a:rPr>
              <a:t>‘I feel like we all belong here because we all wear the same clothes’ </a:t>
            </a:r>
            <a:r>
              <a:rPr lang="en-GB" sz="2800" dirty="0" smtClean="0"/>
              <a:t>(Child aged 8) </a:t>
            </a:r>
          </a:p>
          <a:p>
            <a:pPr marL="533386" lvl="1" indent="0">
              <a:buNone/>
            </a:pPr>
            <a:endParaRPr lang="en-US" dirty="0"/>
          </a:p>
          <a:p>
            <a:pPr marL="533386" lvl="1" indent="0">
              <a:buNone/>
            </a:pPr>
            <a:r>
              <a:rPr lang="en-GB" dirty="0" smtClean="0">
                <a:solidFill>
                  <a:srgbClr val="11852F"/>
                </a:solidFill>
              </a:rPr>
              <a:t>	‘School is a bit like home to me’ </a:t>
            </a:r>
            <a:r>
              <a:rPr lang="en-GB" dirty="0"/>
              <a:t>(Child aged </a:t>
            </a:r>
            <a:r>
              <a:rPr lang="en-GB" dirty="0" smtClean="0"/>
              <a:t>9) </a:t>
            </a:r>
            <a:endParaRPr lang="en-GB" dirty="0"/>
          </a:p>
          <a:p>
            <a:pPr marL="533386" lvl="1" indent="0">
              <a:buNone/>
            </a:pPr>
            <a:endParaRPr lang="en-US" dirty="0">
              <a:solidFill>
                <a:srgbClr val="11852F"/>
              </a:solidFill>
            </a:endParaRPr>
          </a:p>
          <a:p>
            <a:pPr marL="533386" lvl="1" indent="0">
              <a:buNone/>
            </a:pPr>
            <a:r>
              <a:rPr lang="en-GB" dirty="0" smtClean="0">
                <a:solidFill>
                  <a:srgbClr val="11852F"/>
                </a:solidFill>
              </a:rPr>
              <a:t>‘School </a:t>
            </a:r>
            <a:r>
              <a:rPr lang="en-GB" dirty="0">
                <a:solidFill>
                  <a:srgbClr val="11852F"/>
                </a:solidFill>
              </a:rPr>
              <a:t>makes me happy and </a:t>
            </a:r>
            <a:r>
              <a:rPr lang="en-GB" dirty="0" smtClean="0">
                <a:solidFill>
                  <a:srgbClr val="11852F"/>
                </a:solidFill>
              </a:rPr>
              <a:t>excited’ </a:t>
            </a:r>
            <a:r>
              <a:rPr lang="en-GB" dirty="0"/>
              <a:t>(Child aged </a:t>
            </a:r>
            <a:r>
              <a:rPr lang="en-GB" dirty="0" smtClean="0"/>
              <a:t>10) </a:t>
            </a:r>
            <a:endParaRPr lang="en-GB" dirty="0"/>
          </a:p>
          <a:p>
            <a:pPr marL="533386" lvl="1" indent="0">
              <a:buNone/>
            </a:pPr>
            <a:endParaRPr lang="en-US" dirty="0">
              <a:solidFill>
                <a:srgbClr val="11852F"/>
              </a:solidFill>
            </a:endParaRPr>
          </a:p>
          <a:p>
            <a:pPr marL="533386" lvl="1" indent="0">
              <a:buNone/>
            </a:pPr>
            <a:r>
              <a:rPr lang="en-GB" dirty="0" smtClean="0">
                <a:solidFill>
                  <a:srgbClr val="11852F"/>
                </a:solidFill>
              </a:rPr>
              <a:t>	‘I </a:t>
            </a:r>
            <a:r>
              <a:rPr lang="en-GB" dirty="0">
                <a:solidFill>
                  <a:srgbClr val="11852F"/>
                </a:solidFill>
              </a:rPr>
              <a:t>like it here because I’m treated like everyone </a:t>
            </a:r>
            <a:r>
              <a:rPr lang="en-GB" dirty="0" smtClean="0">
                <a:solidFill>
                  <a:srgbClr val="11852F"/>
                </a:solidFill>
              </a:rPr>
              <a:t>else’</a:t>
            </a:r>
          </a:p>
          <a:p>
            <a:pPr marL="533386" lvl="1" indent="0">
              <a:buNone/>
            </a:pPr>
            <a:r>
              <a:rPr lang="en-GB" dirty="0">
                <a:solidFill>
                  <a:srgbClr val="11852F"/>
                </a:solidFill>
              </a:rPr>
              <a:t>	</a:t>
            </a:r>
            <a:r>
              <a:rPr lang="en-GB" dirty="0" smtClean="0">
                <a:solidFill>
                  <a:srgbClr val="11852F"/>
                </a:solidFill>
              </a:rPr>
              <a:t>											</a:t>
            </a:r>
            <a:r>
              <a:rPr lang="en-GB" dirty="0" smtClean="0"/>
              <a:t>(</a:t>
            </a:r>
            <a:r>
              <a:rPr lang="en-GB" dirty="0"/>
              <a:t>Child aged </a:t>
            </a:r>
            <a:r>
              <a:rPr lang="en-GB" dirty="0" smtClean="0"/>
              <a:t>9) </a:t>
            </a:r>
            <a:endParaRPr lang="en-GB" dirty="0"/>
          </a:p>
          <a:p>
            <a:pPr marL="533386" lvl="1" indent="0">
              <a:buNone/>
            </a:pPr>
            <a:endParaRPr lang="en-US" dirty="0">
              <a:solidFill>
                <a:srgbClr val="11852F"/>
              </a:solidFill>
            </a:endParaRPr>
          </a:p>
          <a:p>
            <a:pPr marL="533386" lvl="1" indent="0">
              <a:buNone/>
            </a:pPr>
            <a:endParaRPr lang="en-GB" dirty="0">
              <a:solidFill>
                <a:srgbClr val="11852F"/>
              </a:solidFill>
            </a:endParaRPr>
          </a:p>
        </p:txBody>
      </p:sp>
    </p:spTree>
    <p:extLst>
      <p:ext uri="{BB962C8B-B14F-4D97-AF65-F5344CB8AC3E}">
        <p14:creationId xmlns:p14="http://schemas.microsoft.com/office/powerpoint/2010/main" val="3308686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8896703" cy="986117"/>
          </a:xfrm>
        </p:spPr>
        <p:txBody>
          <a:bodyPr/>
          <a:lstStyle/>
          <a:p>
            <a:r>
              <a:rPr lang="en-GB" dirty="0"/>
              <a:t>Discussion: School membership – helping the child to belong </a:t>
            </a:r>
            <a:endParaRPr lang="en-US" dirty="0"/>
          </a:p>
        </p:txBody>
      </p:sp>
      <p:sp>
        <p:nvSpPr>
          <p:cNvPr id="3" name="Content Placeholder 2"/>
          <p:cNvSpPr>
            <a:spLocks noGrp="1"/>
          </p:cNvSpPr>
          <p:nvPr>
            <p:ph idx="1"/>
          </p:nvPr>
        </p:nvSpPr>
        <p:spPr/>
        <p:txBody>
          <a:bodyPr/>
          <a:lstStyle/>
          <a:p>
            <a:pPr lvl="0"/>
            <a:r>
              <a:rPr lang="en-GB" dirty="0"/>
              <a:t>How does your school culture/policies support each child and their family to feel a sense of belonging and inclusion in the school?</a:t>
            </a:r>
          </a:p>
          <a:p>
            <a:pPr lvl="0"/>
            <a:r>
              <a:rPr lang="en-GB" dirty="0"/>
              <a:t>Are there ways of encouraging children who seem resistant/not to want or enjoy a sense of belonging to the school?</a:t>
            </a:r>
          </a:p>
          <a:p>
            <a:pPr lvl="0"/>
            <a:r>
              <a:rPr lang="en-GB" dirty="0"/>
              <a:t>Is there anything else that might be done to help</a:t>
            </a:r>
            <a:r>
              <a:rPr lang="en-GB" dirty="0" smtClean="0"/>
              <a:t>?</a:t>
            </a:r>
            <a:endParaRPr lang="en-GB" dirty="0"/>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3215309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membership: child thinking and feeling </a:t>
            </a:r>
            <a:endParaRPr lang="en-US" dirty="0"/>
          </a:p>
        </p:txBody>
      </p:sp>
      <p:sp>
        <p:nvSpPr>
          <p:cNvPr id="3" name="Content Placeholder 2"/>
          <p:cNvSpPr>
            <a:spLocks noGrp="1"/>
          </p:cNvSpPr>
          <p:nvPr>
            <p:ph idx="1"/>
          </p:nvPr>
        </p:nvSpPr>
        <p:spPr/>
        <p:txBody>
          <a:bodyPr/>
          <a:lstStyle/>
          <a:p>
            <a:pPr lvl="0"/>
            <a:endParaRPr lang="en-GB" dirty="0" smtClean="0"/>
          </a:p>
          <a:p>
            <a:pPr lvl="0"/>
            <a:r>
              <a:rPr lang="en-GB" dirty="0" smtClean="0"/>
              <a:t>I </a:t>
            </a:r>
            <a:r>
              <a:rPr lang="en-GB" dirty="0"/>
              <a:t>have a sense of belonging as member of the school</a:t>
            </a:r>
          </a:p>
          <a:p>
            <a:pPr marL="0" indent="0">
              <a:buNone/>
            </a:pPr>
            <a:endParaRPr lang="en-US" dirty="0"/>
          </a:p>
        </p:txBody>
      </p:sp>
    </p:spTree>
    <p:extLst>
      <p:ext uri="{BB962C8B-B14F-4D97-AF65-F5344CB8AC3E}">
        <p14:creationId xmlns:p14="http://schemas.microsoft.com/office/powerpoint/2010/main" val="2120876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Using the Secure Base model to think about a child</a:t>
            </a:r>
            <a:endParaRPr lang="en-US" dirty="0"/>
          </a:p>
        </p:txBody>
      </p:sp>
      <p:sp>
        <p:nvSpPr>
          <p:cNvPr id="3" name="Content Placeholder 2"/>
          <p:cNvSpPr>
            <a:spLocks noGrp="1"/>
          </p:cNvSpPr>
          <p:nvPr>
            <p:ph idx="1"/>
          </p:nvPr>
        </p:nvSpPr>
        <p:spPr>
          <a:xfrm>
            <a:off x="7010400" y="1600202"/>
            <a:ext cx="4561128" cy="4359815"/>
          </a:xfrm>
        </p:spPr>
        <p:txBody>
          <a:bodyPr>
            <a:normAutofit fontScale="85000" lnSpcReduction="10000"/>
          </a:bodyPr>
          <a:lstStyle/>
          <a:p>
            <a:pPr lvl="0"/>
            <a:r>
              <a:rPr lang="en-GB" dirty="0"/>
              <a:t>Consider a child in school who is ‘on your mind’ at present. From what you know about this child, how do you feel he or she is managing, at a classroom and/or whole school level, within each of the 5 dimensions of the model? What might help?</a:t>
            </a:r>
          </a:p>
          <a:p>
            <a:pPr marL="0" indent="0">
              <a:buNone/>
            </a:pPr>
            <a:endParaRPr lang="en-US" dirty="0"/>
          </a:p>
        </p:txBody>
      </p:sp>
      <p:pic>
        <p:nvPicPr>
          <p:cNvPr id="4" name="Content Placeholder 3"/>
          <p:cNvPicPr>
            <a:picLocks noChangeAspect="1"/>
          </p:cNvPicPr>
          <p:nvPr/>
        </p:nvPicPr>
        <p:blipFill>
          <a:blip r:embed="rId2"/>
          <a:srcRect l="-30979" r="-30979"/>
          <a:stretch>
            <a:fillRect/>
          </a:stretch>
        </p:blipFill>
        <p:spPr>
          <a:xfrm>
            <a:off x="-1320800" y="1600202"/>
            <a:ext cx="9987525" cy="4119565"/>
          </a:xfrm>
          <a:prstGeom prst="rect">
            <a:avLst/>
          </a:prstGeom>
        </p:spPr>
      </p:pic>
    </p:spTree>
    <p:extLst>
      <p:ext uri="{BB962C8B-B14F-4D97-AF65-F5344CB8AC3E}">
        <p14:creationId xmlns:p14="http://schemas.microsoft.com/office/powerpoint/2010/main" val="2660921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implementing the Secure Base model</a:t>
            </a:r>
          </a:p>
        </p:txBody>
      </p:sp>
      <p:sp>
        <p:nvSpPr>
          <p:cNvPr id="4" name="Rectangle 3"/>
          <p:cNvSpPr/>
          <p:nvPr/>
        </p:nvSpPr>
        <p:spPr>
          <a:xfrm>
            <a:off x="609600" y="1600201"/>
            <a:ext cx="11041552" cy="4327338"/>
          </a:xfrm>
          <a:prstGeom prst="rect">
            <a:avLst/>
          </a:prstGeom>
        </p:spPr>
        <p:txBody>
          <a:bodyPr wrap="square">
            <a:spAutoFit/>
          </a:bodyPr>
          <a:lstStyle/>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How are the ideas from the Secure Base model already reflected within your practice and in the policies and ethos the school?  </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(N.B think about providing a secure base for children AND providing a secure base for staff, as this will enable them to provide a secure base for children</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How might these ideas be further developed?  </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GB" sz="3200" b="0" i="0" u="none" strike="noStrike" kern="1200" cap="none" spc="0" normalizeH="0" baseline="0" noProof="0" dirty="0">
                <a:ln>
                  <a:noFill/>
                </a:ln>
                <a:solidFill>
                  <a:srgbClr val="000000"/>
                </a:solidFill>
                <a:effectLst/>
                <a:uLnTx/>
                <a:uFillTx/>
                <a:latin typeface="Arial"/>
                <a:ea typeface="+mn-ea"/>
                <a:cs typeface="+mn-cs"/>
              </a:rPr>
              <a:t>List the next steps that might be taken to achieve this</a:t>
            </a:r>
          </a:p>
        </p:txBody>
      </p:sp>
    </p:spTree>
    <p:extLst>
      <p:ext uri="{BB962C8B-B14F-4D97-AF65-F5344CB8AC3E}">
        <p14:creationId xmlns:p14="http://schemas.microsoft.com/office/powerpoint/2010/main" val="87134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Secure Base model for </a:t>
            </a:r>
            <a:r>
              <a:rPr lang="en-US" dirty="0" smtClean="0"/>
              <a:t>schools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l="-30979" r="-30979"/>
          <a:stretch>
            <a:fillRect/>
          </a:stretch>
        </p:blipFill>
        <p:spPr>
          <a:xfrm>
            <a:off x="1102238" y="1600200"/>
            <a:ext cx="9987525" cy="4119565"/>
          </a:xfrm>
          <a:prstGeom prst="rect">
            <a:avLst/>
          </a:prstGeom>
        </p:spPr>
      </p:pic>
    </p:spTree>
    <p:extLst>
      <p:ext uri="{BB962C8B-B14F-4D97-AF65-F5344CB8AC3E}">
        <p14:creationId xmlns:p14="http://schemas.microsoft.com/office/powerpoint/2010/main" val="55686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children cope in the absence of secure base relationships? </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a:t>Children may develop defensive strategies for coping/attempting to get their needs met. e.g.</a:t>
            </a:r>
          </a:p>
          <a:p>
            <a:pPr lvl="1"/>
            <a:r>
              <a:rPr lang="en-GB" dirty="0"/>
              <a:t>Shutting down or denying emotional needs and feelings, being self-reliant</a:t>
            </a:r>
          </a:p>
          <a:p>
            <a:pPr lvl="1"/>
            <a:r>
              <a:rPr lang="en-GB" dirty="0"/>
              <a:t>Becoming emotionally demanding</a:t>
            </a:r>
          </a:p>
          <a:p>
            <a:pPr lvl="1"/>
            <a:r>
              <a:rPr lang="en-GB" dirty="0"/>
              <a:t>Being confused, aggressive or controlling </a:t>
            </a:r>
          </a:p>
          <a:p>
            <a:pPr lvl="0"/>
            <a:r>
              <a:rPr lang="en-GB" dirty="0"/>
              <a:t>Early coping strategies will develop by the age of 12 months e.g. not showing emotions or making demands</a:t>
            </a:r>
          </a:p>
          <a:p>
            <a:pPr lvl="0"/>
            <a:r>
              <a:rPr lang="en-GB" dirty="0"/>
              <a:t>Unresolved fear or anxiety beyond the child’s capacity to cope is sometimes known as </a:t>
            </a:r>
            <a:r>
              <a:rPr lang="en-GB" b="1" dirty="0" smtClean="0"/>
              <a:t>trauma</a:t>
            </a:r>
            <a:endParaRPr lang="en-GB" dirty="0"/>
          </a:p>
          <a:p>
            <a:pPr lvl="0"/>
            <a:r>
              <a:rPr lang="en-GB" dirty="0" smtClean="0"/>
              <a:t>This </a:t>
            </a:r>
            <a:r>
              <a:rPr lang="en-GB" dirty="0"/>
              <a:t>can have lasting effects on thinking, emotions and behaviour</a:t>
            </a:r>
          </a:p>
          <a:p>
            <a:pPr marL="0" indent="0">
              <a:buNone/>
            </a:pPr>
            <a:endParaRPr lang="en-US" dirty="0"/>
          </a:p>
        </p:txBody>
      </p:sp>
    </p:spTree>
    <p:extLst>
      <p:ext uri="{BB962C8B-B14F-4D97-AF65-F5344CB8AC3E}">
        <p14:creationId xmlns:p14="http://schemas.microsoft.com/office/powerpoint/2010/main" val="260899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insecure child take into school? </a:t>
            </a:r>
            <a:endParaRPr lang="en-US" dirty="0"/>
          </a:p>
        </p:txBody>
      </p:sp>
      <p:sp>
        <p:nvSpPr>
          <p:cNvPr id="3" name="Content Placeholder 2"/>
          <p:cNvSpPr>
            <a:spLocks noGrp="1"/>
          </p:cNvSpPr>
          <p:nvPr>
            <p:ph idx="1"/>
          </p:nvPr>
        </p:nvSpPr>
        <p:spPr/>
        <p:txBody>
          <a:bodyPr>
            <a:normAutofit fontScale="85000" lnSpcReduction="20000"/>
          </a:bodyPr>
          <a:lstStyle/>
          <a:p>
            <a:r>
              <a:rPr lang="en-GB" dirty="0"/>
              <a:t>The child who has experienced insecure relationships in the family may start to think:</a:t>
            </a:r>
          </a:p>
          <a:p>
            <a:pPr lvl="1"/>
            <a:r>
              <a:rPr lang="en-GB" dirty="0"/>
              <a:t>I am not loved or lovable</a:t>
            </a:r>
          </a:p>
          <a:p>
            <a:pPr lvl="1"/>
            <a:r>
              <a:rPr lang="en-GB" dirty="0"/>
              <a:t>Adults cannot always be trusted to be available for me</a:t>
            </a:r>
          </a:p>
          <a:p>
            <a:pPr lvl="1"/>
            <a:r>
              <a:rPr lang="en-GB" dirty="0"/>
              <a:t>It is too risky to explore or try new </a:t>
            </a:r>
            <a:r>
              <a:rPr lang="en-GB" dirty="0" smtClean="0"/>
              <a:t>things</a:t>
            </a:r>
            <a:r>
              <a:rPr lang="en-GB" dirty="0"/>
              <a:t>	</a:t>
            </a:r>
          </a:p>
          <a:p>
            <a:pPr lvl="0"/>
            <a:r>
              <a:rPr lang="en-GB" dirty="0"/>
              <a:t>The child takes these negative expectations of self and </a:t>
            </a:r>
            <a:r>
              <a:rPr lang="en-GB" dirty="0" smtClean="0"/>
              <a:t>others (their </a:t>
            </a:r>
            <a:r>
              <a:rPr lang="en-GB" i="1" dirty="0"/>
              <a:t>internal working </a:t>
            </a:r>
            <a:r>
              <a:rPr lang="en-GB" i="1" dirty="0" smtClean="0"/>
              <a:t>model</a:t>
            </a:r>
            <a:r>
              <a:rPr lang="en-GB" dirty="0" smtClean="0"/>
              <a:t>)  </a:t>
            </a:r>
            <a:r>
              <a:rPr lang="en-GB" dirty="0"/>
              <a:t>into new relationships in nursery, school and other </a:t>
            </a:r>
            <a:r>
              <a:rPr lang="en-GB" dirty="0" smtClean="0"/>
              <a:t>activities </a:t>
            </a:r>
            <a:endParaRPr lang="en-GB" dirty="0"/>
          </a:p>
          <a:p>
            <a:pPr lvl="0"/>
            <a:r>
              <a:rPr lang="en-GB" dirty="0"/>
              <a:t>Others (adults and children) tend to respond less positively to a child who has negative expectations of self and others and may be very needy, demanding or </a:t>
            </a:r>
            <a:r>
              <a:rPr lang="en-GB" dirty="0" smtClean="0"/>
              <a:t>aggressive</a:t>
            </a:r>
            <a:endParaRPr lang="en-GB" dirty="0"/>
          </a:p>
          <a:p>
            <a:pPr marL="0" indent="0">
              <a:buNone/>
            </a:pPr>
            <a:endParaRPr lang="en-US" dirty="0"/>
          </a:p>
        </p:txBody>
      </p:sp>
    </p:spTree>
    <p:extLst>
      <p:ext uri="{BB962C8B-B14F-4D97-AF65-F5344CB8AC3E}">
        <p14:creationId xmlns:p14="http://schemas.microsoft.com/office/powerpoint/2010/main" val="345821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9089511" cy="986117"/>
          </a:xfrm>
        </p:spPr>
        <p:txBody>
          <a:bodyPr/>
          <a:lstStyle/>
          <a:p>
            <a:r>
              <a:rPr lang="en-GB" dirty="0"/>
              <a:t>Discussion: </a:t>
            </a:r>
            <a:r>
              <a:rPr lang="en-GB" dirty="0" smtClean="0"/>
              <a:t>What </a:t>
            </a:r>
            <a:r>
              <a:rPr lang="en-GB" dirty="0"/>
              <a:t>do you see in school when children: </a:t>
            </a:r>
            <a:endParaRPr lang="en-US" dirty="0"/>
          </a:p>
        </p:txBody>
      </p:sp>
      <p:sp>
        <p:nvSpPr>
          <p:cNvPr id="3" name="Content Placeholder 2"/>
          <p:cNvSpPr>
            <a:spLocks noGrp="1"/>
          </p:cNvSpPr>
          <p:nvPr>
            <p:ph idx="1"/>
          </p:nvPr>
        </p:nvSpPr>
        <p:spPr/>
        <p:txBody>
          <a:bodyPr/>
          <a:lstStyle/>
          <a:p>
            <a:pPr lvl="1"/>
            <a:r>
              <a:rPr lang="en-GB" dirty="0"/>
              <a:t>Shut down or deny emotional needs and feelings </a:t>
            </a:r>
          </a:p>
          <a:p>
            <a:pPr lvl="1"/>
            <a:r>
              <a:rPr lang="en-GB" dirty="0"/>
              <a:t>Are emotionally demanding</a:t>
            </a:r>
          </a:p>
          <a:p>
            <a:pPr lvl="1"/>
            <a:r>
              <a:rPr lang="en-GB" dirty="0"/>
              <a:t>Are aggressive or controlling </a:t>
            </a:r>
          </a:p>
        </p:txBody>
      </p:sp>
      <p:pic>
        <p:nvPicPr>
          <p:cNvPr id="4" name="Picture 3"/>
          <p:cNvPicPr>
            <a:picLocks noChangeAspect="1"/>
          </p:cNvPicPr>
          <p:nvPr/>
        </p:nvPicPr>
        <p:blipFill>
          <a:blip r:embed="rId2"/>
          <a:stretch>
            <a:fillRect/>
          </a:stretch>
        </p:blipFill>
        <p:spPr>
          <a:xfrm>
            <a:off x="10185048" y="207408"/>
            <a:ext cx="1397353" cy="1083509"/>
          </a:xfrm>
          <a:prstGeom prst="rect">
            <a:avLst/>
          </a:prstGeom>
        </p:spPr>
      </p:pic>
    </p:spTree>
    <p:extLst>
      <p:ext uri="{BB962C8B-B14F-4D97-AF65-F5344CB8AC3E}">
        <p14:creationId xmlns:p14="http://schemas.microsoft.com/office/powerpoint/2010/main" val="38859048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B high schools">
      <a:dk1>
        <a:srgbClr val="000000"/>
      </a:dk1>
      <a:lt1>
        <a:sysClr val="window" lastClr="FFFFFF"/>
      </a:lt1>
      <a:dk2>
        <a:srgbClr val="11852F"/>
      </a:dk2>
      <a:lt2>
        <a:srgbClr val="EEECE1"/>
      </a:lt2>
      <a:accent1>
        <a:srgbClr val="11852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TotalTime>
  <Words>2850</Words>
  <Application>Microsoft Office PowerPoint</Application>
  <PresentationFormat>Widescreen</PresentationFormat>
  <Paragraphs>243</Paragraphs>
  <Slides>67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67</vt:i4>
      </vt:variant>
    </vt:vector>
  </HeadingPairs>
  <TitlesOfParts>
    <vt:vector size="71" baseType="lpstr">
      <vt:lpstr>Arial</vt:lpstr>
      <vt:lpstr>Calibri</vt:lpstr>
      <vt:lpstr>Custom Design</vt:lpstr>
      <vt:lpstr>1_Office Theme</vt:lpstr>
      <vt:lpstr>PowerPoint Presentation</vt:lpstr>
      <vt:lpstr>Aims of the session</vt:lpstr>
      <vt:lpstr>What is the Secure Base model? </vt:lpstr>
      <vt:lpstr>What is a secure base relationship? </vt:lpstr>
      <vt:lpstr>What does the secure child take into school? </vt:lpstr>
      <vt:lpstr>Why have some children not had secure base relationships in their families? </vt:lpstr>
      <vt:lpstr>How do children cope in the absence of secure base relationships? </vt:lpstr>
      <vt:lpstr>What does the insecure child take into school? </vt:lpstr>
      <vt:lpstr>Discussion: What do you see in school when children: </vt:lpstr>
      <vt:lpstr>Secure base relationships in school </vt:lpstr>
      <vt:lpstr>Providing secure base relationships in school </vt:lpstr>
      <vt:lpstr>The staff–child relationship cycle</vt:lpstr>
      <vt:lpstr>The five dimensions of secure base relationships in school </vt:lpstr>
      <vt:lpstr>The Secure Base model for schools</vt:lpstr>
      <vt:lpstr>Availability: helping the child to trust </vt:lpstr>
      <vt:lpstr>Availability – helping the child to trust</vt:lpstr>
      <vt:lpstr>Availability: staff member thinking and feeling </vt:lpstr>
      <vt:lpstr>Availability – helping the child to trust: staff member response </vt:lpstr>
      <vt:lpstr>Availability – helping the child to trust   </vt:lpstr>
      <vt:lpstr>Availability – helping the child to trust </vt:lpstr>
      <vt:lpstr>Availability – helping the child to trust </vt:lpstr>
      <vt:lpstr>Discussion: Availability – helping the child to trust </vt:lpstr>
      <vt:lpstr>Availability: child thinking and feeling </vt:lpstr>
      <vt:lpstr>The Secure Base model for schools</vt:lpstr>
      <vt:lpstr>Sensitivity – helping the child to manage feelings </vt:lpstr>
      <vt:lpstr>Sensitivity – helping the child to manage feelings</vt:lpstr>
      <vt:lpstr>What you might see in school when children cannot manage their feelings? </vt:lpstr>
      <vt:lpstr>Sensitivity: staff member thinking and feeling </vt:lpstr>
      <vt:lpstr>Sensitivity – staff member response </vt:lpstr>
      <vt:lpstr>Sensitivity – being helped to talk about my feelings </vt:lpstr>
      <vt:lpstr>Example: Sensitivity – helping the child to manage feelings </vt:lpstr>
      <vt:lpstr>Sensitivity: child thinking and feeling </vt:lpstr>
      <vt:lpstr>Discussion: Sensitivity - managing your own feelings </vt:lpstr>
      <vt:lpstr>The Secure Base model for schools</vt:lpstr>
      <vt:lpstr>Acceptance – building the child’s self-esteem </vt:lpstr>
      <vt:lpstr>Acceptance – building the child’s self-esteem</vt:lpstr>
      <vt:lpstr>What might you see in school when a child's self-esteem is low? </vt:lpstr>
      <vt:lpstr>Acceptance: staff member thinking and feeling </vt:lpstr>
      <vt:lpstr>Acceptance – staff response </vt:lpstr>
      <vt:lpstr>Acceptance – building the child’s self-esteem </vt:lpstr>
      <vt:lpstr>Acceptance – a targeted approach to building the child’s self-esteem </vt:lpstr>
      <vt:lpstr>Discussion: Acceptance – building the child’s self esteem </vt:lpstr>
      <vt:lpstr>Acceptance: child thinking and feeling </vt:lpstr>
      <vt:lpstr>The Secure Base model for schools</vt:lpstr>
      <vt:lpstr>Co-operation - helping the child to feel effective </vt:lpstr>
      <vt:lpstr>Co-operation – helping the child to feel effective </vt:lpstr>
      <vt:lpstr>What might you see in school when children find it hard to co-operate? </vt:lpstr>
      <vt:lpstr>Co-operation - helping the child to feel effective: staff thinking and feeling </vt:lpstr>
      <vt:lpstr>Co-operation - helping the child to feel effective: staff response </vt:lpstr>
      <vt:lpstr>Co-operation - helping the child to feel effective </vt:lpstr>
      <vt:lpstr>Co-operation - helping the child to feel effective </vt:lpstr>
      <vt:lpstr>Co-operation - helping the child to feel effective </vt:lpstr>
      <vt:lpstr>Discussion: Co-operation - helping the child to feel effective </vt:lpstr>
      <vt:lpstr>Co-operation: child thinking and feeling </vt:lpstr>
      <vt:lpstr>The Secure Base model for schools</vt:lpstr>
      <vt:lpstr>School membership – helping the child to belong </vt:lpstr>
      <vt:lpstr>School membership – helping the child to belong</vt:lpstr>
      <vt:lpstr>What might you see in school when children do not have a sense of belonging? </vt:lpstr>
      <vt:lpstr>School membership – helping the child to belong: staff thinking and feeling </vt:lpstr>
      <vt:lpstr>School membership – helping the child to belong: staff response </vt:lpstr>
      <vt:lpstr>School membership – helping the child to belong</vt:lpstr>
      <vt:lpstr>A sense of belonging </vt:lpstr>
      <vt:lpstr>Discussion: School membership – helping the child to belong </vt:lpstr>
      <vt:lpstr>School membership: child thinking and feeling </vt:lpstr>
      <vt:lpstr>Exercise: Using the Secure Base model to think about a child</vt:lpstr>
      <vt:lpstr>Exercise: implementing the Secure Base model</vt:lpstr>
      <vt:lpstr>The Secure Base model for schools</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Beek (SWK - Staff)</dc:creator>
  <cp:lastModifiedBy>Mary Beek (SWK - Staff)</cp:lastModifiedBy>
  <cp:revision>5</cp:revision>
  <dcterms:created xsi:type="dcterms:W3CDTF">2019-11-19T12:09:31Z</dcterms:created>
  <dcterms:modified xsi:type="dcterms:W3CDTF">2019-11-25T11:57:40Z</dcterms:modified>
</cp:coreProperties>
</file>