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 id="2147483699" r:id="rId7"/>
    <p:sldMasterId id="2147483712" r:id="rId8"/>
    <p:sldMasterId id="2147483725" r:id="rId9"/>
    <p:sldMasterId id="2147483738" r:id="rId10"/>
    <p:sldMasterId id="2147483751" r:id="rId11"/>
    <p:sldMasterId id="2147483764" r:id="rId12"/>
    <p:sldMasterId id="2147483777" r:id="rId13"/>
    <p:sldMasterId id="2147483790" r:id="rId14"/>
    <p:sldMasterId id="2147483803" r:id="rId15"/>
    <p:sldMasterId id="2147483816" r:id="rId16"/>
    <p:sldMasterId id="2147483829" r:id="rId17"/>
    <p:sldMasterId id="2147483855" r:id="rId18"/>
    <p:sldMasterId id="2147483868" r:id="rId19"/>
    <p:sldMasterId id="2147483881" r:id="rId20"/>
    <p:sldMasterId id="2147483894" r:id="rId21"/>
    <p:sldMasterId id="2147483907" r:id="rId22"/>
    <p:sldMasterId id="2147483920" r:id="rId23"/>
    <p:sldMasterId id="2147483933" r:id="rId24"/>
    <p:sldMasterId id="2147483946" r:id="rId25"/>
    <p:sldMasterId id="2147483959" r:id="rId26"/>
  </p:sldMasterIdLst>
  <p:notesMasterIdLst>
    <p:notesMasterId r:id="rId100"/>
  </p:notesMasterIdLst>
  <p:sldIdLst>
    <p:sldId id="650" r:id="rId27"/>
    <p:sldId id="606" r:id="rId28"/>
    <p:sldId id="258" r:id="rId29"/>
    <p:sldId id="649" r:id="rId30"/>
    <p:sldId id="459" r:id="rId31"/>
    <p:sldId id="456" r:id="rId32"/>
    <p:sldId id="262" r:id="rId33"/>
    <p:sldId id="260" r:id="rId34"/>
    <p:sldId id="264" r:id="rId35"/>
    <p:sldId id="660" r:id="rId36"/>
    <p:sldId id="609" r:id="rId37"/>
    <p:sldId id="635" r:id="rId38"/>
    <p:sldId id="489" r:id="rId39"/>
    <p:sldId id="607" r:id="rId40"/>
    <p:sldId id="269" r:id="rId41"/>
    <p:sldId id="490" r:id="rId42"/>
    <p:sldId id="271" r:id="rId43"/>
    <p:sldId id="272" r:id="rId44"/>
    <p:sldId id="273" r:id="rId45"/>
    <p:sldId id="275" r:id="rId46"/>
    <p:sldId id="274" r:id="rId47"/>
    <p:sldId id="618" r:id="rId48"/>
    <p:sldId id="608" r:id="rId49"/>
    <p:sldId id="277" r:id="rId50"/>
    <p:sldId id="495" r:id="rId51"/>
    <p:sldId id="610" r:id="rId52"/>
    <p:sldId id="611" r:id="rId53"/>
    <p:sldId id="658" r:id="rId54"/>
    <p:sldId id="612" r:id="rId55"/>
    <p:sldId id="613" r:id="rId56"/>
    <p:sldId id="283" r:id="rId57"/>
    <p:sldId id="285" r:id="rId58"/>
    <p:sldId id="615" r:id="rId59"/>
    <p:sldId id="617" r:id="rId60"/>
    <p:sldId id="616" r:id="rId61"/>
    <p:sldId id="461" r:id="rId62"/>
    <p:sldId id="619" r:id="rId63"/>
    <p:sldId id="620" r:id="rId64"/>
    <p:sldId id="621" r:id="rId65"/>
    <p:sldId id="622" r:id="rId66"/>
    <p:sldId id="297" r:id="rId67"/>
    <p:sldId id="501" r:id="rId68"/>
    <p:sldId id="659" r:id="rId69"/>
    <p:sldId id="626" r:id="rId70"/>
    <p:sldId id="321" r:id="rId71"/>
    <p:sldId id="627" r:id="rId72"/>
    <p:sldId id="628" r:id="rId73"/>
    <p:sldId id="307" r:id="rId74"/>
    <p:sldId id="629" r:id="rId75"/>
    <p:sldId id="663" r:id="rId76"/>
    <p:sldId id="630" r:id="rId77"/>
    <p:sldId id="631" r:id="rId78"/>
    <p:sldId id="632" r:id="rId79"/>
    <p:sldId id="653" r:id="rId80"/>
    <p:sldId id="633" r:id="rId81"/>
    <p:sldId id="654" r:id="rId82"/>
    <p:sldId id="637" r:id="rId83"/>
    <p:sldId id="634" r:id="rId84"/>
    <p:sldId id="324" r:id="rId85"/>
    <p:sldId id="325" r:id="rId86"/>
    <p:sldId id="636" r:id="rId87"/>
    <p:sldId id="638" r:id="rId88"/>
    <p:sldId id="639" r:id="rId89"/>
    <p:sldId id="640" r:id="rId90"/>
    <p:sldId id="641" r:id="rId91"/>
    <p:sldId id="642" r:id="rId92"/>
    <p:sldId id="341" r:id="rId93"/>
    <p:sldId id="643" r:id="rId94"/>
    <p:sldId id="644" r:id="rId95"/>
    <p:sldId id="604" r:id="rId96"/>
    <p:sldId id="339" r:id="rId97"/>
    <p:sldId id="656" r:id="rId98"/>
    <p:sldId id="65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117" autoAdjust="0"/>
    <p:restoredTop sz="94694"/>
  </p:normalViewPr>
  <p:slideViewPr>
    <p:cSldViewPr snapToGrid="0">
      <p:cViewPr varScale="1">
        <p:scale>
          <a:sx n="107" d="100"/>
          <a:sy n="107" d="100"/>
        </p:scale>
        <p:origin x="248" y="472"/>
      </p:cViewPr>
      <p:guideLst/>
    </p:cSldViewPr>
  </p:slideViewPr>
  <p:outlineViewPr>
    <p:cViewPr>
      <p:scale>
        <a:sx n="33" d="100"/>
        <a:sy n="33" d="100"/>
      </p:scale>
      <p:origin x="0" y="-5680"/>
    </p:cViewPr>
  </p:outlineViewPr>
  <p:notesTextViewPr>
    <p:cViewPr>
      <p:scale>
        <a:sx n="1" d="1"/>
        <a:sy n="1" d="1"/>
      </p:scale>
      <p:origin x="0" y="-24"/>
    </p:cViewPr>
  </p:notesTextViewPr>
  <p:sorterViewPr>
    <p:cViewPr>
      <p:scale>
        <a:sx n="1" d="1"/>
        <a:sy n="1" d="1"/>
      </p:scale>
      <p:origin x="0" y="0"/>
    </p:cViewPr>
  </p:sorterViewPr>
  <p:notesViewPr>
    <p:cSldViewPr snapToGrid="0">
      <p:cViewPr varScale="1">
        <p:scale>
          <a:sx n="97" d="100"/>
          <a:sy n="97" d="100"/>
        </p:scale>
        <p:origin x="216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19.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7.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3.xml"/><Relationship Id="rId24" Type="http://schemas.openxmlformats.org/officeDocument/2006/relationships/slideMaster" Target="slideMasters/slideMaster21.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68215-AA1F-6241-B632-DF13132785BA}" type="datetimeFigureOut">
              <a:rPr lang="en-US" smtClean="0"/>
              <a:t>3/16/26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40F40-B4E3-9C4F-94C3-424D3472A3F0}" type="slidenum">
              <a:rPr lang="en-US" smtClean="0"/>
              <a:t>‹#›</a:t>
            </a:fld>
            <a:endParaRPr lang="en-US"/>
          </a:p>
        </p:txBody>
      </p:sp>
    </p:spTree>
    <p:extLst>
      <p:ext uri="{BB962C8B-B14F-4D97-AF65-F5344CB8AC3E}">
        <p14:creationId xmlns:p14="http://schemas.microsoft.com/office/powerpoint/2010/main" val="234565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pPr>
              <a:buClr>
                <a:srgbClr val="336699"/>
              </a:buClr>
            </a:pPr>
            <a:endParaRPr lang="en-GB" dirty="0">
              <a:latin typeface="Arial" panose="020B0604020202020204" pitchFamily="34" charset="0"/>
              <a:cs typeface="Arial" panose="020B0604020202020204" pitchFamily="34" charset="0"/>
            </a:endParaRPr>
          </a:p>
          <a:p>
            <a:pPr marL="171450" indent="-171450">
              <a:buClr>
                <a:srgbClr val="336699"/>
              </a:buClr>
              <a:buSzPct val="100000"/>
              <a:buFont typeface="Wingdings" pitchFamily="2" charset="2"/>
              <a:buChar char="§"/>
              <a:defRPr>
                <a:latin typeface="Arial"/>
                <a:ea typeface="Arial"/>
                <a:cs typeface="Arial"/>
                <a:sym typeface="Arial"/>
              </a:defRPr>
            </a:pPr>
            <a:r>
              <a:rPr lang="en-GB" dirty="0"/>
              <a:t>Welcome to this training session on the Secure Base model. </a:t>
            </a:r>
          </a:p>
          <a:p>
            <a:pPr marL="171450" indent="-171450">
              <a:buClr>
                <a:srgbClr val="336699"/>
              </a:buClr>
              <a:buSzPct val="100000"/>
              <a:buFont typeface="Wingdings" pitchFamily="2" charset="2"/>
              <a:buChar char="§"/>
              <a:defRPr>
                <a:latin typeface="Arial"/>
                <a:ea typeface="Arial"/>
                <a:cs typeface="Arial"/>
                <a:sym typeface="Arial"/>
              </a:defRPr>
            </a:pPr>
            <a:r>
              <a:rPr lang="en-GB" dirty="0"/>
              <a:t>Introductions.</a:t>
            </a:r>
          </a:p>
          <a:p>
            <a:pPr marL="171450" indent="-171450">
              <a:buClr>
                <a:srgbClr val="336699"/>
              </a:buClr>
              <a:buSzPct val="100000"/>
              <a:buFont typeface="Wingdings" pitchFamily="2" charset="2"/>
              <a:buChar char="§"/>
              <a:defRPr>
                <a:latin typeface="Arial"/>
                <a:ea typeface="Arial"/>
                <a:cs typeface="Arial"/>
                <a:sym typeface="Arial"/>
              </a:defRPr>
            </a:pPr>
            <a:endParaRPr lang="en-GB" dirty="0"/>
          </a:p>
          <a:p>
            <a:pPr>
              <a:buClr>
                <a:srgbClr val="336699"/>
              </a:buClr>
              <a:buSzPct val="100000"/>
              <a:defRPr>
                <a:latin typeface="Arial"/>
                <a:ea typeface="Arial"/>
                <a:cs typeface="Arial"/>
                <a:sym typeface="Arial"/>
              </a:defRPr>
            </a:pPr>
            <a:r>
              <a:rPr lang="en-GB" b="1" dirty="0"/>
              <a:t>NB </a:t>
            </a:r>
            <a:r>
              <a:rPr lang="en-GB" dirty="0"/>
              <a:t>This training session can be delivered in person or online. Exercises are flexible to allow for both. If delivered online, additional instructions regarding using the chat function, raising a hand, keeping video on etc. will need to be given.</a:t>
            </a:r>
          </a:p>
          <a:p>
            <a:pPr>
              <a:buClr>
                <a:srgbClr val="336699"/>
              </a:buClr>
              <a:buSzPct val="100000"/>
              <a:defRPr>
                <a:latin typeface="Arial"/>
                <a:ea typeface="Arial"/>
                <a:cs typeface="Arial"/>
                <a:sym typeface="Arial"/>
              </a:defRPr>
            </a:pPr>
            <a:r>
              <a:rPr lang="en-GB" dirty="0"/>
              <a:t>For further context see the Trainer Guide for this training session.</a:t>
            </a:r>
          </a:p>
          <a:p>
            <a:pPr marL="171450" indent="-171450">
              <a:buClr>
                <a:srgbClr val="336699"/>
              </a:buClr>
              <a:buSzPct val="100000"/>
              <a:buChar char="▪"/>
            </a:pPr>
            <a:endParaRPr lang="en-GB" dirty="0"/>
          </a:p>
          <a:p>
            <a:pPr marL="171450" indent="-171450">
              <a:buClr>
                <a:srgbClr val="336699"/>
              </a:buClr>
              <a:buFont typeface="Wingdings" pitchFamily="2" charset="2"/>
              <a:buChar char="§"/>
            </a:pPr>
            <a:endParaRPr lang="en-GB" dirty="0"/>
          </a:p>
          <a:p>
            <a:pPr marL="171450" indent="-171450">
              <a:buClr>
                <a:srgbClr val="336699"/>
              </a:buClr>
              <a:buFont typeface="Wingdings" pitchFamily="2" charset="2"/>
              <a:buChar char="§"/>
            </a:pPr>
            <a:endParaRPr lang="en-GB" dirty="0"/>
          </a:p>
          <a:p>
            <a:pPr marL="171450" indent="-171450">
              <a:buClr>
                <a:srgbClr val="336699"/>
              </a:buClr>
              <a:buFont typeface="Wingdings" pitchFamily="2" charset="2"/>
              <a:buChar char="§"/>
            </a:pPr>
            <a:endParaRPr lang="en-US" dirty="0"/>
          </a:p>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1</a:t>
            </a:fld>
            <a:endParaRPr lang="en-US"/>
          </a:p>
        </p:txBody>
      </p:sp>
    </p:spTree>
    <p:extLst>
      <p:ext uri="{BB962C8B-B14F-4D97-AF65-F5344CB8AC3E}">
        <p14:creationId xmlns:p14="http://schemas.microsoft.com/office/powerpoint/2010/main" val="12679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973138"/>
            <a:ext cx="4114800" cy="3086100"/>
          </a:xfrm>
        </p:spPr>
        <p:txBody>
          <a:bodyPr/>
          <a:lstStyle/>
          <a:p>
            <a:endParaRPr lang="en-US"/>
          </a:p>
        </p:txBody>
      </p:sp>
      <p:sp>
        <p:nvSpPr>
          <p:cNvPr id="3" name="Notes Placeholder 2"/>
          <p:cNvSpPr>
            <a:spLocks noGrp="1"/>
          </p:cNvSpPr>
          <p:nvPr>
            <p:ph type="body" idx="1"/>
          </p:nvPr>
        </p:nvSpPr>
        <p:spPr/>
        <p:txBody>
          <a:bodyPr/>
          <a:lstStyle/>
          <a:p>
            <a:r>
              <a:rPr lang="en-US" b="1" dirty="0"/>
              <a:t>Notes</a:t>
            </a:r>
          </a:p>
          <a:p>
            <a:endParaRPr lang="en-US" dirty="0"/>
          </a:p>
          <a:p>
            <a:pPr>
              <a:buClr>
                <a:srgbClr val="0070C0"/>
              </a:buClr>
            </a:pPr>
            <a:r>
              <a:rPr lang="en-US" b="1" dirty="0"/>
              <a:t>READ SLIDE</a:t>
            </a:r>
          </a:p>
        </p:txBody>
      </p:sp>
      <p:sp>
        <p:nvSpPr>
          <p:cNvPr id="4" name="Slide Number Placeholder 3"/>
          <p:cNvSpPr>
            <a:spLocks noGrp="1"/>
          </p:cNvSpPr>
          <p:nvPr>
            <p:ph type="sldNum" sz="quarter" idx="5"/>
          </p:nvPr>
        </p:nvSpPr>
        <p:spPr/>
        <p:txBody>
          <a:bodyPr/>
          <a:lstStyle/>
          <a:p>
            <a:fld id="{A1940F40-B4E3-9C4F-94C3-424D3472A3F0}" type="slidenum">
              <a:rPr lang="en-US" smtClean="0"/>
              <a:t>10</a:t>
            </a:fld>
            <a:endParaRPr lang="en-US"/>
          </a:p>
        </p:txBody>
      </p:sp>
    </p:spTree>
    <p:extLst>
      <p:ext uri="{BB962C8B-B14F-4D97-AF65-F5344CB8AC3E}">
        <p14:creationId xmlns:p14="http://schemas.microsoft.com/office/powerpoint/2010/main" val="84331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pPr marL="171450" indent="-171450">
              <a:buFont typeface="Wingdings" pitchFamily="2" charset="2"/>
              <a:buChar char="§"/>
            </a:pPr>
            <a:r>
              <a:rPr lang="en-US" dirty="0">
                <a:latin typeface="Calibri" panose="020F0502020204030204" pitchFamily="34" charset="0"/>
                <a:cs typeface="Calibri" panose="020F0502020204030204" pitchFamily="34" charset="0"/>
              </a:rPr>
              <a:t>We are going to start with Availability -helping the child to trust--and then work clockwise round the dimensions. </a:t>
            </a:r>
          </a:p>
        </p:txBody>
      </p:sp>
      <p:sp>
        <p:nvSpPr>
          <p:cNvPr id="4" name="Slide Number Placeholder 3"/>
          <p:cNvSpPr>
            <a:spLocks noGrp="1"/>
          </p:cNvSpPr>
          <p:nvPr>
            <p:ph type="sldNum" sz="quarter" idx="5"/>
          </p:nvPr>
        </p:nvSpPr>
        <p:spPr/>
        <p:txBody>
          <a:bodyPr/>
          <a:lstStyle/>
          <a:p>
            <a:fld id="{C58EB948-F276-FD49-9FBF-089A9410267B}" type="slidenum">
              <a:rPr lang="en-US" smtClean="0"/>
              <a:t>11</a:t>
            </a:fld>
            <a:endParaRPr lang="en-US"/>
          </a:p>
        </p:txBody>
      </p:sp>
    </p:spTree>
    <p:extLst>
      <p:ext uri="{BB962C8B-B14F-4D97-AF65-F5344CB8AC3E}">
        <p14:creationId xmlns:p14="http://schemas.microsoft.com/office/powerpoint/2010/main" val="248969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228600"/>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342900" indent="-342900">
              <a:buClr>
                <a:srgbClr val="0070C0"/>
              </a:buClr>
              <a:buSzPts val="12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Availability is the first dimension and underpins the others - because of the importance of the caregiver’s practical and emotional availability and the link to the child’s fundamental need to learn to trust. </a:t>
            </a:r>
          </a:p>
          <a:p>
            <a:pPr marL="342900" lvl="0" indent="-342900">
              <a:buClr>
                <a:srgbClr val="0070C0"/>
              </a:buClr>
              <a:buSzPts val="1200"/>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The caregiving cycle is used for each dimension – showing the interaction of minds and behaviour in the relationship between caregivers and children.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
                <a:srgbClr val="0070C0"/>
              </a:buClr>
              <a:buSzPts val="1200"/>
              <a:tabLst/>
              <a:defRPr/>
            </a:pPr>
            <a:r>
              <a:rPr lang="en-US" b="1" dirty="0">
                <a:effectLst/>
                <a:latin typeface="Calibri" panose="020F0502020204030204" pitchFamily="34" charset="0"/>
                <a:ea typeface="Calibri" panose="020F0502020204030204" pitchFamily="34" charset="0"/>
                <a:cs typeface="Calibri" panose="020F0502020204030204" pitchFamily="34" charset="0"/>
              </a:rPr>
              <a:t>READ</a:t>
            </a:r>
            <a:r>
              <a:rPr lang="en-US" dirty="0">
                <a:effectLst/>
                <a:latin typeface="Calibri" panose="020F0502020204030204" pitchFamily="34" charset="0"/>
                <a:ea typeface="Calibri" panose="020F0502020204030204" pitchFamily="34" charset="0"/>
                <a:cs typeface="Calibri" panose="020F0502020204030204" pitchFamily="34" charset="0"/>
              </a:rPr>
              <a:t> round this cycle. </a:t>
            </a:r>
          </a:p>
          <a:p>
            <a:pPr marL="171450" marR="0" lvl="0" indent="-171450" algn="l" defTabSz="914400" rtl="0" eaLnBrk="1" fontAlgn="auto" latinLnBrk="0" hangingPunct="1">
              <a:lnSpc>
                <a:spcPct val="100000"/>
              </a:lnSpc>
              <a:spcBef>
                <a:spcPts val="0"/>
              </a:spcBef>
              <a:spcAft>
                <a:spcPts val="0"/>
              </a:spcAft>
              <a:buClr>
                <a:srgbClr val="0070C0"/>
              </a:buClr>
              <a:buSzPts val="1200"/>
              <a:buFont typeface="Wingdings" pitchFamily="2" charset="2"/>
              <a:buChar char="§"/>
              <a:tabLst/>
              <a:defRPr/>
            </a:pPr>
            <a:r>
              <a:rPr lang="en-US" dirty="0">
                <a:effectLst/>
                <a:latin typeface="Calibri" panose="020F0502020204030204" pitchFamily="34" charset="0"/>
                <a:ea typeface="Calibri" panose="020F0502020204030204" pitchFamily="34" charset="0"/>
                <a:cs typeface="Calibri" panose="020F0502020204030204" pitchFamily="34" charset="0"/>
              </a:rPr>
              <a:t>         We are now going to look at each element of this cycle in turn.</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12</a:t>
            </a:fld>
            <a:endParaRPr lang="en-US"/>
          </a:p>
        </p:txBody>
      </p:sp>
    </p:spTree>
    <p:extLst>
      <p:ext uri="{BB962C8B-B14F-4D97-AF65-F5344CB8AC3E}">
        <p14:creationId xmlns:p14="http://schemas.microsoft.com/office/powerpoint/2010/main" val="159809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5F28A3EE-3225-D7BE-0258-94C3B1EB0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1pPr>
            <a:lvl2pPr marL="738188" indent="-28416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3pPr>
            <a:lvl4pPr marL="1590675"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1BF5C60A-3038-404D-9FA6-61CDD760F088}" type="slidenum">
              <a:rPr lang="en-US" altLang="en-US">
                <a:solidFill>
                  <a:srgbClr val="000000"/>
                </a:solidFill>
              </a:rPr>
              <a:pPr>
                <a:spcBef>
                  <a:spcPct val="0"/>
                </a:spcBef>
              </a:pPr>
              <a:t>13</a:t>
            </a:fld>
            <a:endParaRPr lang="en-US" altLang="en-US">
              <a:solidFill>
                <a:srgbClr val="000000"/>
              </a:solidFill>
            </a:endParaRPr>
          </a:p>
        </p:txBody>
      </p:sp>
      <p:sp>
        <p:nvSpPr>
          <p:cNvPr id="44034" name="Rectangle 2">
            <a:extLst>
              <a:ext uri="{FF2B5EF4-FFF2-40B4-BE49-F238E27FC236}">
                <a16:creationId xmlns:a16="http://schemas.microsoft.com/office/drawing/2014/main" id="{5856D0B6-914F-10CE-7789-7FA75EF0A1FB}"/>
              </a:ext>
            </a:extLst>
          </p:cNvPr>
          <p:cNvSpPr>
            <a:spLocks noGrp="1" noRot="1" noChangeAspect="1" noChangeArrowheads="1" noTextEdit="1"/>
          </p:cNvSpPr>
          <p:nvPr>
            <p:ph type="sldImg"/>
          </p:nvPr>
        </p:nvSpPr>
        <p:spPr>
          <a:xfrm>
            <a:off x="949325" y="779463"/>
            <a:ext cx="4959350" cy="3721100"/>
          </a:xfrm>
          <a:ln/>
        </p:spPr>
        <p:txBody>
          <a:bodyPr/>
          <a:lstStyle/>
          <a:p>
            <a:endParaRPr lang="en-US"/>
          </a:p>
        </p:txBody>
      </p:sp>
      <p:sp>
        <p:nvSpPr>
          <p:cNvPr id="44035" name="Rectangle 3">
            <a:extLst>
              <a:ext uri="{FF2B5EF4-FFF2-40B4-BE49-F238E27FC236}">
                <a16:creationId xmlns:a16="http://schemas.microsoft.com/office/drawing/2014/main" id="{D5C3E067-905B-7F5F-BEF1-B00ABE9F31C0}"/>
              </a:ext>
            </a:extLst>
          </p:cNvPr>
          <p:cNvSpPr>
            <a:spLocks noGrp="1" noChangeArrowheads="1"/>
          </p:cNvSpPr>
          <p:nvPr>
            <p:ph type="body" idx="1"/>
          </p:nvPr>
        </p:nvSpPr>
        <p:spPr>
          <a:xfrm>
            <a:off x="679450" y="4716463"/>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a:spcBef>
                <a:spcPts val="0"/>
              </a:spcBef>
              <a:spcAft>
                <a:spcPts val="0"/>
              </a:spcAft>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READ SLIDE </a:t>
            </a:r>
          </a:p>
          <a:p>
            <a:pPr marL="353598" indent="-353598">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 child's lack of trust may also be compounded by multiple </a:t>
            </a:r>
            <a:r>
              <a:rPr lang="en-US" dirty="0"/>
              <a:t>caregiver changes and moves- in the birth family and /or  in care</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353598" indent="-353598">
              <a:spcBef>
                <a:spcPts val="0"/>
              </a:spcBef>
              <a:spcAft>
                <a:spcPts val="0"/>
              </a:spcAft>
              <a:buClr>
                <a:srgbClr val="0070C0"/>
              </a:buClr>
              <a:buSzPts val="1600"/>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It</a:t>
            </a:r>
            <a:r>
              <a:rPr lang="en-US" dirty="0">
                <a:latin typeface="Calibri" panose="020F0502020204030204" pitchFamily="34" charset="0"/>
                <a:ea typeface="Calibri" panose="020F0502020204030204" pitchFamily="34" charset="0"/>
                <a:cs typeface="Calibri" panose="020F0502020204030204" pitchFamily="34" charset="0"/>
              </a:rPr>
              <a:t> is</a:t>
            </a:r>
            <a:r>
              <a:rPr lang="en-US" dirty="0">
                <a:effectLst/>
                <a:latin typeface="Calibri" panose="020F0502020204030204" pitchFamily="34" charset="0"/>
                <a:ea typeface="Calibri" panose="020F0502020204030204" pitchFamily="34" charset="0"/>
                <a:cs typeface="Calibri" panose="020F0502020204030204" pitchFamily="34" charset="0"/>
              </a:rPr>
              <a:t> important to think about the links  between a child’s past experiences and current patterns of behaviour - for example, links between the child experiencing rejection from parents when they made emotional demands as infants and young children to subsequently shutting down and avoiding showing their feelings in relationships to avoid rejection.</a:t>
            </a:r>
          </a:p>
          <a:p>
            <a:pPr>
              <a:spcBef>
                <a:spcPts val="0"/>
              </a:spcBef>
              <a:spcAft>
                <a:spcPts val="0"/>
              </a:spcAft>
              <a:buClr>
                <a:srgbClr val="0070C0"/>
              </a:buClr>
              <a:buSzPts val="1600"/>
            </a:pPr>
            <a:endParaRPr lang="en-US" altLang="en-US" sz="1000" dirty="0">
              <a:latin typeface="Times New Roman" panose="02020603050405020304" pitchFamily="18"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Exercise 1 20 minutes</a:t>
            </a:r>
          </a:p>
          <a:p>
            <a:pPr marL="171450" marR="0" lvl="0" indent="-171450" algn="l" defTabSz="914400" rtl="0" eaLnBrk="1" fontAlgn="auto" latinLnBrk="0" hangingPunct="1">
              <a:lnSpc>
                <a:spcPct val="100000"/>
              </a:lnSpc>
              <a:spcBef>
                <a:spcPts val="0"/>
              </a:spcBef>
              <a:spcAft>
                <a:spcPts val="0"/>
              </a:spcAft>
              <a:buClr>
                <a:srgbClr val="0070C0"/>
              </a:buClr>
              <a:buSzTx/>
              <a:buFont typeface="Wingdings" pitchFamily="2" charset="2"/>
              <a:buChar char="§"/>
              <a:tabLst/>
              <a:defRPr/>
            </a:pPr>
            <a:r>
              <a:rPr lang="en-US" dirty="0">
                <a:latin typeface="Calibri" panose="020F0502020204030204" pitchFamily="34" charset="0"/>
                <a:cs typeface="Calibri" panose="020F0502020204030204" pitchFamily="34" charset="0"/>
              </a:rPr>
              <a:t>The focus in this exercise is on the first part of the cycle – how might a child's lack of trust show in their </a:t>
            </a:r>
            <a:r>
              <a:rPr lang="en-US" dirty="0" err="1">
                <a:latin typeface="Calibri" panose="020F0502020204030204" pitchFamily="34" charset="0"/>
                <a:cs typeface="Calibri" panose="020F0502020204030204" pitchFamily="34" charset="0"/>
              </a:rPr>
              <a:t>behaviour</a:t>
            </a:r>
            <a:r>
              <a:rPr lang="en-US" dirty="0">
                <a:latin typeface="Calibri" panose="020F0502020204030204" pitchFamily="34" charset="0"/>
                <a:cs typeface="Calibri" panose="020F0502020204030204" pitchFamily="34" charset="0"/>
              </a:rPr>
              <a:t>?  What might a caregiver observe / be looking for?</a:t>
            </a:r>
          </a:p>
          <a:p>
            <a:pPr marL="171450" marR="0" lvl="0" indent="-171450" algn="l" defTabSz="914400" rtl="0" eaLnBrk="1" fontAlgn="auto" latinLnBrk="0" hangingPunct="1">
              <a:lnSpc>
                <a:spcPct val="100000"/>
              </a:lnSpc>
              <a:spcBef>
                <a:spcPts val="0"/>
              </a:spcBef>
              <a:spcAft>
                <a:spcPts val="0"/>
              </a:spcAft>
              <a:buClr>
                <a:srgbClr val="0070C0"/>
              </a:buClr>
              <a:buSzTx/>
              <a:buFont typeface="Wingdings" pitchFamily="2" charset="2"/>
              <a:buChar char="§"/>
              <a:tabLst/>
              <a:defRPr/>
            </a:pPr>
            <a:r>
              <a:rPr lang="en-US" dirty="0">
                <a:latin typeface="Calibri" panose="020F0502020204030204" pitchFamily="34" charset="0"/>
                <a:cs typeface="Calibri" panose="020F0502020204030204" pitchFamily="34" charset="0"/>
              </a:rPr>
              <a:t>Ask for examples of specific </a:t>
            </a:r>
            <a:r>
              <a:rPr lang="en-US" dirty="0" err="1">
                <a:latin typeface="Calibri" panose="020F0502020204030204" pitchFamily="34" charset="0"/>
                <a:cs typeface="Calibri" panose="020F0502020204030204" pitchFamily="34" charset="0"/>
              </a:rPr>
              <a:t>behaviour</a:t>
            </a:r>
            <a:r>
              <a:rPr lang="en-US" dirty="0">
                <a:latin typeface="Calibri" panose="020F0502020204030204" pitchFamily="34" charset="0"/>
                <a:cs typeface="Calibri" panose="020F0502020204030204" pitchFamily="34" charset="0"/>
              </a:rPr>
              <a:t> for each age group.</a:t>
            </a:r>
          </a:p>
          <a:p>
            <a:pPr marL="171450" marR="0" lvl="0" indent="-171450" algn="l" defTabSz="914400" rtl="0" eaLnBrk="1" fontAlgn="auto" latinLnBrk="0" hangingPunct="1">
              <a:lnSpc>
                <a:spcPct val="100000"/>
              </a:lnSpc>
              <a:spcBef>
                <a:spcPts val="0"/>
              </a:spcBef>
              <a:spcAft>
                <a:spcPts val="0"/>
              </a:spcAft>
              <a:buClr>
                <a:srgbClr val="0070C0"/>
              </a:buClr>
              <a:buSzTx/>
              <a:buFont typeface="Wingdings" pitchFamily="2" charset="2"/>
              <a:buChar char="§"/>
              <a:tabLst/>
              <a:defRPr/>
            </a:pPr>
            <a:r>
              <a:rPr lang="en-US" dirty="0">
                <a:latin typeface="Calibri" panose="020F0502020204030204" pitchFamily="34" charset="0"/>
                <a:cs typeface="Calibri" panose="020F0502020204030204" pitchFamily="34" charset="0"/>
              </a:rPr>
              <a:t>After participants have had 10 minutes to discuss in small groups, the whole group discussion (10 minutes) will need to be fairly concise – but should highlight</a:t>
            </a:r>
          </a:p>
          <a:p>
            <a:pPr marL="628650" lvl="1" indent="-171450">
              <a:buClr>
                <a:srgbClr val="0070C0"/>
              </a:buClr>
              <a:buFont typeface="Arial" panose="020B0604020202020204" pitchFamily="34" charset="0"/>
              <a:buChar char="•"/>
            </a:pPr>
            <a:r>
              <a:rPr lang="en-US" dirty="0">
                <a:latin typeface="Calibri" panose="020F0502020204030204" pitchFamily="34" charset="0"/>
                <a:cs typeface="Calibri" panose="020F0502020204030204" pitchFamily="34" charset="0"/>
              </a:rPr>
              <a:t> the range of behaviour in each age group</a:t>
            </a:r>
          </a:p>
          <a:p>
            <a:pPr marL="628650" lvl="1" indent="-171450">
              <a:buClr>
                <a:srgbClr val="0070C0"/>
              </a:buClr>
              <a:buFont typeface="Arial" panose="020B0604020202020204" pitchFamily="34" charset="0"/>
              <a:buChar char="•"/>
            </a:pPr>
            <a:r>
              <a:rPr lang="en-US" dirty="0">
                <a:latin typeface="Calibri" panose="020F0502020204030204" pitchFamily="34" charset="0"/>
                <a:cs typeface="Calibri" panose="020F0502020204030204" pitchFamily="34" charset="0"/>
              </a:rPr>
              <a:t>how children's lack of trust in caregivers may look different at different ages</a:t>
            </a:r>
          </a:p>
          <a:p>
            <a:pPr marL="628650" lvl="1" indent="-171450">
              <a:buClr>
                <a:srgbClr val="0070C0"/>
              </a:buClr>
              <a:buFont typeface="Arial" panose="020B0604020202020204" pitchFamily="34" charset="0"/>
              <a:buChar char="•"/>
            </a:pPr>
            <a:r>
              <a:rPr lang="en-US" dirty="0">
                <a:latin typeface="Calibri" panose="020F0502020204030204" pitchFamily="34" charset="0"/>
                <a:cs typeface="Calibri" panose="020F0502020204030204" pitchFamily="34" charset="0"/>
              </a:rPr>
              <a:t>the importance of caregivers being helped to observe and note the detail of a child’s behaviour.</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Mention the </a:t>
            </a:r>
            <a:r>
              <a:rPr lang="en-US" b="1" dirty="0">
                <a:latin typeface="Calibri" panose="020F0502020204030204" pitchFamily="34" charset="0"/>
                <a:cs typeface="Calibri" panose="020F0502020204030204" pitchFamily="34" charset="0"/>
              </a:rPr>
              <a:t>Secure Base Development Checklists - </a:t>
            </a:r>
            <a:r>
              <a:rPr lang="en-US" dirty="0">
                <a:latin typeface="Calibri" panose="020F0502020204030204" pitchFamily="34" charset="0"/>
                <a:cs typeface="Calibri" panose="020F0502020204030204" pitchFamily="34" charset="0"/>
              </a:rPr>
              <a:t>on the Secure Base model website</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These are for each dimension and for children in each age range. The checklists can help practitioners assess children’s development.  Here they are useful in helping caregivers observe and think about where the child is in their development of trust and what caregivers might be working towards by their availability.</a:t>
            </a:r>
          </a:p>
          <a:p>
            <a:pPr marR="0" lvl="0" algn="l" defTabSz="914400" rtl="0" eaLnBrk="1" fontAlgn="auto" latinLnBrk="0" hangingPunct="1">
              <a:lnSpc>
                <a:spcPct val="100000"/>
              </a:lnSpc>
              <a:spcBef>
                <a:spcPts val="0"/>
              </a:spcBef>
              <a:spcAft>
                <a:spcPts val="0"/>
              </a:spcAft>
              <a:buClr>
                <a:srgbClr val="0070C0"/>
              </a:buClr>
              <a:buSzTx/>
              <a:tabLst/>
              <a:defRPr/>
            </a:pPr>
            <a:endParaRPr lang="en-US" dirty="0">
              <a:latin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14</a:t>
            </a:fld>
            <a:endParaRPr lang="en-US"/>
          </a:p>
        </p:txBody>
      </p:sp>
    </p:spTree>
    <p:extLst>
      <p:ext uri="{BB962C8B-B14F-4D97-AF65-F5344CB8AC3E}">
        <p14:creationId xmlns:p14="http://schemas.microsoft.com/office/powerpoint/2010/main" val="426413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buClr>
                <a:srgbClr val="0070C0"/>
              </a:buClr>
              <a:buSzPts val="1200"/>
            </a:pPr>
            <a:r>
              <a:rPr lang="en-US" b="1" dirty="0">
                <a:latin typeface="Calibri" panose="020F0502020204030204" pitchFamily="34" charset="0"/>
                <a:ea typeface="Calibri" panose="020F0502020204030204" pitchFamily="34" charset="0"/>
                <a:cs typeface="Calibri" panose="020F0502020204030204" pitchFamily="34" charset="0"/>
              </a:rPr>
              <a:t>Notes</a:t>
            </a:r>
          </a:p>
          <a:p>
            <a:pPr marL="342900" lvl="0" indent="-342900">
              <a:buClr>
                <a:srgbClr val="0070C0"/>
              </a:buClr>
              <a:buSzPts val="12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caregiver’s capacity to be available and build this child’s trust will depend on the caregiver's thinking and feeling-  asking themselves first, ‘</a:t>
            </a:r>
            <a:r>
              <a:rPr lang="en-US" b="1" dirty="0">
                <a:latin typeface="Calibri" panose="020F0502020204030204" pitchFamily="34" charset="0"/>
                <a:ea typeface="Calibri" panose="020F0502020204030204" pitchFamily="34" charset="0"/>
                <a:cs typeface="Calibri" panose="020F0502020204030204" pitchFamily="34" charset="0"/>
              </a:rPr>
              <a:t>What does this child expect from adults?’ </a:t>
            </a:r>
          </a:p>
          <a:p>
            <a:pPr marL="342900" lvl="0" indent="-342900">
              <a:buClr>
                <a:srgbClr val="0070C0"/>
              </a:buClr>
              <a:buSzPts val="12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previous exercise showed the importance of observing and reflecting on the child’s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 and its possible meaning.</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buClr>
                <a:srgbClr val="0070C0"/>
              </a:buClr>
              <a:buSzPts val="1200"/>
              <a:buFont typeface="Wingdings"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THEN the caregiver needs to ask themselves,  </a:t>
            </a:r>
            <a:r>
              <a:rPr lang="en-GB" b="1"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How can I show this child that  I will not let them down?’ </a:t>
            </a:r>
          </a:p>
          <a:p>
            <a:pPr marL="342900" lvl="0" indent="-342900">
              <a:buClr>
                <a:srgbClr val="0070C0"/>
              </a:buClr>
              <a:buSzPts val="1200"/>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For the supporting social worker, it's essential to give the caregiver time to reflect on the child’s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 and what that might suggest about the child’s thinking and feeling /capacity to trust - before discussing practical and age-appropriate ways in which to offer availability, </a:t>
            </a:r>
            <a:r>
              <a:rPr lang="en-GB" dirty="0">
                <a:latin typeface="Calibri" panose="020F0502020204030204" pitchFamily="34" charset="0"/>
                <a:ea typeface="Calibri" panose="020F0502020204030204" pitchFamily="34" charset="0"/>
                <a:cs typeface="Calibri" panose="020F0502020204030204" pitchFamily="34" charset="0"/>
              </a:rPr>
              <a:t>a secure base for exploration.</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15</a:t>
            </a:fld>
            <a:endParaRPr lang="en-US"/>
          </a:p>
        </p:txBody>
      </p:sp>
    </p:spTree>
    <p:extLst>
      <p:ext uri="{BB962C8B-B14F-4D97-AF65-F5344CB8AC3E}">
        <p14:creationId xmlns:p14="http://schemas.microsoft.com/office/powerpoint/2010/main" val="81855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0774250D-8387-4648-3E0C-332DB8232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1pPr>
            <a:lvl2pPr marL="738188" indent="-28416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3pPr>
            <a:lvl4pPr marL="1590675"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68F5CDAD-7818-DA4C-8940-646794C0EB88}" type="slidenum">
              <a:rPr lang="en-US" altLang="en-US">
                <a:solidFill>
                  <a:srgbClr val="000000"/>
                </a:solidFill>
              </a:rPr>
              <a:pPr>
                <a:spcBef>
                  <a:spcPct val="0"/>
                </a:spcBef>
              </a:pPr>
              <a:t>16</a:t>
            </a:fld>
            <a:endParaRPr lang="en-US" altLang="en-US">
              <a:solidFill>
                <a:srgbClr val="000000"/>
              </a:solidFill>
            </a:endParaRPr>
          </a:p>
        </p:txBody>
      </p:sp>
      <p:sp>
        <p:nvSpPr>
          <p:cNvPr id="46082" name="Rectangle 2">
            <a:extLst>
              <a:ext uri="{FF2B5EF4-FFF2-40B4-BE49-F238E27FC236}">
                <a16:creationId xmlns:a16="http://schemas.microsoft.com/office/drawing/2014/main" id="{CB663F10-D8D8-D78D-F69D-14C482AEDFD9}"/>
              </a:ext>
            </a:extLst>
          </p:cNvPr>
          <p:cNvSpPr>
            <a:spLocks noGrp="1" noRot="1" noChangeAspect="1" noChangeArrowheads="1" noTextEdit="1"/>
          </p:cNvSpPr>
          <p:nvPr>
            <p:ph type="sldImg"/>
          </p:nvPr>
        </p:nvSpPr>
        <p:spPr>
          <a:ln/>
        </p:spPr>
        <p:txBody>
          <a:bodyPr/>
          <a:lstStyle/>
          <a:p>
            <a:endParaRPr lang="en-US"/>
          </a:p>
        </p:txBody>
      </p:sp>
      <p:sp>
        <p:nvSpPr>
          <p:cNvPr id="46083" name="Rectangle 3">
            <a:extLst>
              <a:ext uri="{FF2B5EF4-FFF2-40B4-BE49-F238E27FC236}">
                <a16:creationId xmlns:a16="http://schemas.microsoft.com/office/drawing/2014/main" id="{DF6AE065-3F76-FE9E-26F0-7CF0802B2D56}"/>
              </a:ext>
            </a:extLst>
          </p:cNvPr>
          <p:cNvSpPr>
            <a:spLocks noGrp="1" noChangeArrowheads="1"/>
          </p:cNvSpPr>
          <p:nvPr>
            <p:ph type="body" idx="1"/>
          </p:nvPr>
        </p:nvSpPr>
        <p:spPr>
          <a:xfrm>
            <a:off x="438150" y="4330700"/>
            <a:ext cx="6159500" cy="387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lvl="0" algn="l" defTabSz="914400" rtl="0" eaLnBrk="1" fontAlgn="auto" latinLnBrk="0" hangingPunct="1">
              <a:lnSpc>
                <a:spcPct val="100000"/>
              </a:lnSpc>
              <a:spcBef>
                <a:spcPts val="0"/>
              </a:spcBef>
              <a:spcAft>
                <a:spcPts val="0"/>
              </a:spcAft>
              <a:buClr>
                <a:srgbClr val="336699"/>
              </a:buClr>
              <a:buSzPts val="1200"/>
              <a:tabLst/>
              <a:defRPr/>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marL="171450" indent="-171450">
              <a:buClr>
                <a:srgbClr val="336699"/>
              </a:buClr>
              <a:buSzPts val="1200"/>
              <a:buFont typeface="Wingdings" pitchFamily="2" charset="2"/>
              <a:buChar char="§"/>
              <a:defRPr/>
            </a:pPr>
            <a:r>
              <a:rPr lang="en-GB" dirty="0">
                <a:latin typeface="Calibri" panose="020F0502020204030204" pitchFamily="34" charset="0"/>
                <a:cs typeface="Calibri" panose="020F0502020204030204" pitchFamily="34" charset="0"/>
              </a:rPr>
              <a:t>It is important for caregivers to be </a:t>
            </a:r>
            <a:r>
              <a:rPr lang="en-GB" b="1" dirty="0">
                <a:latin typeface="Calibri" panose="020F0502020204030204" pitchFamily="34" charset="0"/>
                <a:cs typeface="Calibri" panose="020F0502020204030204" pitchFamily="34" charset="0"/>
              </a:rPr>
              <a:t>alert to the child’s needs and signals </a:t>
            </a:r>
            <a:r>
              <a:rPr lang="en-GB" dirty="0">
                <a:latin typeface="Calibri" panose="020F0502020204030204" pitchFamily="34" charset="0"/>
                <a:cs typeface="Calibri" panose="020F0502020204030204" pitchFamily="34" charset="0"/>
              </a:rPr>
              <a:t>so that they can give reassurance when it is needed- verbally and non-verbally.  This reassurance may need to be given repeatedly in many different situations, especially at times of potential anxiety, such as eating, sleeping, separation.</a:t>
            </a:r>
          </a:p>
          <a:p>
            <a:pPr marL="171450" indent="-171450">
              <a:buClr>
                <a:srgbClr val="336699"/>
              </a:buClr>
              <a:buSzPts val="1200"/>
              <a:buFont typeface="Wingdings" pitchFamily="2" charset="2"/>
              <a:buChar char="§"/>
              <a:defRPr/>
            </a:pPr>
            <a:r>
              <a:rPr lang="en-GB" b="1" dirty="0">
                <a:latin typeface="Calibri" panose="020F0502020204030204" pitchFamily="34" charset="0"/>
                <a:cs typeface="Calibri" panose="020F0502020204030204" pitchFamily="34" charset="0"/>
              </a:rPr>
              <a:t>Physical availability </a:t>
            </a:r>
            <a:r>
              <a:rPr lang="en-GB" dirty="0">
                <a:latin typeface="Calibri" panose="020F0502020204030204" pitchFamily="34" charset="0"/>
                <a:cs typeface="Calibri" panose="020F0502020204030204" pitchFamily="34" charset="0"/>
              </a:rPr>
              <a:t>includes having time and energy to focus on the child’s needs. </a:t>
            </a:r>
          </a:p>
          <a:p>
            <a:pPr marL="171450" indent="-171450">
              <a:buClr>
                <a:srgbClr val="336699"/>
              </a:buClr>
              <a:buSzPts val="1200"/>
              <a:buFont typeface="Wingdings" pitchFamily="2" charset="2"/>
              <a:buChar char="§"/>
              <a:defRPr/>
            </a:pPr>
            <a:r>
              <a:rPr lang="en-GB" b="1" dirty="0">
                <a:latin typeface="Calibri" panose="020F0502020204030204" pitchFamily="34" charset="0"/>
                <a:cs typeface="Calibri" panose="020F0502020204030204" pitchFamily="34" charset="0"/>
              </a:rPr>
              <a:t>Emotional availability</a:t>
            </a:r>
            <a:r>
              <a:rPr lang="en-GB" dirty="0">
                <a:latin typeface="Calibri" panose="020F0502020204030204" pitchFamily="34" charset="0"/>
                <a:cs typeface="Calibri" panose="020F0502020204030204" pitchFamily="34" charset="0"/>
              </a:rPr>
              <a:t> includes being able to reflect on the child’s emotional state. If caregivers are preoccupied by their own unresolved emotional issues, it can be more difficult for them to respond to the emotional needs of the child. Caregivers will also have to think through with their support worker what they can do to demonstrate their physical and emotional availability </a:t>
            </a:r>
            <a:r>
              <a:rPr lang="en-GB" b="1" dirty="0">
                <a:latin typeface="Calibri" panose="020F0502020204030204" pitchFamily="34" charset="0"/>
                <a:cs typeface="Calibri" panose="020F0502020204030204" pitchFamily="34" charset="0"/>
              </a:rPr>
              <a:t>in age-appropriate ways to this particular child</a:t>
            </a:r>
            <a:r>
              <a:rPr lang="en-GB" dirty="0">
                <a:latin typeface="Calibri" panose="020F0502020204030204" pitchFamily="34" charset="0"/>
                <a:cs typeface="Calibri" panose="020F0502020204030204" pitchFamily="34" charset="0"/>
              </a:rPr>
              <a:t>. This includes demonstrating to the child that the caregiver is thinking about them when apart. </a:t>
            </a:r>
          </a:p>
          <a:p>
            <a:pPr marL="171450" marR="0" lvl="0" indent="-171450" algn="l" defTabSz="914400" rtl="0" eaLnBrk="1" fontAlgn="auto" latinLnBrk="0" hangingPunct="1">
              <a:lnSpc>
                <a:spcPct val="100000"/>
              </a:lnSpc>
              <a:spcBef>
                <a:spcPts val="0"/>
              </a:spcBef>
              <a:spcAft>
                <a:spcPts val="0"/>
              </a:spcAft>
              <a:buClr>
                <a:srgbClr val="336699"/>
              </a:buClr>
              <a:buSzPts val="1200"/>
              <a:buFont typeface="Wingdings" pitchFamily="2" charset="2"/>
              <a:buChar char="§"/>
              <a:tabLst/>
              <a:defRPr/>
            </a:pPr>
            <a:r>
              <a:rPr lang="en-GB" dirty="0">
                <a:latin typeface="Calibri" panose="020F0502020204030204" pitchFamily="34" charset="0"/>
                <a:cs typeface="Calibri" panose="020F0502020204030204" pitchFamily="34" charset="0"/>
              </a:rPr>
              <a:t>When building trust, it is important to</a:t>
            </a:r>
            <a:r>
              <a:rPr lang="en-GB" b="1" dirty="0">
                <a:latin typeface="Calibri" panose="020F0502020204030204" pitchFamily="34" charset="0"/>
                <a:cs typeface="Calibri" panose="020F0502020204030204" pitchFamily="34" charset="0"/>
              </a:rPr>
              <a:t> take the relationship at the child’s pace</a:t>
            </a:r>
            <a:r>
              <a:rPr lang="en-GB" dirty="0">
                <a:latin typeface="Calibri" panose="020F0502020204030204" pitchFamily="34" charset="0"/>
                <a:cs typeface="Calibri" panose="020F0502020204030204" pitchFamily="34" charset="0"/>
              </a:rPr>
              <a:t> and be ready to respond to the smallest signals from the child. Some children may not signal their needs or they may give misleading signals. Caregivers may need to gently ‘prompt’ the child by talking about their needs and then respond to these needs in ways that are comfortable and acceptable to the child. </a:t>
            </a:r>
          </a:p>
          <a:p>
            <a:pPr marL="0" marR="0" lvl="0" indent="0" algn="l" defTabSz="914400" rtl="0" eaLnBrk="1" fontAlgn="auto" latinLnBrk="0" hangingPunct="1">
              <a:lnSpc>
                <a:spcPct val="100000"/>
              </a:lnSpc>
              <a:spcBef>
                <a:spcPts val="0"/>
              </a:spcBef>
              <a:spcAft>
                <a:spcPts val="0"/>
              </a:spcAft>
              <a:buClr>
                <a:srgbClr val="0070C0"/>
              </a:buClr>
              <a:buSzPts val="1200"/>
              <a:buFont typeface="Wingdings" pitchFamily="2" charset="2"/>
              <a:buNone/>
              <a:tabLst/>
              <a:defRPr/>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By 12 weeks- or even earlier- children who have not experienced available caregivers may have learned not to trust adults. So it is important that caregivers of small babies actively use their availability to help the child recover, become more responsive and be able to explore and enjoy their environment. </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This takes time and commitment. But this caregiver also shows how thinking about the baby’s early experiences has helped them plan how they need to care for this baby.</a:t>
            </a:r>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17</a:t>
            </a:fld>
            <a:endParaRPr lang="en-US"/>
          </a:p>
        </p:txBody>
      </p:sp>
    </p:spTree>
    <p:extLst>
      <p:ext uri="{BB962C8B-B14F-4D97-AF65-F5344CB8AC3E}">
        <p14:creationId xmlns:p14="http://schemas.microsoft.com/office/powerpoint/2010/main" val="2056389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This is a powerful example of tuning in to this young child’s anxiety and finding a practical and sensory way of making them feel safe -  and communicating availability when apart. </a:t>
            </a: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18</a:t>
            </a:fld>
            <a:endParaRPr lang="en-US"/>
          </a:p>
        </p:txBody>
      </p:sp>
    </p:spTree>
    <p:extLst>
      <p:ext uri="{BB962C8B-B14F-4D97-AF65-F5344CB8AC3E}">
        <p14:creationId xmlns:p14="http://schemas.microsoft.com/office/powerpoint/2010/main" val="290214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This is another good example of a caregiver finding a strategy for communicating availability and building trust that is right for a particular child, even in a busy household</a:t>
            </a:r>
            <a:r>
              <a:rPr lang="en-US" dirty="0"/>
              <a:t>.</a:t>
            </a: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19</a:t>
            </a:fld>
            <a:endParaRPr lang="en-US"/>
          </a:p>
        </p:txBody>
      </p:sp>
    </p:spTree>
    <p:extLst>
      <p:ext uri="{BB962C8B-B14F-4D97-AF65-F5344CB8AC3E}">
        <p14:creationId xmlns:p14="http://schemas.microsoft.com/office/powerpoint/2010/main" val="27213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a:p>
            <a:pPr marL="171450" indent="-171450">
              <a:buFont typeface="Wingdings" pitchFamily="2" charset="2"/>
              <a:buChar char="§"/>
            </a:pPr>
            <a:r>
              <a:rPr lang="en-US" b="0" dirty="0"/>
              <a:t>These guidelines set out some core principles for the conduct of the training session</a:t>
            </a:r>
          </a:p>
        </p:txBody>
      </p:sp>
      <p:sp>
        <p:nvSpPr>
          <p:cNvPr id="4" name="Slide Number Placeholder 3"/>
          <p:cNvSpPr>
            <a:spLocks noGrp="1"/>
          </p:cNvSpPr>
          <p:nvPr>
            <p:ph type="sldNum" sz="quarter" idx="5"/>
          </p:nvPr>
        </p:nvSpPr>
        <p:spPr/>
        <p:txBody>
          <a:bodyPr/>
          <a:lstStyle/>
          <a:p>
            <a:fld id="{C58EB948-F276-FD49-9FBF-089A9410267B}" type="slidenum">
              <a:rPr lang="en-US" smtClean="0"/>
              <a:t>2</a:t>
            </a:fld>
            <a:endParaRPr lang="en-US"/>
          </a:p>
        </p:txBody>
      </p:sp>
    </p:spTree>
    <p:extLst>
      <p:ext uri="{BB962C8B-B14F-4D97-AF65-F5344CB8AC3E}">
        <p14:creationId xmlns:p14="http://schemas.microsoft.com/office/powerpoint/2010/main" val="3972860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The caregiver's consistent physical and emotional availability over time reduces the child’s anxiety, which will help them start to enjoy play and learning - even small steps must be valued as progress. </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Seeking comfort AND then starting to play are good evidence that the child is beginning to feel more secure and that the caregiver's availability is working.</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Availability  and thoughtful responsiveness can help a child to think and feel better about themselves and others – developing a more positive internal working model that will help them to feel lovable and to trust and enjoy relationships inside and outside the family.  </a:t>
            </a: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20</a:t>
            </a:fld>
            <a:endParaRPr lang="en-US"/>
          </a:p>
        </p:txBody>
      </p:sp>
    </p:spTree>
    <p:extLst>
      <p:ext uri="{BB962C8B-B14F-4D97-AF65-F5344CB8AC3E}">
        <p14:creationId xmlns:p14="http://schemas.microsoft.com/office/powerpoint/2010/main" val="317345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40F40-B4E3-9C4F-94C3-424D3472A3F0}" type="slidenum">
              <a:rPr lang="en-US" smtClean="0"/>
              <a:t>21</a:t>
            </a:fld>
            <a:endParaRPr lang="en-US"/>
          </a:p>
        </p:txBody>
      </p:sp>
    </p:spTree>
    <p:extLst>
      <p:ext uri="{BB962C8B-B14F-4D97-AF65-F5344CB8AC3E}">
        <p14:creationId xmlns:p14="http://schemas.microsoft.com/office/powerpoint/2010/main" val="422754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p:txBody>
      </p:sp>
      <p:sp>
        <p:nvSpPr>
          <p:cNvPr id="4" name="Slide Number Placeholder 3"/>
          <p:cNvSpPr>
            <a:spLocks noGrp="1"/>
          </p:cNvSpPr>
          <p:nvPr>
            <p:ph type="sldNum" sz="quarter" idx="5"/>
          </p:nvPr>
        </p:nvSpPr>
        <p:spPr/>
        <p:txBody>
          <a:bodyPr/>
          <a:lstStyle/>
          <a:p>
            <a:fld id="{C58EB948-F276-FD49-9FBF-089A9410267B}" type="slidenum">
              <a:rPr lang="en-US" smtClean="0"/>
              <a:t>22</a:t>
            </a:fld>
            <a:endParaRPr lang="en-US"/>
          </a:p>
        </p:txBody>
      </p:sp>
    </p:spTree>
    <p:extLst>
      <p:ext uri="{BB962C8B-B14F-4D97-AF65-F5344CB8AC3E}">
        <p14:creationId xmlns:p14="http://schemas.microsoft.com/office/powerpoint/2010/main" val="1028446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Now we move to the second and also key dimension - Sensitivity – helping the child to manage feelings.</a:t>
            </a:r>
          </a:p>
        </p:txBody>
      </p:sp>
      <p:sp>
        <p:nvSpPr>
          <p:cNvPr id="4" name="Slide Number Placeholder 3"/>
          <p:cNvSpPr>
            <a:spLocks noGrp="1"/>
          </p:cNvSpPr>
          <p:nvPr>
            <p:ph type="sldNum" sz="quarter" idx="5"/>
          </p:nvPr>
        </p:nvSpPr>
        <p:spPr/>
        <p:txBody>
          <a:bodyPr/>
          <a:lstStyle/>
          <a:p>
            <a:fld id="{C58EB948-F276-FD49-9FBF-089A9410267B}" type="slidenum">
              <a:rPr lang="en-US" smtClean="0"/>
              <a:t>23</a:t>
            </a:fld>
            <a:endParaRPr lang="en-US"/>
          </a:p>
        </p:txBody>
      </p:sp>
    </p:spTree>
    <p:extLst>
      <p:ext uri="{BB962C8B-B14F-4D97-AF65-F5344CB8AC3E}">
        <p14:creationId xmlns:p14="http://schemas.microsoft.com/office/powerpoint/2010/main" val="3259234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buClr>
                <a:srgbClr val="0070C0"/>
              </a:buClr>
              <a:buSzPts val="1600"/>
            </a:pPr>
            <a:r>
              <a:rPr lang="en-US" b="1" dirty="0">
                <a:latin typeface="Calibri" panose="020F0502020204030204" pitchFamily="34" charset="0"/>
                <a:ea typeface="Calibri" panose="020F0502020204030204" pitchFamily="34" charset="0"/>
                <a:cs typeface="Calibri" panose="020F0502020204030204" pitchFamily="34" charset="0"/>
              </a:rPr>
              <a:t>Notes</a:t>
            </a:r>
          </a:p>
          <a:p>
            <a:pPr>
              <a:buClr>
                <a:srgbClr val="0070C0"/>
              </a:buClr>
              <a:buSzPts val="1600"/>
            </a:pPr>
            <a:endParaRPr lang="en-US" dirty="0">
              <a:latin typeface="Calibri" panose="020F0502020204030204" pitchFamily="34" charset="0"/>
              <a:ea typeface="Calibri" panose="020F0502020204030204" pitchFamily="34" charset="0"/>
              <a:cs typeface="Calibri" panose="020F0502020204030204" pitchFamily="34" charset="0"/>
            </a:endParaRPr>
          </a:p>
          <a:p>
            <a:pPr lvl="0">
              <a:buClr>
                <a:srgbClr val="0070C0"/>
              </a:buClr>
              <a:buSzPts val="1600"/>
              <a:defRPr/>
            </a:pPr>
            <a:r>
              <a:rPr lang="en-US" b="1" dirty="0">
                <a:latin typeface="Calibri" panose="020F0502020204030204" pitchFamily="34" charset="0"/>
                <a:ea typeface="Calibri" panose="020F0502020204030204" pitchFamily="34" charset="0"/>
                <a:cs typeface="Calibri" panose="020F0502020204030204" pitchFamily="34" charset="0"/>
              </a:rPr>
              <a:t>READ </a:t>
            </a:r>
            <a:r>
              <a:rPr lang="en-US" dirty="0">
                <a:latin typeface="Calibri" panose="020F0502020204030204" pitchFamily="34" charset="0"/>
                <a:ea typeface="Calibri" panose="020F0502020204030204" pitchFamily="34" charset="0"/>
                <a:cs typeface="Calibri" panose="020F0502020204030204" pitchFamily="34" charset="0"/>
              </a:rPr>
              <a:t>round the cycle on the slide- mention that all aspects of the cycle will be looked at in more detail. </a:t>
            </a:r>
          </a:p>
          <a:p>
            <a:pPr lvl="0">
              <a:buClr>
                <a:srgbClr val="0070C0"/>
              </a:buClr>
              <a:buSzPts val="1600"/>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171450" lvl="0" indent="-171450">
              <a:buClr>
                <a:srgbClr val="0070C0"/>
              </a:buClr>
              <a:buSzPts val="1600"/>
              <a:buFont typeface="Wingdings" pitchFamily="2" charset="2"/>
              <a:buChar char="§"/>
              <a:defRPr/>
            </a:pPr>
            <a:r>
              <a:rPr lang="en-US" dirty="0" err="1">
                <a:latin typeface="Calibri" panose="020F0502020204030204" pitchFamily="34" charset="0"/>
                <a:ea typeface="Calibri" panose="020F0502020204030204" pitchFamily="34" charset="0"/>
                <a:cs typeface="Calibri" panose="020F0502020204030204" pitchFamily="34" charset="0"/>
              </a:rPr>
              <a:t>Emphasise</a:t>
            </a:r>
            <a:r>
              <a:rPr lang="en-US" dirty="0">
                <a:latin typeface="Calibri" panose="020F0502020204030204" pitchFamily="34" charset="0"/>
                <a:ea typeface="Calibri" panose="020F0502020204030204" pitchFamily="34" charset="0"/>
                <a:cs typeface="Calibri" panose="020F0502020204030204" pitchFamily="34" charset="0"/>
              </a:rPr>
              <a:t> that ‘managing’ feelings is not about suppressing them, but about expressing them appropriately, whether happiness or sadness, shame or anger, so that those feelings can be understood and responded to helpfully - by adults and by other children</a:t>
            </a:r>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24</a:t>
            </a:fld>
            <a:endParaRPr lang="en-US"/>
          </a:p>
        </p:txBody>
      </p:sp>
    </p:spTree>
    <p:extLst>
      <p:ext uri="{BB962C8B-B14F-4D97-AF65-F5344CB8AC3E}">
        <p14:creationId xmlns:p14="http://schemas.microsoft.com/office/powerpoint/2010/main" val="1333212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2E85CC60-6715-98A5-B050-A45BF97AEE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1pPr>
            <a:lvl2pPr marL="738188" indent="-28416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3pPr>
            <a:lvl4pPr marL="1590675"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79AC563D-E238-F942-B4FA-075F0D008AEE}" type="slidenum">
              <a:rPr lang="en-US" altLang="en-US">
                <a:solidFill>
                  <a:srgbClr val="000000"/>
                </a:solidFill>
              </a:rPr>
              <a:pPr>
                <a:spcBef>
                  <a:spcPct val="0"/>
                </a:spcBef>
              </a:pPr>
              <a:t>25</a:t>
            </a:fld>
            <a:endParaRPr lang="en-US" altLang="en-US">
              <a:solidFill>
                <a:srgbClr val="000000"/>
              </a:solidFill>
            </a:endParaRPr>
          </a:p>
        </p:txBody>
      </p:sp>
      <p:sp>
        <p:nvSpPr>
          <p:cNvPr id="56322" name="Rectangle 2">
            <a:extLst>
              <a:ext uri="{FF2B5EF4-FFF2-40B4-BE49-F238E27FC236}">
                <a16:creationId xmlns:a16="http://schemas.microsoft.com/office/drawing/2014/main" id="{FD840013-B5CA-F83B-6902-F089FE02DC2F}"/>
              </a:ext>
            </a:extLst>
          </p:cNvPr>
          <p:cNvSpPr>
            <a:spLocks noGrp="1" noRot="1" noChangeAspect="1" noChangeArrowheads="1" noTextEdit="1"/>
          </p:cNvSpPr>
          <p:nvPr>
            <p:ph type="sldImg"/>
          </p:nvPr>
        </p:nvSpPr>
        <p:spPr>
          <a:xfrm>
            <a:off x="920750" y="747713"/>
            <a:ext cx="4959350" cy="3721100"/>
          </a:xfrm>
          <a:ln/>
        </p:spPr>
        <p:txBody>
          <a:bodyPr/>
          <a:lstStyle/>
          <a:p>
            <a:endParaRPr lang="en-US"/>
          </a:p>
        </p:txBody>
      </p:sp>
      <p:sp>
        <p:nvSpPr>
          <p:cNvPr id="56323" name="Rectangle 3">
            <a:extLst>
              <a:ext uri="{FF2B5EF4-FFF2-40B4-BE49-F238E27FC236}">
                <a16:creationId xmlns:a16="http://schemas.microsoft.com/office/drawing/2014/main" id="{5C22D43B-9878-F436-5AFB-18702D02BBD0}"/>
              </a:ext>
            </a:extLst>
          </p:cNvPr>
          <p:cNvSpPr>
            <a:spLocks noGrp="1" noChangeArrowheads="1"/>
          </p:cNvSpPr>
          <p:nvPr>
            <p:ph type="body" idx="1"/>
          </p:nvPr>
        </p:nvSpPr>
        <p:spPr>
          <a:xfrm>
            <a:off x="679450" y="4716464"/>
            <a:ext cx="5438775" cy="3968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1600"/>
            </a:pPr>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a:buClr>
                <a:srgbClr val="0070C0"/>
              </a:buClr>
              <a:buSzPts val="1600"/>
            </a:pPr>
            <a:r>
              <a:rPr lang="en-GB" altLang="en-US" b="1" dirty="0">
                <a:latin typeface="Calibri" panose="020F0502020204030204" pitchFamily="34" charset="0"/>
                <a:cs typeface="Calibri" panose="020F0502020204030204" pitchFamily="34" charset="0"/>
              </a:rPr>
              <a:t>READ SLIDE</a:t>
            </a:r>
            <a:endParaRPr lang="en-GB" altLang="en-US" dirty="0">
              <a:latin typeface="Calibri" panose="020F0502020204030204" pitchFamily="34" charset="0"/>
              <a:cs typeface="Calibri" panose="020F0502020204030204" pitchFamily="34" charset="0"/>
            </a:endParaRP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These examples suggest the kind of difficulties that can arise for children who have experienced previous caregiving that did not meet their emotional needs and may have been actively harmful.  </a:t>
            </a: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It’s helpful to give an example for the third bullet point- </a:t>
            </a:r>
            <a:r>
              <a:rPr lang="en-GB" altLang="en-US" b="1" dirty="0">
                <a:latin typeface="Calibri" panose="020F0502020204030204" pitchFamily="34" charset="0"/>
                <a:cs typeface="Calibri" panose="020F0502020204030204" pitchFamily="34" charset="0"/>
              </a:rPr>
              <a:t>feelings and behaviour may have been mis-labelled</a:t>
            </a:r>
            <a:r>
              <a:rPr lang="en-GB" altLang="en-US" dirty="0">
                <a:latin typeface="Calibri" panose="020F0502020204030204" pitchFamily="34" charset="0"/>
                <a:cs typeface="Calibri" panose="020F0502020204030204" pitchFamily="34" charset="0"/>
              </a:rPr>
              <a:t>: for example, a previous caregiver may have said that an accident (e.g. a child knocking a cup over) was deliberately done to upset the caregiver. Children can then find it hard to believe their own feelings / motivations/experience. </a:t>
            </a:r>
          </a:p>
          <a:p>
            <a:pPr marL="353598" indent="-353598">
              <a:buClr>
                <a:srgbClr val="0070C0"/>
              </a:buClr>
              <a:buSzPts val="1600"/>
              <a:buFont typeface="Wingdings" panose="05000000000000000000" pitchFamily="2" charset="2"/>
              <a:buChar char=""/>
            </a:pPr>
            <a:r>
              <a:rPr lang="en-GB" altLang="en-US" b="1" dirty="0">
                <a:latin typeface="Calibri" panose="020F0502020204030204" pitchFamily="34" charset="0"/>
                <a:cs typeface="Calibri" panose="020F0502020204030204" pitchFamily="34" charset="0"/>
              </a:rPr>
              <a:t>Expressing feelings through bodies- </a:t>
            </a:r>
            <a:r>
              <a:rPr lang="en-GB" altLang="en-US" dirty="0">
                <a:latin typeface="Calibri" panose="020F0502020204030204" pitchFamily="34" charset="0"/>
                <a:cs typeface="Calibri" panose="020F0502020204030204" pitchFamily="34" charset="0"/>
              </a:rPr>
              <a:t>attachment theory may seem to have underemphasised the role of bodies, but we need to take account of the many physical problems that children / young people can have that may be linked to past experiences– such as sleeping, toileting, eating disorders, self-harm, drug misuse. These may in some cases be linked to how the child is expressing and managing their emotions.</a:t>
            </a: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Each child will be different and have had different experiences of expressing feelings and the responses they have received. </a:t>
            </a:r>
          </a:p>
          <a:p>
            <a:pPr marL="353598" indent="-353598">
              <a:buClr>
                <a:srgbClr val="0070C0"/>
              </a:buClr>
              <a:buSzPts val="1600"/>
              <a:buFont typeface="Wingdings" panose="05000000000000000000" pitchFamily="2" charset="2"/>
              <a:buChar char=""/>
            </a:pPr>
            <a:r>
              <a:rPr lang="en-GB" altLang="en-US" dirty="0">
                <a:latin typeface="Calibri" panose="020F0502020204030204" pitchFamily="34" charset="0"/>
                <a:cs typeface="Calibri" panose="020F0502020204030204" pitchFamily="34" charset="0"/>
              </a:rPr>
              <a:t>There may also be other factors affecting how children’s feelings are expressed in behaviour that caregivers will need to be aware of, such as for children with ADHD or ASD, </a:t>
            </a: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279900"/>
            <a:ext cx="5486400" cy="3600450"/>
          </a:xfrm>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Sensitivity in attachment theory is about being interested in, curious about, tuning in to the mind of the child, as the best way to understand and respond sensitively to their needs and behaviour.  So the caregiver needs to be thinking: </a:t>
            </a:r>
            <a:r>
              <a:rPr lang="en-US" b="1" dirty="0">
                <a:latin typeface="Calibri" panose="020F0502020204030204" pitchFamily="34" charset="0"/>
                <a:ea typeface="Calibri" panose="020F0502020204030204" pitchFamily="34" charset="0"/>
                <a:cs typeface="Calibri" panose="020F0502020204030204" pitchFamily="34" charset="0"/>
              </a:rPr>
              <a:t>‘ What might this child be thinking and feeling?’ </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cs typeface="Calibri" panose="020F0502020204030204" pitchFamily="34" charset="0"/>
              </a:rPr>
              <a:t>Caregivers need support to be thoughtful about the child’s previous experiences and how these may have shaped the child's current thinking and feeling, especially when feelings are expressed in difficult behaviour or through their bodies. </a:t>
            </a:r>
          </a:p>
          <a:p>
            <a:pPr marL="353598" indent="-353598">
              <a:buClr>
                <a:srgbClr val="0070C0"/>
              </a:buClr>
              <a:buSzPts val="1600"/>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But sensitivity is also about caregivers being able to reflect, with support,  on </a:t>
            </a:r>
            <a:r>
              <a:rPr lang="en-US" b="1" dirty="0">
                <a:latin typeface="Calibri" panose="020F0502020204030204" pitchFamily="34" charset="0"/>
                <a:ea typeface="Calibri" panose="020F0502020204030204" pitchFamily="34" charset="0"/>
                <a:cs typeface="Calibri" panose="020F0502020204030204" pitchFamily="34" charset="0"/>
              </a:rPr>
              <a:t>‘How does this child make me feel’</a:t>
            </a:r>
            <a:r>
              <a:rPr lang="en-US" dirty="0">
                <a:latin typeface="Calibri" panose="020F0502020204030204" pitchFamily="34" charset="0"/>
                <a:ea typeface="Calibri" panose="020F0502020204030204" pitchFamily="34" charset="0"/>
                <a:cs typeface="Calibri" panose="020F0502020204030204" pitchFamily="34" charset="0"/>
              </a:rPr>
              <a:t>? Each child will trigger different feelings in caregivers – perhaps affection and protectiveness or anger and frustration. These feelings will affect caregiving behaviour, so </a:t>
            </a:r>
            <a:r>
              <a:rPr lang="en-GB" dirty="0">
                <a:latin typeface="Calibri" panose="020F0502020204030204" pitchFamily="34" charset="0"/>
                <a:cs typeface="Calibri" panose="020F0502020204030204" pitchFamily="34" charset="0"/>
              </a:rPr>
              <a:t>it is important that these feelings and the thoughts that lie behind them are acknowledged and explored.</a:t>
            </a:r>
          </a:p>
          <a:p>
            <a:pPr marL="353598" indent="-353598">
              <a:buClr>
                <a:srgbClr val="0070C0"/>
              </a:buClr>
              <a:buSzPts val="1600"/>
              <a:buFont typeface="Wingdings" panose="05000000000000000000" pitchFamily="2" charset="2"/>
              <a:buChar char=""/>
            </a:pPr>
            <a:r>
              <a:rPr lang="en-GB" dirty="0">
                <a:latin typeface="Calibri" panose="020F0502020204030204" pitchFamily="34" charset="0"/>
                <a:cs typeface="Calibri" panose="020F0502020204030204" pitchFamily="34" charset="0"/>
              </a:rPr>
              <a:t>Information on how this child makes the caregiver feel may also give some insights into the child's other relationships e.g. with teachers and peers. </a:t>
            </a:r>
          </a:p>
          <a:p>
            <a:pPr>
              <a:buClr>
                <a:srgbClr val="0070C0"/>
              </a:buClr>
              <a:buSzPts val="1600"/>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26</a:t>
            </a:fld>
            <a:endParaRPr lang="en-US"/>
          </a:p>
        </p:txBody>
      </p:sp>
    </p:spTree>
    <p:extLst>
      <p:ext uri="{BB962C8B-B14F-4D97-AF65-F5344CB8AC3E}">
        <p14:creationId xmlns:p14="http://schemas.microsoft.com/office/powerpoint/2010/main" val="3899240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Exercise 2  20 minutes</a:t>
            </a:r>
          </a:p>
          <a:p>
            <a:r>
              <a:rPr lang="en-US"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This exercise can be undertaken as individuals /in pairs / in small groups.</a:t>
            </a:r>
          </a:p>
          <a:p>
            <a:pPr marL="171450" indent="-171450">
              <a:buClr>
                <a:srgbClr val="0070C0"/>
              </a:buClr>
              <a:buFont typeface="Wingdings" pitchFamily="2" charset="2"/>
              <a:buChar char="§"/>
              <a:defRPr/>
            </a:pPr>
            <a:r>
              <a:rPr lang="en-US" dirty="0">
                <a:latin typeface="Calibri" panose="020F0502020204030204" pitchFamily="34" charset="0"/>
                <a:cs typeface="Calibri" panose="020F0502020204030204" pitchFamily="34" charset="0"/>
              </a:rPr>
              <a:t>Then as a whole group, share ideas and examples of statements for both cases </a:t>
            </a:r>
            <a:r>
              <a:rPr lang="en-US" dirty="0" err="1">
                <a:latin typeface="Calibri" panose="020F0502020204030204" pitchFamily="34" charset="0"/>
                <a:cs typeface="Calibri" panose="020F0502020204030204" pitchFamily="34" charset="0"/>
              </a:rPr>
              <a:t>Emphasise</a:t>
            </a:r>
            <a:r>
              <a:rPr lang="en-US" dirty="0">
                <a:latin typeface="Calibri" panose="020F0502020204030204" pitchFamily="34" charset="0"/>
                <a:cs typeface="Calibri" panose="020F0502020204030204" pitchFamily="34" charset="0"/>
              </a:rPr>
              <a:t> that there is no ‘correct’ response - children and caregivers will have a range of possible thoughts and feelings in these situations.</a:t>
            </a:r>
          </a:p>
          <a:p>
            <a:pPr marL="171450" indent="-171450">
              <a:buClr>
                <a:srgbClr val="0070C0"/>
              </a:buClr>
              <a:buFont typeface="Wingdings" pitchFamily="2" charset="2"/>
              <a:buChar char="§"/>
              <a:defRPr/>
            </a:pPr>
            <a:r>
              <a:rPr lang="en-US" dirty="0">
                <a:latin typeface="Calibri" panose="020F0502020204030204" pitchFamily="34" charset="0"/>
                <a:cs typeface="Calibri" panose="020F0502020204030204" pitchFamily="34" charset="0"/>
              </a:rPr>
              <a:t>Note that these are both young children, which creates important challenges for carers tuning into their thoughts and feelings. </a:t>
            </a:r>
          </a:p>
          <a:p>
            <a:pPr marL="171450" marR="0" lvl="0" indent="-171450" algn="l" defTabSz="914400" rtl="0" eaLnBrk="1" fontAlgn="auto" latinLnBrk="0" hangingPunct="1">
              <a:lnSpc>
                <a:spcPct val="100000"/>
              </a:lnSpc>
              <a:spcBef>
                <a:spcPts val="0"/>
              </a:spcBef>
              <a:spcAft>
                <a:spcPts val="0"/>
              </a:spcAft>
              <a:buClr>
                <a:srgbClr val="0070C0"/>
              </a:buClr>
              <a:buSzTx/>
              <a:buFont typeface="Wingdings" pitchFamily="2" charset="2"/>
              <a:buChar char="§"/>
              <a:tabLst/>
              <a:defRP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27</a:t>
            </a:fld>
            <a:endParaRPr lang="en-US"/>
          </a:p>
        </p:txBody>
      </p:sp>
    </p:spTree>
    <p:extLst>
      <p:ext uri="{BB962C8B-B14F-4D97-AF65-F5344CB8AC3E}">
        <p14:creationId xmlns:p14="http://schemas.microsoft.com/office/powerpoint/2010/main" val="3030091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p:txBody>
      </p:sp>
      <p:sp>
        <p:nvSpPr>
          <p:cNvPr id="4" name="Slide Number Placeholder 3"/>
          <p:cNvSpPr>
            <a:spLocks noGrp="1"/>
          </p:cNvSpPr>
          <p:nvPr>
            <p:ph type="sldNum" sz="quarter" idx="5"/>
          </p:nvPr>
        </p:nvSpPr>
        <p:spPr/>
        <p:txBody>
          <a:bodyPr/>
          <a:lstStyle/>
          <a:p>
            <a:fld id="{A1940F40-B4E3-9C4F-94C3-424D3472A3F0}" type="slidenum">
              <a:rPr lang="en-US" smtClean="0"/>
              <a:t>28</a:t>
            </a:fld>
            <a:endParaRPr lang="en-US"/>
          </a:p>
        </p:txBody>
      </p:sp>
    </p:spTree>
    <p:extLst>
      <p:ext uri="{BB962C8B-B14F-4D97-AF65-F5344CB8AC3E}">
        <p14:creationId xmlns:p14="http://schemas.microsoft.com/office/powerpoint/2010/main" val="1262172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1187450"/>
            <a:ext cx="4114800" cy="3086100"/>
          </a:xfrm>
        </p:spPr>
        <p:txBody>
          <a:bodyPr/>
          <a:lstStyle/>
          <a:p>
            <a:endParaRPr lang="en-US"/>
          </a:p>
        </p:txBody>
      </p:sp>
      <p:sp>
        <p:nvSpPr>
          <p:cNvPr id="3" name="Notes Placeholder 2"/>
          <p:cNvSpPr>
            <a:spLocks noGrp="1"/>
          </p:cNvSpPr>
          <p:nvPr>
            <p:ph type="body" idx="1"/>
          </p:nvPr>
        </p:nvSpPr>
        <p:spPr>
          <a:xfrm>
            <a:off x="685800" y="4400550"/>
            <a:ext cx="5486400" cy="3948320"/>
          </a:xfrm>
        </p:spPr>
        <p:txBody>
          <a:bodyPr/>
          <a:lstStyle/>
          <a:p>
            <a:r>
              <a:rPr lang="en-GB" b="1" dirty="0">
                <a:latin typeface="Calibri" panose="020F0502020204030204" pitchFamily="34" charset="0"/>
                <a:cs typeface="Calibri" panose="020F0502020204030204" pitchFamily="34" charset="0"/>
              </a:rPr>
              <a:t>Notes </a:t>
            </a:r>
          </a:p>
          <a:p>
            <a:pPr>
              <a:buClr>
                <a:srgbClr val="0070C0"/>
              </a:buClr>
            </a:pPr>
            <a:r>
              <a:rPr lang="en-GB" dirty="0">
                <a:latin typeface="Calibri" panose="020F0502020204030204" pitchFamily="34" charset="0"/>
                <a:cs typeface="Calibri" panose="020F0502020204030204" pitchFamily="34" charset="0"/>
              </a:rPr>
              <a:t>The key task for a caregiver in this dimension is to help the child to understand, express and manage feelings appropriately. Caregivers can use a range of approaches to achieve this, including:   </a:t>
            </a:r>
          </a:p>
          <a:p>
            <a:pPr marL="171450" indent="-171450">
              <a:buClr>
                <a:srgbClr val="0070C0"/>
              </a:buClr>
              <a:buFont typeface="Wingdings" pitchFamily="2" charset="2"/>
              <a:buChar char="§"/>
            </a:pPr>
            <a:r>
              <a:rPr lang="en-GB" b="1" dirty="0">
                <a:latin typeface="Calibri" panose="020F0502020204030204" pitchFamily="34" charset="0"/>
                <a:cs typeface="Calibri" panose="020F0502020204030204" pitchFamily="34" charset="0"/>
              </a:rPr>
              <a:t>Naming and discussing feelings- </a:t>
            </a:r>
            <a:r>
              <a:rPr lang="en-GB" dirty="0">
                <a:latin typeface="Calibri" panose="020F0502020204030204" pitchFamily="34" charset="0"/>
                <a:cs typeface="Calibri" panose="020F0502020204030204" pitchFamily="34" charset="0"/>
              </a:rPr>
              <a:t>those of the child, the caregiver's and other peoples.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Providing a verbal '</a:t>
            </a:r>
            <a:r>
              <a:rPr lang="en-GB" b="1" dirty="0">
                <a:latin typeface="Calibri" panose="020F0502020204030204" pitchFamily="34" charset="0"/>
                <a:cs typeface="Calibri" panose="020F0502020204030204" pitchFamily="34" charset="0"/>
              </a:rPr>
              <a:t>commentary' </a:t>
            </a:r>
            <a:r>
              <a:rPr lang="en-GB" dirty="0">
                <a:latin typeface="Calibri" panose="020F0502020204030204" pitchFamily="34" charset="0"/>
                <a:cs typeface="Calibri" panose="020F0502020204030204" pitchFamily="34" charset="0"/>
              </a:rPr>
              <a:t>on daily events. e.g. feeds, nappy changes, getting ready for school etc. This gives a predictable shape to events and helps the child to anticipate and manage the associated feelings - whether excitement or anxiety or a combination. </a:t>
            </a:r>
          </a:p>
          <a:p>
            <a:pPr marL="171450" indent="-171450">
              <a:buClr>
                <a:srgbClr val="0070C0"/>
              </a:buClr>
              <a:buFont typeface="Wingdings" pitchFamily="2" charset="2"/>
              <a:buChar char="§"/>
            </a:pPr>
            <a:r>
              <a:rPr lang="en-GB" b="1" dirty="0">
                <a:latin typeface="Calibri" panose="020F0502020204030204" pitchFamily="34" charset="0"/>
                <a:cs typeface="Calibri" panose="020F0502020204030204" pitchFamily="34" charset="0"/>
              </a:rPr>
              <a:t>Using practical tools </a:t>
            </a:r>
            <a:r>
              <a:rPr lang="en-GB" dirty="0">
                <a:latin typeface="Calibri" panose="020F0502020204030204" pitchFamily="34" charset="0"/>
                <a:cs typeface="Calibri" panose="020F0502020204030204" pitchFamily="34" charset="0"/>
              </a:rPr>
              <a:t>– for example, an ‘experiences book’ recording daily or special events and feelings about them. This book could include items such as photos, school commendations, tickets for significant events, etc.  This can help the child to organise their thinking and reflect on each day /each event while naming the associated emotions.</a:t>
            </a:r>
          </a:p>
          <a:p>
            <a:pPr marL="171450" indent="-171450">
              <a:buClr>
                <a:srgbClr val="0070C0"/>
              </a:buClr>
              <a:buFont typeface="Wingdings" pitchFamily="2" charset="2"/>
              <a:buChar char="§"/>
            </a:pPr>
            <a:r>
              <a:rPr lang="en-GB" b="1" dirty="0">
                <a:latin typeface="Calibri" panose="020F0502020204030204" pitchFamily="34" charset="0"/>
                <a:cs typeface="Calibri" panose="020F0502020204030204" pitchFamily="34" charset="0"/>
              </a:rPr>
              <a:t>Helping children to understand and take other people's feelings into account, promoting empathy.</a:t>
            </a:r>
            <a:endParaRPr lang="en-GB" dirty="0">
              <a:latin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How caregivers and their families express and manage their emotions will be a key source of learning for a child - whether this is </a:t>
            </a:r>
            <a:r>
              <a:rPr lang="en-GB" b="1" dirty="0">
                <a:latin typeface="Calibri" panose="020F0502020204030204" pitchFamily="34" charset="0"/>
                <a:cs typeface="Calibri" panose="020F0502020204030204" pitchFamily="34" charset="0"/>
              </a:rPr>
              <a:t>modelling</a:t>
            </a:r>
            <a:r>
              <a:rPr lang="en-GB" dirty="0">
                <a:latin typeface="Calibri" panose="020F0502020204030204" pitchFamily="34" charset="0"/>
                <a:cs typeface="Calibri" panose="020F0502020204030204" pitchFamily="34" charset="0"/>
              </a:rPr>
              <a:t> shared enjoyment or sadness or feeling safe to express anger but being able to resolve disagreements.</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29</a:t>
            </a:fld>
            <a:endParaRPr lang="en-US"/>
          </a:p>
        </p:txBody>
      </p:sp>
    </p:spTree>
    <p:extLst>
      <p:ext uri="{BB962C8B-B14F-4D97-AF65-F5344CB8AC3E}">
        <p14:creationId xmlns:p14="http://schemas.microsoft.com/office/powerpoint/2010/main" val="390897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lvl="0">
              <a:defRPr/>
            </a:pPr>
            <a:r>
              <a:rPr lang="en-GB" b="1" dirty="0"/>
              <a:t>Notes</a:t>
            </a:r>
          </a:p>
          <a:p>
            <a:pPr lvl="0">
              <a:defRPr/>
            </a:pPr>
            <a:r>
              <a:rPr lang="en-GB" b="1" dirty="0"/>
              <a:t>READ SLIDE</a:t>
            </a:r>
          </a:p>
          <a:p>
            <a:pPr marL="171450" lvl="0" indent="-171450">
              <a:buFont typeface="Wingdings" pitchFamily="2" charset="2"/>
              <a:buChar char="§"/>
              <a:defRPr/>
            </a:pPr>
            <a:r>
              <a:rPr lang="en-GB" dirty="0"/>
              <a:t>The focus of this session will be on Secure Base caregiving relationships and social work practice in all family settings.</a:t>
            </a:r>
          </a:p>
          <a:p>
            <a:pPr marL="171450" lvl="0" indent="-171450">
              <a:buFont typeface="Wingdings" pitchFamily="2" charset="2"/>
              <a:buChar char="§"/>
              <a:defRPr/>
            </a:pPr>
            <a:r>
              <a:rPr lang="en-GB" dirty="0"/>
              <a:t>Exercises will focus on practice applications and encourage sharing ideas and experiences. </a:t>
            </a:r>
          </a:p>
          <a:p>
            <a:pPr marL="171450" lvl="0" indent="-171450">
              <a:buFont typeface="Wingdings" pitchFamily="2" charset="2"/>
              <a:buChar char="§"/>
              <a:defRPr/>
            </a:pPr>
            <a:r>
              <a:rPr lang="en-GB" dirty="0"/>
              <a:t>Please feel free to raise issues / ask questions. </a:t>
            </a: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3</a:t>
            </a:fld>
            <a:endParaRPr lang="en-US"/>
          </a:p>
        </p:txBody>
      </p:sp>
    </p:spTree>
    <p:extLst>
      <p:ext uri="{BB962C8B-B14F-4D97-AF65-F5344CB8AC3E}">
        <p14:creationId xmlns:p14="http://schemas.microsoft.com/office/powerpoint/2010/main" val="1698388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This caregiver has thought about the child’s difficulty in naming and exploring feelings in the context of also struggling to manage time and memories. </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Using a simple practical tool, an experiences book, they support the child to name a range of feelings and give her a sense of shape to her days.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It is common for children from troubled backgrounds to struggle with time and memory – which is why caregivers can benefit from actively using calendars as a visual framework for the child to anticipate, manage and reflect on family, school and other events, including family contact.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30</a:t>
            </a:fld>
            <a:endParaRPr lang="en-US"/>
          </a:p>
        </p:txBody>
      </p:sp>
    </p:spTree>
    <p:extLst>
      <p:ext uri="{BB962C8B-B14F-4D97-AF65-F5344CB8AC3E}">
        <p14:creationId xmlns:p14="http://schemas.microsoft.com/office/powerpoint/2010/main" val="725150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This example shows how the caregiver has been able to think about and identify an important gap in Jenna’s development - a lack of understanding of the feelings of others - and explain it with reference to Jenna’s past. </a:t>
            </a:r>
          </a:p>
          <a:p>
            <a:pPr marL="171450" indent="-171450">
              <a:buClr>
                <a:srgbClr val="0070C0"/>
              </a:buClr>
              <a:buFont typeface="Wingdings" pitchFamily="2" charset="2"/>
              <a:buChar char="§"/>
            </a:pPr>
            <a:r>
              <a:rPr lang="en-US" dirty="0">
                <a:latin typeface="Calibri" panose="020F0502020204030204" pitchFamily="34" charset="0"/>
                <a:cs typeface="Calibri" panose="020F0502020204030204" pitchFamily="34" charset="0"/>
              </a:rPr>
              <a:t>The caregiver then addresses this gap practically through focused story reading, which can help Jenna not only to name and understand the feelings of characters in books, but will also feed into wider discussions about, for example, the feelings of the caregiver, other family members, teachers, children at school, characters on television and reflect on how those feelings link to </a:t>
            </a:r>
            <a:r>
              <a:rPr lang="en-US" dirty="0" err="1">
                <a:latin typeface="Calibri" panose="020F0502020204030204" pitchFamily="34" charset="0"/>
                <a:cs typeface="Calibri" panose="020F0502020204030204" pitchFamily="34" charset="0"/>
              </a:rPr>
              <a:t>behaviour</a:t>
            </a:r>
            <a:r>
              <a:rPr lang="en-US" dirty="0">
                <a:latin typeface="Calibri" panose="020F0502020204030204" pitchFamily="34" charset="0"/>
                <a:cs typeface="Calibri" panose="020F0502020204030204" pitchFamily="34" charset="0"/>
              </a:rPr>
              <a:t>.  This will support Jenna in building more mutually rewarding relationships with adults and other children.</a:t>
            </a:r>
          </a:p>
          <a:p>
            <a:pPr marL="171450" indent="-171450">
              <a:buClr>
                <a:srgbClr val="0070C0"/>
              </a:buClr>
              <a:buFont typeface="Wingdings" pitchFamily="2" charset="2"/>
              <a:buChar char="§"/>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31</a:t>
            </a:fld>
            <a:endParaRPr lang="en-US"/>
          </a:p>
        </p:txBody>
      </p:sp>
    </p:spTree>
    <p:extLst>
      <p:ext uri="{BB962C8B-B14F-4D97-AF65-F5344CB8AC3E}">
        <p14:creationId xmlns:p14="http://schemas.microsoft.com/office/powerpoint/2010/main" val="4064810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a:p>
            <a:pPr marL="171450" indent="-171450">
              <a:buClr>
                <a:srgbClr val="0070C0"/>
              </a:buClr>
              <a:buFont typeface="Wingdings" pitchFamily="2" charset="2"/>
              <a:buChar char="§"/>
            </a:pPr>
            <a:r>
              <a:rPr lang="en-US" dirty="0"/>
              <a:t> This is a good example of a caregiver identifying, with the child, a creative way to communicate difficult feelings</a:t>
            </a:r>
          </a:p>
          <a:p>
            <a:pPr marL="171450" indent="-171450">
              <a:buClr>
                <a:srgbClr val="0070C0"/>
              </a:buClr>
              <a:buFont typeface="Wingdings" pitchFamily="2" charset="2"/>
              <a:buChar char="§"/>
            </a:pPr>
            <a:r>
              <a:rPr lang="en-US" dirty="0"/>
              <a:t>In this case Patrick was able to decide when he wanted the caregiver to read what he had written.  This showed the trust that had developed between them and also promoted agency. </a:t>
            </a:r>
          </a:p>
        </p:txBody>
      </p:sp>
      <p:sp>
        <p:nvSpPr>
          <p:cNvPr id="4" name="Slide Number Placeholder 3"/>
          <p:cNvSpPr>
            <a:spLocks noGrp="1"/>
          </p:cNvSpPr>
          <p:nvPr>
            <p:ph type="sldNum" sz="quarter" idx="5"/>
          </p:nvPr>
        </p:nvSpPr>
        <p:spPr/>
        <p:txBody>
          <a:bodyPr/>
          <a:lstStyle/>
          <a:p>
            <a:fld id="{A1940F40-B4E3-9C4F-94C3-424D3472A3F0}" type="slidenum">
              <a:rPr lang="en-US" smtClean="0"/>
              <a:t>32</a:t>
            </a:fld>
            <a:endParaRPr lang="en-US"/>
          </a:p>
        </p:txBody>
      </p:sp>
    </p:spTree>
    <p:extLst>
      <p:ext uri="{BB962C8B-B14F-4D97-AF65-F5344CB8AC3E}">
        <p14:creationId xmlns:p14="http://schemas.microsoft.com/office/powerpoint/2010/main" val="2078200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latin typeface="Calibri" panose="020F0502020204030204" pitchFamily="34" charset="0"/>
                <a:cs typeface="Calibri" panose="020F0502020204030204" pitchFamily="34" charset="0"/>
              </a:rPr>
              <a:t>Notes</a:t>
            </a:r>
            <a:r>
              <a:rPr lang="en-GB" dirty="0">
                <a:latin typeface="Calibri" panose="020F0502020204030204" pitchFamily="34" charset="0"/>
                <a:cs typeface="Calibri" panose="020F0502020204030204" pitchFamily="34" charset="0"/>
              </a:rPr>
              <a:t> </a:t>
            </a:r>
          </a:p>
          <a:p>
            <a:r>
              <a:rPr lang="en-GB"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Gradually, the child becomes aware that their caregiver can understand even the child’s more difficult feelings and make sense of them. This helps the child over time to name, make sense of, express appropriately and manage their own feelings. This will also support the child in regulating their behaviour.</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Small steps towards these goals (e.g. expressing anger in words on a particular occasion) should be acknowledged and praised.</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Gradually the child will also become aware of the range of other people’s feelings and be better able to respond appropriately to them – an important step in building and sustaining relationships. </a:t>
            </a:r>
          </a:p>
        </p:txBody>
      </p:sp>
      <p:sp>
        <p:nvSpPr>
          <p:cNvPr id="4" name="Slide Number Placeholder 3"/>
          <p:cNvSpPr>
            <a:spLocks noGrp="1"/>
          </p:cNvSpPr>
          <p:nvPr>
            <p:ph type="sldNum" sz="quarter" idx="5"/>
          </p:nvPr>
        </p:nvSpPr>
        <p:spPr/>
        <p:txBody>
          <a:bodyPr/>
          <a:lstStyle/>
          <a:p>
            <a:fld id="{C58EB948-F276-FD49-9FBF-089A9410267B}" type="slidenum">
              <a:rPr lang="en-US" smtClean="0"/>
              <a:t>33</a:t>
            </a:fld>
            <a:endParaRPr lang="en-US"/>
          </a:p>
        </p:txBody>
      </p:sp>
    </p:spTree>
    <p:extLst>
      <p:ext uri="{BB962C8B-B14F-4D97-AF65-F5344CB8AC3E}">
        <p14:creationId xmlns:p14="http://schemas.microsoft.com/office/powerpoint/2010/main" val="1856305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p:txBody>
      </p:sp>
      <p:sp>
        <p:nvSpPr>
          <p:cNvPr id="4" name="Slide Number Placeholder 3"/>
          <p:cNvSpPr>
            <a:spLocks noGrp="1"/>
          </p:cNvSpPr>
          <p:nvPr>
            <p:ph type="sldNum" sz="quarter" idx="5"/>
          </p:nvPr>
        </p:nvSpPr>
        <p:spPr/>
        <p:txBody>
          <a:bodyPr/>
          <a:lstStyle/>
          <a:p>
            <a:fld id="{C58EB948-F276-FD49-9FBF-089A9410267B}" type="slidenum">
              <a:rPr lang="en-US" smtClean="0"/>
              <a:t>34</a:t>
            </a:fld>
            <a:endParaRPr lang="en-US"/>
          </a:p>
        </p:txBody>
      </p:sp>
    </p:spTree>
    <p:extLst>
      <p:ext uri="{BB962C8B-B14F-4D97-AF65-F5344CB8AC3E}">
        <p14:creationId xmlns:p14="http://schemas.microsoft.com/office/powerpoint/2010/main" val="2458557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pPr marL="171450" indent="-171450">
              <a:buClr>
                <a:srgbClr val="0070C0"/>
              </a:buClr>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Now we move on to the third dimension, </a:t>
            </a:r>
            <a:r>
              <a:rPr lang="en-US" b="1" dirty="0">
                <a:effectLst/>
                <a:latin typeface="Calibri" panose="020F0502020204030204" pitchFamily="34" charset="0"/>
                <a:ea typeface="Calibri" panose="020F0502020204030204" pitchFamily="34" charset="0"/>
                <a:cs typeface="Calibri" panose="020F0502020204030204" pitchFamily="34" charset="0"/>
              </a:rPr>
              <a:t>Acceptance – building the child’s self-esteem. </a:t>
            </a:r>
          </a:p>
          <a:p>
            <a:pPr marL="171450" indent="-171450">
              <a:buClr>
                <a:srgbClr val="0070C0"/>
              </a:buClr>
              <a:buFont typeface="Wingdings"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Self-esteem is recognised as an important issue for many children</a:t>
            </a:r>
            <a:r>
              <a:rPr lang="en-US" b="1" dirty="0">
                <a:effectLst/>
                <a:latin typeface="Calibri" panose="020F0502020204030204" pitchFamily="34" charset="0"/>
                <a:ea typeface="Calibri" panose="020F0502020204030204" pitchFamily="34" charset="0"/>
                <a:cs typeface="Calibri" panose="020F0502020204030204" pitchFamily="34" charset="0"/>
              </a:rPr>
              <a:t> – </a:t>
            </a:r>
            <a:r>
              <a:rPr lang="en-US" dirty="0">
                <a:effectLst/>
                <a:latin typeface="Calibri" panose="020F0502020204030204" pitchFamily="34" charset="0"/>
                <a:ea typeface="Calibri" panose="020F0502020204030204" pitchFamily="34" charset="0"/>
                <a:cs typeface="Calibri" panose="020F0502020204030204" pitchFamily="34" charset="0"/>
              </a:rPr>
              <a:t>and this dimension builds on caregiver availability and sensitivity enabling the child to trust and manage feelings.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35</a:t>
            </a:fld>
            <a:endParaRPr lang="en-US"/>
          </a:p>
        </p:txBody>
      </p:sp>
    </p:spTree>
    <p:extLst>
      <p:ext uri="{BB962C8B-B14F-4D97-AF65-F5344CB8AC3E}">
        <p14:creationId xmlns:p14="http://schemas.microsoft.com/office/powerpoint/2010/main" val="3949335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latin typeface="Calibri" panose="020F0502020204030204" pitchFamily="34" charset="0"/>
                <a:cs typeface="Calibri" panose="020F0502020204030204" pitchFamily="34" charset="0"/>
              </a:rPr>
              <a:t>Notes</a:t>
            </a:r>
          </a:p>
          <a:p>
            <a:r>
              <a:rPr lang="en-GB" b="1" dirty="0">
                <a:latin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READ </a:t>
            </a:r>
            <a:r>
              <a:rPr lang="en-US" dirty="0">
                <a:latin typeface="Calibri" panose="020F0502020204030204" pitchFamily="34" charset="0"/>
                <a:ea typeface="Calibri" panose="020F0502020204030204" pitchFamily="34" charset="0"/>
                <a:cs typeface="Calibri" panose="020F0502020204030204" pitchFamily="34" charset="0"/>
              </a:rPr>
              <a:t>round the cycle on the slide</a:t>
            </a:r>
            <a:endParaRPr lang="en-GB"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70C0"/>
              </a:buClr>
              <a:buSzTx/>
              <a:buFont typeface="Wingdings" pitchFamily="2" charset="2"/>
              <a:buChar char="§"/>
              <a:tabLst/>
              <a:defRPr/>
            </a:pPr>
            <a:r>
              <a:rPr lang="en-GB" dirty="0">
                <a:latin typeface="Calibri" panose="020F0502020204030204" pitchFamily="34" charset="0"/>
                <a:cs typeface="Calibri" panose="020F0502020204030204" pitchFamily="34" charset="0"/>
              </a:rPr>
              <a:t>Acceptance refers to the fundamental acceptance of the child – from infancy to adolescence - for who they are, as a person of value, interest and concern, even when some of their behaviours may need help to change. </a:t>
            </a:r>
          </a:p>
        </p:txBody>
      </p:sp>
      <p:sp>
        <p:nvSpPr>
          <p:cNvPr id="4" name="Slide Number Placeholder 3"/>
          <p:cNvSpPr>
            <a:spLocks noGrp="1"/>
          </p:cNvSpPr>
          <p:nvPr>
            <p:ph type="sldNum" sz="quarter" idx="5"/>
          </p:nvPr>
        </p:nvSpPr>
        <p:spPr/>
        <p:txBody>
          <a:bodyPr/>
          <a:lstStyle/>
          <a:p>
            <a:fld id="{C58EB948-F276-FD49-9FBF-089A9410267B}" type="slidenum">
              <a:rPr lang="en-US" smtClean="0"/>
              <a:t>36</a:t>
            </a:fld>
            <a:endParaRPr lang="en-US"/>
          </a:p>
        </p:txBody>
      </p:sp>
    </p:spTree>
    <p:extLst>
      <p:ext uri="{BB962C8B-B14F-4D97-AF65-F5344CB8AC3E}">
        <p14:creationId xmlns:p14="http://schemas.microsoft.com/office/powerpoint/2010/main" val="2935723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latin typeface="Calibri" panose="020F0502020204030204" pitchFamily="34" charset="0"/>
                <a:cs typeface="Calibri" panose="020F0502020204030204" pitchFamily="34" charset="0"/>
              </a:rPr>
              <a:t>Notes </a:t>
            </a:r>
          </a:p>
          <a:p>
            <a:r>
              <a:rPr lang="en-GB"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All forms of abuse and neglect, especially caregiving that was negative and lacked warmth and sensitivity, can make children feel profoundly worthless.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Some children may blame themselves for family difficulties and their own and their siblings’ removal from the family and this can further lower self-esteem.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Losses and moves within the care system can also contribute to low self-esteem.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Children who have not been supported to manage setbacks may have a deep fear of failure and so will not take risks / try new things - they may refuse to join in with games and activities.</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Children may develop a sense of being inferior, different, unworthy of success.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 Children may defend against feelings of worthlessness and become boastful, or make exaggerated/untrue claims (for example, ‘I am the best in my class at football’, ‘I’ve got hundreds of friends’). The caregiver needs to find a way to respond to this that shows acceptance and understanding.</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37</a:t>
            </a:fld>
            <a:endParaRPr lang="en-US"/>
          </a:p>
        </p:txBody>
      </p:sp>
    </p:spTree>
    <p:extLst>
      <p:ext uri="{BB962C8B-B14F-4D97-AF65-F5344CB8AC3E}">
        <p14:creationId xmlns:p14="http://schemas.microsoft.com/office/powerpoint/2010/main" val="2545925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buClr>
                <a:srgbClr val="0070C0"/>
              </a:buClr>
            </a:pPr>
            <a:r>
              <a:rPr lang="en-GB" b="1" dirty="0">
                <a:latin typeface="Calibri" panose="020F0502020204030204" pitchFamily="34" charset="0"/>
                <a:cs typeface="Calibri" panose="020F0502020204030204" pitchFamily="34" charset="0"/>
              </a:rPr>
              <a:t>Notes</a:t>
            </a:r>
          </a:p>
          <a:p>
            <a:pPr>
              <a:buClr>
                <a:srgbClr val="0070C0"/>
              </a:buClr>
            </a:pPr>
            <a:r>
              <a:rPr lang="en-GB" b="1" dirty="0">
                <a:latin typeface="Calibri" panose="020F0502020204030204" pitchFamily="34" charset="0"/>
                <a:cs typeface="Calibri" panose="020F0502020204030204" pitchFamily="34" charset="0"/>
              </a:rPr>
              <a:t>READ SLIDE</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A caregiver may need help to hold in mind that this child needs the caregiver to value and accept them, even though the child 's behaviour may need to change.</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Alongside this, and especially if caring for the child is challenging, it is important for caregivers to hold in mind the need to value and accept themselves, so that their own emotional resources do not become depleted.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This may be a key area of intervention for support workers. Caregivers who are feeling overwhelmed by their children’s needs and finding it hard to care positively may need to be reminded of their strengths and skills and that it is the child’s history that is likely to be linked to behaviour that is making it difficult for them to care for the child in the way they would want to.</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However, it is also important for caregivers to reflect on what interactions with the child may be triggering in terms of their own anxieties, perhaps rooted in their own past experiences of feeling undervalued or their current sources of stress. </a:t>
            </a:r>
          </a:p>
          <a:p>
            <a:pPr marL="171450" indent="-171450">
              <a:buClr>
                <a:srgbClr val="0070C0"/>
              </a:buClr>
              <a:buFont typeface="Wingdings" pitchFamily="2" charset="2"/>
              <a:buChar char="§"/>
            </a:pPr>
            <a:endParaRPr lang="en-GB" dirty="0">
              <a:latin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38</a:t>
            </a:fld>
            <a:endParaRPr lang="en-US"/>
          </a:p>
        </p:txBody>
      </p:sp>
    </p:spTree>
    <p:extLst>
      <p:ext uri="{BB962C8B-B14F-4D97-AF65-F5344CB8AC3E}">
        <p14:creationId xmlns:p14="http://schemas.microsoft.com/office/powerpoint/2010/main" val="741591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50"/>
            <a:ext cx="5753100" cy="3867150"/>
          </a:xfrm>
        </p:spPr>
        <p:txBody>
          <a:bodyPr/>
          <a:lstStyle/>
          <a:p>
            <a:pPr marR="0" lvl="0" algn="l" defTabSz="914400" rtl="0" eaLnBrk="1" fontAlgn="auto" latinLnBrk="0" hangingPunct="1">
              <a:lnSpc>
                <a:spcPct val="100000"/>
              </a:lnSpc>
              <a:spcBef>
                <a:spcPts val="0"/>
              </a:spcBef>
              <a:spcAft>
                <a:spcPts val="0"/>
              </a:spcAft>
              <a:buClr>
                <a:srgbClr val="0070C0"/>
              </a:buClr>
              <a:buSzTx/>
              <a:tabLst/>
              <a:defRPr/>
            </a:pPr>
            <a:r>
              <a:rPr lang="en-GB" b="1" dirty="0">
                <a:latin typeface="Calibri" panose="020F0502020204030204" pitchFamily="34" charset="0"/>
                <a:cs typeface="Calibri" panose="020F0502020204030204" pitchFamily="34" charset="0"/>
              </a:rPr>
              <a:t>Notes</a:t>
            </a:r>
          </a:p>
          <a:p>
            <a:pPr marL="171450" marR="0" lvl="0" indent="-171450" algn="l" defTabSz="914400" rtl="0" eaLnBrk="1" fontAlgn="auto" latinLnBrk="0" hangingPunct="1">
              <a:lnSpc>
                <a:spcPct val="100000"/>
              </a:lnSpc>
              <a:spcBef>
                <a:spcPts val="0"/>
              </a:spcBef>
              <a:spcAft>
                <a:spcPts val="0"/>
              </a:spcAft>
              <a:buClr>
                <a:srgbClr val="0070C0"/>
              </a:buClr>
              <a:buSzTx/>
              <a:buFont typeface="Wingdings" pitchFamily="2" charset="2"/>
              <a:buChar char="§"/>
              <a:tabLst/>
              <a:defRPr/>
            </a:pPr>
            <a:r>
              <a:rPr lang="en-GB" dirty="0">
                <a:latin typeface="Calibri" panose="020F0502020204030204" pitchFamily="34" charset="0"/>
                <a:cs typeface="Calibri" panose="020F0502020204030204" pitchFamily="34" charset="0"/>
              </a:rPr>
              <a:t>Young people who have grown up in foster care or adoption say that what they want most is to be loved and accepted for themselves – whatever their difficulties might be.</a:t>
            </a:r>
            <a:endParaRPr lang="en-GB" b="1" dirty="0">
              <a:latin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r>
              <a:rPr lang="en-GB" b="1" dirty="0">
                <a:latin typeface="Calibri" panose="020F0502020204030204" pitchFamily="34" charset="0"/>
                <a:cs typeface="Calibri" panose="020F0502020204030204" pitchFamily="34" charset="0"/>
              </a:rPr>
              <a:t>Praise and positive attention, activities and interests </a:t>
            </a:r>
            <a:r>
              <a:rPr lang="en-GB" dirty="0">
                <a:latin typeface="Calibri" panose="020F0502020204030204" pitchFamily="34" charset="0"/>
                <a:cs typeface="Calibri" panose="020F0502020204030204" pitchFamily="34" charset="0"/>
              </a:rPr>
              <a:t>where the child can feel successful – for example, caring for a pet, small tasks in the home, enjoying a sport or activity –are important for building self-esteem and resilience. They can have a ripple effect in helping children to gain confidence, relate to peers, use their time productively, improve their skills.</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All children have </a:t>
            </a:r>
            <a:r>
              <a:rPr lang="en-GB" b="1" dirty="0">
                <a:latin typeface="Calibri" panose="020F0502020204030204" pitchFamily="34" charset="0"/>
                <a:cs typeface="Calibri" panose="020F0502020204030204" pitchFamily="34" charset="0"/>
              </a:rPr>
              <a:t>setbacks</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and disappointments </a:t>
            </a:r>
            <a:r>
              <a:rPr lang="en-GB" dirty="0">
                <a:latin typeface="Calibri" panose="020F0502020204030204" pitchFamily="34" charset="0"/>
                <a:cs typeface="Calibri" panose="020F0502020204030204" pitchFamily="34" charset="0"/>
              </a:rPr>
              <a:t>at times and need to be supported through these. It is important for caregivers to have realistic expectations of the child and to reassure the child that they are still loved, whether or not things go well. They can promote the idea in the caregiving family- ‘Nobody’s good at everything but everybody’s good at something'.</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When thinking about accepting and supporting </a:t>
            </a:r>
            <a:r>
              <a:rPr lang="en-GB" b="1" dirty="0">
                <a:latin typeface="Calibri" panose="020F0502020204030204" pitchFamily="34" charset="0"/>
                <a:cs typeface="Calibri" panose="020F0502020204030204" pitchFamily="34" charset="0"/>
              </a:rPr>
              <a:t>identity</a:t>
            </a:r>
            <a:r>
              <a:rPr lang="en-GB" dirty="0">
                <a:latin typeface="Calibri" panose="020F0502020204030204" pitchFamily="34" charset="0"/>
                <a:cs typeface="Calibri" panose="020F0502020204030204" pitchFamily="34" charset="0"/>
              </a:rPr>
              <a:t> it is helpful to think about identity as being linked to both self-concept and self-esteem - who am I and how do I and other people value me?  We will come back to questions of identity when we look at the dimension of family membership and belonging. </a:t>
            </a:r>
          </a:p>
          <a:p>
            <a:pPr marL="171450" indent="-171450">
              <a:buClr>
                <a:srgbClr val="0070C0"/>
              </a:buClr>
              <a:buFont typeface="Wingdings" pitchFamily="2" charset="2"/>
              <a:buChar char="§"/>
            </a:pPr>
            <a:r>
              <a:rPr lang="en-GB" dirty="0">
                <a:latin typeface="Calibri" panose="020F0502020204030204" pitchFamily="34" charset="0"/>
                <a:cs typeface="Calibri" panose="020F0502020204030204" pitchFamily="34" charset="0"/>
              </a:rPr>
              <a:t>Caregivers also need to model and teach the child to </a:t>
            </a:r>
            <a:r>
              <a:rPr lang="en-GB" b="1" dirty="0">
                <a:latin typeface="Calibri" panose="020F0502020204030204" pitchFamily="34" charset="0"/>
                <a:cs typeface="Calibri" panose="020F0502020204030204" pitchFamily="34" charset="0"/>
              </a:rPr>
              <a:t>accept and celebrate difference / diversity </a:t>
            </a:r>
            <a:r>
              <a:rPr lang="en-GB" dirty="0">
                <a:latin typeface="Calibri" panose="020F0502020204030204" pitchFamily="34" charset="0"/>
                <a:cs typeface="Calibri" panose="020F0502020204030204" pitchFamily="34" charset="0"/>
              </a:rPr>
              <a:t>of all kinds, in themselves but also in others. Children who are anxious about themselves may struggle with accepting others. </a:t>
            </a:r>
          </a:p>
        </p:txBody>
      </p:sp>
      <p:sp>
        <p:nvSpPr>
          <p:cNvPr id="4" name="Slide Number Placeholder 3"/>
          <p:cNvSpPr>
            <a:spLocks noGrp="1"/>
          </p:cNvSpPr>
          <p:nvPr>
            <p:ph type="sldNum" sz="quarter" idx="5"/>
          </p:nvPr>
        </p:nvSpPr>
        <p:spPr/>
        <p:txBody>
          <a:bodyPr/>
          <a:lstStyle/>
          <a:p>
            <a:fld id="{C58EB948-F276-FD49-9FBF-089A9410267B}" type="slidenum">
              <a:rPr lang="en-US" smtClean="0"/>
              <a:t>39</a:t>
            </a:fld>
            <a:endParaRPr lang="en-US"/>
          </a:p>
        </p:txBody>
      </p:sp>
    </p:spTree>
    <p:extLst>
      <p:ext uri="{BB962C8B-B14F-4D97-AF65-F5344CB8AC3E}">
        <p14:creationId xmlns:p14="http://schemas.microsoft.com/office/powerpoint/2010/main" val="67463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a:t>
            </a:r>
            <a:r>
              <a:rPr lang="en-US" dirty="0"/>
              <a:t> </a:t>
            </a:r>
            <a:r>
              <a:rPr lang="en-US" b="1" dirty="0"/>
              <a:t>SLIDE</a:t>
            </a:r>
            <a:endParaRPr lang="en-US" dirty="0"/>
          </a:p>
          <a:p>
            <a:pPr marL="171450" indent="-171450">
              <a:buClr>
                <a:srgbClr val="336699"/>
              </a:buClr>
              <a:buFont typeface="Wingdings" pitchFamily="2" charset="2"/>
              <a:buChar char="§"/>
            </a:pPr>
            <a:r>
              <a:rPr lang="en-US" dirty="0"/>
              <a:t>This slide can simply be read as more detail of the model will follow.</a:t>
            </a:r>
          </a:p>
        </p:txBody>
      </p:sp>
      <p:sp>
        <p:nvSpPr>
          <p:cNvPr id="4" name="Slide Number Placeholder 3"/>
          <p:cNvSpPr>
            <a:spLocks noGrp="1"/>
          </p:cNvSpPr>
          <p:nvPr>
            <p:ph type="sldNum" sz="quarter" idx="5"/>
          </p:nvPr>
        </p:nvSpPr>
        <p:spPr/>
        <p:txBody>
          <a:bodyPr/>
          <a:lstStyle/>
          <a:p>
            <a:fld id="{C58EB948-F276-FD49-9FBF-089A9410267B}" type="slidenum">
              <a:rPr lang="en-US" smtClean="0"/>
              <a:t>4</a:t>
            </a:fld>
            <a:endParaRPr lang="en-US"/>
          </a:p>
        </p:txBody>
      </p:sp>
    </p:spTree>
    <p:extLst>
      <p:ext uri="{BB962C8B-B14F-4D97-AF65-F5344CB8AC3E}">
        <p14:creationId xmlns:p14="http://schemas.microsoft.com/office/powerpoint/2010/main" val="1729029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Arial" panose="020B0604020202020204" pitchFamily="34" charset="0"/>
              <a:buChar char="•"/>
            </a:pPr>
            <a:r>
              <a:rPr lang="en-US" dirty="0">
                <a:latin typeface="Calibri" panose="020F0502020204030204" pitchFamily="34" charset="0"/>
                <a:cs typeface="Calibri" panose="020F0502020204030204" pitchFamily="34" charset="0"/>
              </a:rPr>
              <a:t>This caregiver has thought about the child’s response to praise in terms of her history. </a:t>
            </a:r>
          </a:p>
          <a:p>
            <a:pPr marL="171450" indent="-171450">
              <a:buClr>
                <a:srgbClr val="336699"/>
              </a:buClr>
              <a:buFont typeface="Arial" panose="020B0604020202020204" pitchFamily="34" charset="0"/>
              <a:buChar char="•"/>
            </a:pPr>
            <a:r>
              <a:rPr lang="en-US" dirty="0">
                <a:latin typeface="Calibri" panose="020F0502020204030204" pitchFamily="34" charset="0"/>
                <a:cs typeface="Calibri" panose="020F0502020204030204" pitchFamily="34" charset="0"/>
              </a:rPr>
              <a:t>Explaining to a child the connection between their behaviour and adult praise can help the child to accept praise, enjoy it and learn from it. </a:t>
            </a:r>
          </a:p>
        </p:txBody>
      </p:sp>
      <p:sp>
        <p:nvSpPr>
          <p:cNvPr id="4" name="Slide Number Placeholder 3"/>
          <p:cNvSpPr>
            <a:spLocks noGrp="1"/>
          </p:cNvSpPr>
          <p:nvPr>
            <p:ph type="sldNum" sz="quarter" idx="5"/>
          </p:nvPr>
        </p:nvSpPr>
        <p:spPr/>
        <p:txBody>
          <a:bodyPr/>
          <a:lstStyle/>
          <a:p>
            <a:fld id="{C58EB948-F276-FD49-9FBF-089A9410267B}" type="slidenum">
              <a:rPr lang="en-US" smtClean="0"/>
              <a:t>40</a:t>
            </a:fld>
            <a:endParaRPr lang="en-US"/>
          </a:p>
        </p:txBody>
      </p:sp>
    </p:spTree>
    <p:extLst>
      <p:ext uri="{BB962C8B-B14F-4D97-AF65-F5344CB8AC3E}">
        <p14:creationId xmlns:p14="http://schemas.microsoft.com/office/powerpoint/2010/main" val="3354091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This is another example of active support from caregivers - to help this child to be more sociable, but also to feel positive about themself and their identity.</a:t>
            </a:r>
          </a:p>
        </p:txBody>
      </p:sp>
      <p:sp>
        <p:nvSpPr>
          <p:cNvPr id="4" name="Slide Number Placeholder 3"/>
          <p:cNvSpPr>
            <a:spLocks noGrp="1"/>
          </p:cNvSpPr>
          <p:nvPr>
            <p:ph type="sldNum" sz="quarter" idx="5"/>
          </p:nvPr>
        </p:nvSpPr>
        <p:spPr/>
        <p:txBody>
          <a:bodyPr/>
          <a:lstStyle/>
          <a:p>
            <a:fld id="{A1940F40-B4E3-9C4F-94C3-424D3472A3F0}" type="slidenum">
              <a:rPr lang="en-US" smtClean="0"/>
              <a:t>41</a:t>
            </a:fld>
            <a:endParaRPr lang="en-US"/>
          </a:p>
        </p:txBody>
      </p:sp>
    </p:spTree>
    <p:extLst>
      <p:ext uri="{BB962C8B-B14F-4D97-AF65-F5344CB8AC3E}">
        <p14:creationId xmlns:p14="http://schemas.microsoft.com/office/powerpoint/2010/main" val="2821732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8140AE4C-C40F-9BB1-C28B-90363493F0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1pPr>
            <a:lvl2pPr marL="738188" indent="-28416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2pPr>
            <a:lvl3pPr marL="1136650"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3pPr>
            <a:lvl4pPr marL="1590675"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4pPr>
            <a:lvl5pPr marL="2046288" indent="-227013">
              <a:spcBef>
                <a:spcPct val="30000"/>
              </a:spcBef>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5pPr>
            <a:lvl6pPr marL="25034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6pPr>
            <a:lvl7pPr marL="29606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7pPr>
            <a:lvl8pPr marL="34178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8pPr>
            <a:lvl9pPr marL="3875088" indent="-227013" eaLnBrk="0" fontAlgn="base" hangingPunct="0">
              <a:spcBef>
                <a:spcPct val="30000"/>
              </a:spcBef>
              <a:spcAft>
                <a:spcPct val="0"/>
              </a:spcAft>
              <a:tabLst>
                <a:tab pos="0" algn="l"/>
                <a:tab pos="909638" algn="l"/>
                <a:tab pos="1819275" algn="l"/>
                <a:tab pos="2728913" algn="l"/>
                <a:tab pos="3638550" algn="l"/>
                <a:tab pos="4548188" algn="l"/>
                <a:tab pos="5457825" algn="l"/>
                <a:tab pos="6367463" algn="l"/>
                <a:tab pos="7277100" algn="l"/>
                <a:tab pos="8186738" algn="l"/>
                <a:tab pos="9096375" algn="l"/>
                <a:tab pos="10006013" algn="l"/>
              </a:tabLst>
              <a:defRPr sz="1200">
                <a:solidFill>
                  <a:schemeClr val="tx1"/>
                </a:solidFill>
                <a:latin typeface="Arial" panose="020B0604020202020204" pitchFamily="34" charset="0"/>
                <a:cs typeface="Arial" panose="020B0604020202020204" pitchFamily="34" charset="0"/>
              </a:defRPr>
            </a:lvl9pPr>
          </a:lstStyle>
          <a:p>
            <a:pPr>
              <a:spcBef>
                <a:spcPct val="0"/>
              </a:spcBef>
            </a:pPr>
            <a:fld id="{02BA0739-0C22-C04D-93BE-A1F12AD983EE}" type="slidenum">
              <a:rPr lang="en-US" altLang="en-US">
                <a:solidFill>
                  <a:srgbClr val="000000"/>
                </a:solidFill>
              </a:rPr>
              <a:pPr>
                <a:spcBef>
                  <a:spcPct val="0"/>
                </a:spcBef>
              </a:pPr>
              <a:t>42</a:t>
            </a:fld>
            <a:endParaRPr lang="en-US" altLang="en-US">
              <a:solidFill>
                <a:srgbClr val="000000"/>
              </a:solidFill>
            </a:endParaRPr>
          </a:p>
        </p:txBody>
      </p:sp>
      <p:sp>
        <p:nvSpPr>
          <p:cNvPr id="70658" name="Rectangle 2">
            <a:extLst>
              <a:ext uri="{FF2B5EF4-FFF2-40B4-BE49-F238E27FC236}">
                <a16:creationId xmlns:a16="http://schemas.microsoft.com/office/drawing/2014/main" id="{BA916D63-520D-24AA-1CB2-8D52FAC78A58}"/>
              </a:ext>
            </a:extLst>
          </p:cNvPr>
          <p:cNvSpPr>
            <a:spLocks noGrp="1" noRot="1" noChangeAspect="1" noChangeArrowheads="1" noTextEdit="1"/>
          </p:cNvSpPr>
          <p:nvPr>
            <p:ph type="sldImg"/>
          </p:nvPr>
        </p:nvSpPr>
        <p:spPr>
          <a:ln/>
        </p:spPr>
        <p:txBody>
          <a:bodyPr/>
          <a:lstStyle/>
          <a:p>
            <a:endParaRPr lang="en-US"/>
          </a:p>
        </p:txBody>
      </p:sp>
      <p:sp>
        <p:nvSpPr>
          <p:cNvPr id="70659" name="Rectangle 3">
            <a:extLst>
              <a:ext uri="{FF2B5EF4-FFF2-40B4-BE49-F238E27FC236}">
                <a16:creationId xmlns:a16="http://schemas.microsoft.com/office/drawing/2014/main" id="{BD3BD37C-E70B-BC62-1532-A5FE113EC7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Calibri" panose="020F0502020204030204" pitchFamily="34" charset="0"/>
                <a:cs typeface="Calibri" panose="020F0502020204030204" pitchFamily="34" charset="0"/>
              </a:rPr>
              <a:t>Notes</a:t>
            </a:r>
          </a:p>
          <a:p>
            <a:r>
              <a:rPr lang="en-US" altLang="en-US" b="1" dirty="0">
                <a:latin typeface="Calibri" panose="020F0502020204030204" pitchFamily="34" charset="0"/>
                <a:cs typeface="Calibri" panose="020F0502020204030204" pitchFamily="34" charset="0"/>
              </a:rPr>
              <a:t>READ SLIDE</a:t>
            </a:r>
          </a:p>
          <a:p>
            <a:pPr marL="171450" lvl="0" indent="-171450">
              <a:buClr>
                <a:srgbClr val="336699"/>
              </a:buClr>
              <a:buFont typeface="Wingdings" pitchFamily="2"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Rob had learning difficulties and had few opportunities to excel at school. But the long-term foster family, where he was placed age 10, took pride in their fishpond and encouraged Rob to have his own pond, next to his caregivers'.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buClr>
                <a:srgbClr val="336699"/>
              </a:buClr>
              <a:buFont typeface="Wingdings" pitchFamily="2" charset="2"/>
              <a:buChar char="§"/>
              <a:tabLst>
                <a:tab pos="457200" algn="l"/>
              </a:tabLst>
            </a:pPr>
            <a:r>
              <a:rPr lang="en-US" dirty="0">
                <a:effectLst/>
                <a:latin typeface="Calibri" panose="020F0502020204030204" pitchFamily="34" charset="0"/>
                <a:ea typeface="Calibri" panose="020F0502020204030204" pitchFamily="34" charset="0"/>
                <a:cs typeface="Calibri" panose="020F0502020204030204" pitchFamily="34" charset="0"/>
              </a:rPr>
              <a:t>Their pride in Rob and his own sense of achievement became a source of self-esteem right through to age 18 and beyond - but also became a part of Rob's sense of belonging and permanence in this family.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Clr>
                <a:srgbClr val="336699"/>
              </a:buClr>
              <a:buFont typeface="Wingdings" pitchFamily="2" charset="2"/>
              <a:buChar char="§"/>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Exercise 3  20 minutes</a:t>
            </a:r>
          </a:p>
          <a:p>
            <a:r>
              <a:rPr lang="en-US" b="1" dirty="0"/>
              <a:t>READ SLIDE</a:t>
            </a:r>
          </a:p>
          <a:p>
            <a:pPr marL="171450" indent="-171450">
              <a:buFont typeface="Arial" panose="020B0604020202020204" pitchFamily="34" charset="0"/>
              <a:buChar char="•"/>
            </a:pPr>
            <a:r>
              <a:rPr lang="en-US" dirty="0"/>
              <a:t>In small groups, discuss one of these two cases  with the focus on these questions about acceptance and self-esteem. Followed by feedback and whole group discussion</a:t>
            </a:r>
          </a:p>
          <a:p>
            <a:pPr marL="171450" indent="-171450">
              <a:buFont typeface="Arial" panose="020B0604020202020204" pitchFamily="34" charset="0"/>
              <a:buChar char="•"/>
            </a:pPr>
            <a:r>
              <a:rPr lang="en-US" dirty="0"/>
              <a:t>First how can these two children of different ages, stages and situations be helped to value themselves and manage setbacks. </a:t>
            </a:r>
          </a:p>
          <a:p>
            <a:pPr marL="171450" indent="-171450">
              <a:buFont typeface="Arial" panose="020B0604020202020204" pitchFamily="34" charset="0"/>
              <a:buChar char="•"/>
            </a:pPr>
            <a:r>
              <a:rPr lang="en-US" dirty="0"/>
              <a:t>These are older children than in the previous exercise on Sensitivity – managing feelings and with greater communication skills. But tuning in to their thoughts and feelings will be an important task when thinking about practical ways of building their self-esteem. </a:t>
            </a:r>
            <a:endParaRPr lang="en-GB" dirty="0"/>
          </a:p>
          <a:p>
            <a:pPr marL="171450" lvl="0" indent="-171450">
              <a:buFont typeface="Arial" panose="020B0604020202020204" pitchFamily="34" charset="0"/>
              <a:buChar char="•"/>
            </a:pPr>
            <a:r>
              <a:rPr lang="en-US" dirty="0"/>
              <a:t>The exercise also focuses on the kind of support that caregivers for these different children, in different types of placement, may need to maintain their own self-esteem when they are feeling challenged by a child's troubled behaviour.</a:t>
            </a:r>
            <a:endParaRPr lang="en-GB" dirty="0"/>
          </a:p>
          <a:p>
            <a:endParaRPr lang="en-US" b="1" dirty="0"/>
          </a:p>
        </p:txBody>
      </p:sp>
      <p:sp>
        <p:nvSpPr>
          <p:cNvPr id="4" name="Slide Number Placeholder 3"/>
          <p:cNvSpPr>
            <a:spLocks noGrp="1"/>
          </p:cNvSpPr>
          <p:nvPr>
            <p:ph type="sldNum" sz="quarter" idx="5"/>
          </p:nvPr>
        </p:nvSpPr>
        <p:spPr/>
        <p:txBody>
          <a:bodyPr/>
          <a:lstStyle/>
          <a:p>
            <a:fld id="{A1940F40-B4E3-9C4F-94C3-424D3472A3F0}" type="slidenum">
              <a:rPr lang="en-US" smtClean="0"/>
              <a:t>43</a:t>
            </a:fld>
            <a:endParaRPr lang="en-US"/>
          </a:p>
        </p:txBody>
      </p:sp>
    </p:spTree>
    <p:extLst>
      <p:ext uri="{BB962C8B-B14F-4D97-AF65-F5344CB8AC3E}">
        <p14:creationId xmlns:p14="http://schemas.microsoft.com/office/powerpoint/2010/main" val="1670295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342900" indent="-342900">
              <a:buClr>
                <a:srgbClr val="0070C0"/>
              </a:buClr>
              <a:buFont typeface="Wingdings" pitchFamily="2" charset="2"/>
              <a:buChar char="§"/>
            </a:pPr>
            <a:r>
              <a:rPr lang="en-GB" dirty="0">
                <a:latin typeface="Calibri" panose="020F0502020204030204" pitchFamily="34" charset="0"/>
                <a:cs typeface="Calibri" panose="020F0502020204030204" pitchFamily="34" charset="0"/>
              </a:rPr>
              <a:t>When children begin to feel accepted and valued for who they are and learn that this does not depend on being ‘perfect’, they will gain confidence, enjoy their successes and manage their setbacks. Small steps towards this should be acknowledged and celebrated. </a:t>
            </a:r>
          </a:p>
          <a:p>
            <a:pPr marL="342900" indent="-342900">
              <a:buClr>
                <a:srgbClr val="0070C0"/>
              </a:buClr>
              <a:buFont typeface="Wingdings" pitchFamily="2" charset="2"/>
              <a:buChar char="§"/>
            </a:pPr>
            <a:r>
              <a:rPr lang="en-GB" dirty="0">
                <a:latin typeface="Calibri" panose="020F0502020204030204" pitchFamily="34" charset="0"/>
                <a:cs typeface="Calibri" panose="020F0502020204030204" pitchFamily="34" charset="0"/>
              </a:rPr>
              <a:t>Another key message is that self-esteem building does not only take place within the family and extended family. Schools and community groups can also play an important role in building a child's self-esteem – but children often need caregivers to be advocates for them and support their participation.</a:t>
            </a:r>
            <a:endParaRPr lang="en-US" b="1" dirty="0">
              <a:latin typeface="Calibri" panose="020F0502020204030204" pitchFamily="34" charset="0"/>
              <a:cs typeface="Calibri" panose="020F0502020204030204" pitchFamily="34" charset="0"/>
            </a:endParaRPr>
          </a:p>
          <a:p>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44</a:t>
            </a:fld>
            <a:endParaRPr lang="en-US"/>
          </a:p>
        </p:txBody>
      </p:sp>
    </p:spTree>
    <p:extLst>
      <p:ext uri="{BB962C8B-B14F-4D97-AF65-F5344CB8AC3E}">
        <p14:creationId xmlns:p14="http://schemas.microsoft.com/office/powerpoint/2010/main" val="3412649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40F40-B4E3-9C4F-94C3-424D3472A3F0}" type="slidenum">
              <a:rPr lang="en-US" smtClean="0"/>
              <a:t>45</a:t>
            </a:fld>
            <a:endParaRPr lang="en-US"/>
          </a:p>
        </p:txBody>
      </p:sp>
    </p:spTree>
    <p:extLst>
      <p:ext uri="{BB962C8B-B14F-4D97-AF65-F5344CB8AC3E}">
        <p14:creationId xmlns:p14="http://schemas.microsoft.com/office/powerpoint/2010/main" val="3463495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p:txBody>
      </p:sp>
      <p:sp>
        <p:nvSpPr>
          <p:cNvPr id="4" name="Slide Number Placeholder 3"/>
          <p:cNvSpPr>
            <a:spLocks noGrp="1"/>
          </p:cNvSpPr>
          <p:nvPr>
            <p:ph type="sldNum" sz="quarter" idx="5"/>
          </p:nvPr>
        </p:nvSpPr>
        <p:spPr/>
        <p:txBody>
          <a:bodyPr/>
          <a:lstStyle/>
          <a:p>
            <a:fld id="{C58EB948-F276-FD49-9FBF-089A9410267B}" type="slidenum">
              <a:rPr lang="en-US" smtClean="0"/>
              <a:t>46</a:t>
            </a:fld>
            <a:endParaRPr lang="en-US"/>
          </a:p>
        </p:txBody>
      </p:sp>
    </p:spTree>
    <p:extLst>
      <p:ext uri="{BB962C8B-B14F-4D97-AF65-F5344CB8AC3E}">
        <p14:creationId xmlns:p14="http://schemas.microsoft.com/office/powerpoint/2010/main" val="647004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We now move on to the fourth dimension Co-operation- helping the child to feel effective,  which again builds on the previous dimensions. Enabling children to feel effective requires availability, sensitivity and acceptance. </a:t>
            </a:r>
          </a:p>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47</a:t>
            </a:fld>
            <a:endParaRPr lang="en-US"/>
          </a:p>
        </p:txBody>
      </p:sp>
    </p:spTree>
    <p:extLst>
      <p:ext uri="{BB962C8B-B14F-4D97-AF65-F5344CB8AC3E}">
        <p14:creationId xmlns:p14="http://schemas.microsoft.com/office/powerpoint/2010/main" val="4078586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ea typeface="Calibri" panose="020F0502020204030204" pitchFamily="34" charset="0"/>
                <a:cs typeface="Calibri" panose="020F0502020204030204" pitchFamily="34" charset="0"/>
              </a:rPr>
              <a:t>READ round the cycle on the slide</a:t>
            </a:r>
            <a:endParaRPr lang="en-US" b="1" dirty="0">
              <a:latin typeface="Calibri" panose="020F0502020204030204" pitchFamily="34" charset="0"/>
              <a:cs typeface="Calibri" panose="020F0502020204030204" pitchFamily="34" charset="0"/>
            </a:endParaRPr>
          </a:p>
          <a:p>
            <a:pPr>
              <a:buClr>
                <a:srgbClr val="336699"/>
              </a:buClr>
            </a:pP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48</a:t>
            </a:fld>
            <a:endParaRPr lang="en-US"/>
          </a:p>
        </p:txBody>
      </p:sp>
    </p:spTree>
    <p:extLst>
      <p:ext uri="{BB962C8B-B14F-4D97-AF65-F5344CB8AC3E}">
        <p14:creationId xmlns:p14="http://schemas.microsoft.com/office/powerpoint/2010/main" val="646618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50"/>
            <a:ext cx="5486400" cy="4001328"/>
          </a:xfrm>
        </p:spPr>
        <p:txBody>
          <a:bodyPr/>
          <a:lstStyle/>
          <a:p>
            <a:pPr>
              <a:buClr>
                <a:srgbClr val="336699"/>
              </a:buClr>
            </a:pPr>
            <a:r>
              <a:rPr lang="en-GB" b="1" dirty="0">
                <a:latin typeface="Calibri" panose="020F0502020204030204" pitchFamily="34" charset="0"/>
                <a:cs typeface="Calibri" panose="020F0502020204030204" pitchFamily="34" charset="0"/>
              </a:rPr>
              <a:t>Notes</a:t>
            </a:r>
          </a:p>
          <a:p>
            <a:pPr>
              <a:buClr>
                <a:srgbClr val="336699"/>
              </a:buClr>
            </a:pPr>
            <a:r>
              <a:rPr lang="en-GB"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Children may lack confidence in getting their needs met.  Many children who enter the care system have rarely experienced co-operative caregiving where they were able to ask for what they needed. Their caregivers, perhaps because of their own histories or current circumstances, may have been either too controlling and not giving children choices </a:t>
            </a:r>
            <a:r>
              <a:rPr lang="en-GB" i="1" dirty="0">
                <a:latin typeface="Calibri" panose="020F0502020204030204" pitchFamily="34" charset="0"/>
                <a:cs typeface="Calibri" panose="020F0502020204030204" pitchFamily="34" charset="0"/>
              </a:rPr>
              <a:t>or</a:t>
            </a:r>
            <a:r>
              <a:rPr lang="en-GB" dirty="0">
                <a:latin typeface="Calibri" panose="020F0502020204030204" pitchFamily="34" charset="0"/>
                <a:cs typeface="Calibri" panose="020F0502020204030204" pitchFamily="34" charset="0"/>
              </a:rPr>
              <a:t> neglectful and ineffective. Boundaries may have been harsh and rigid or weak and inconsistent - or inconsistent.</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Children may feel powerless when they are placed into care or moved within the care system. They may have had little preparation for their moves and been left feeling that they do not have a say in what happens to them.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Some children may become over-compliant, passive, unable to assert their views and wishes – and be vulnerable as a result.</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In contrast, some anxious, insecure children may feel too powerful and out of control - perhaps being so challenging that they break placements. They may feel they need to control adults they don’t trust, both at home and at school, so find it hard to co-operate. They may not accept the family or classroom rules and small issues become battles. They may also be controlling with peers and become unpopular at school.</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 For all these reasons, this is an important but complex dimension to think about. </a:t>
            </a:r>
          </a:p>
        </p:txBody>
      </p:sp>
      <p:sp>
        <p:nvSpPr>
          <p:cNvPr id="4" name="Slide Number Placeholder 3"/>
          <p:cNvSpPr>
            <a:spLocks noGrp="1"/>
          </p:cNvSpPr>
          <p:nvPr>
            <p:ph type="sldNum" sz="quarter" idx="5"/>
          </p:nvPr>
        </p:nvSpPr>
        <p:spPr/>
        <p:txBody>
          <a:bodyPr/>
          <a:lstStyle/>
          <a:p>
            <a:fld id="{C58EB948-F276-FD49-9FBF-089A9410267B}" type="slidenum">
              <a:rPr lang="en-US" smtClean="0"/>
              <a:t>49</a:t>
            </a:fld>
            <a:endParaRPr lang="en-US" dirty="0"/>
          </a:p>
        </p:txBody>
      </p:sp>
    </p:spTree>
    <p:extLst>
      <p:ext uri="{BB962C8B-B14F-4D97-AF65-F5344CB8AC3E}">
        <p14:creationId xmlns:p14="http://schemas.microsoft.com/office/powerpoint/2010/main" val="3827882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b="1">
                <a:latin typeface="Calibri"/>
                <a:ea typeface="Calibri"/>
                <a:cs typeface="Calibri"/>
                <a:sym typeface="Calibri"/>
              </a:defRPr>
            </a:pPr>
            <a:endParaRPr lang="en-GB" dirty="0"/>
          </a:p>
          <a:p>
            <a:r>
              <a:rPr lang="en-US" b="1" dirty="0">
                <a:sym typeface="Aptos"/>
              </a:rPr>
              <a:t>Notes</a:t>
            </a:r>
          </a:p>
          <a:p>
            <a:r>
              <a:rPr lang="en-US" b="1" dirty="0">
                <a:sym typeface="Aptos"/>
              </a:rPr>
              <a:t>READ SLIDE</a:t>
            </a:r>
          </a:p>
          <a:p>
            <a:pPr marL="171450" indent="-171450">
              <a:buFont typeface="Wingdings" pitchFamily="2" charset="2"/>
              <a:buChar char="§"/>
            </a:pPr>
            <a:r>
              <a:rPr lang="en-US" dirty="0">
                <a:sym typeface="Aptos"/>
              </a:rPr>
              <a:t>Providing a child with reliable comfort, closeness and reassurance – a secure base for exploration- - is very important for babies and young children who have to learn</a:t>
            </a:r>
            <a:r>
              <a:rPr lang="en-GB" dirty="0">
                <a:sym typeface="Aptos"/>
              </a:rPr>
              <a:t> </a:t>
            </a:r>
            <a:r>
              <a:rPr lang="en-US" dirty="0">
                <a:sym typeface="Aptos"/>
              </a:rPr>
              <a:t>to cope with the many ‘ups and downs’ of life (for instance, hunger, thirst, discomfort, separation), but it is also necessary for older children and teenagers, who face additional complex challenges at school and in peer groups.</a:t>
            </a:r>
          </a:p>
          <a:p>
            <a:pPr marL="171450" indent="-171450">
              <a:buFont typeface="Wingdings" pitchFamily="2" charset="2"/>
              <a:buChar char="§"/>
            </a:pPr>
            <a:r>
              <a:rPr lang="en-US" altLang="en-US" dirty="0">
                <a:latin typeface="Calibri" panose="020F0502020204030204" pitchFamily="34" charset="0"/>
                <a:cs typeface="Calibri" panose="020F0502020204030204" pitchFamily="34" charset="0"/>
              </a:rPr>
              <a:t>This secure base helps the child – whether a toddler or a teenager- to enjoy all kinds of exploration, </a:t>
            </a:r>
            <a:r>
              <a:rPr lang="en-US" dirty="0">
                <a:sym typeface="Aptos"/>
              </a:rPr>
              <a:t>because they know and trust that their needs will be met and that support and help will always be available to them.</a:t>
            </a:r>
            <a:endParaRPr lang="en-GB" dirty="0">
              <a:sym typeface="Aptos"/>
            </a:endParaRPr>
          </a:p>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5</a:t>
            </a:fld>
            <a:endParaRPr lang="en-US"/>
          </a:p>
        </p:txBody>
      </p:sp>
    </p:spTree>
    <p:extLst>
      <p:ext uri="{BB962C8B-B14F-4D97-AF65-F5344CB8AC3E}">
        <p14:creationId xmlns:p14="http://schemas.microsoft.com/office/powerpoint/2010/main" val="1788317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D8E7-124C-2746-0F42-18C57029C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2AAF7-1F03-F802-BBD1-124F183FC8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B3D5E1-B90D-C5FF-F7C5-9842FB4B530C}"/>
              </a:ext>
            </a:extLst>
          </p:cNvPr>
          <p:cNvSpPr>
            <a:spLocks noGrp="1"/>
          </p:cNvSpPr>
          <p:nvPr>
            <p:ph type="body" idx="1"/>
          </p:nvPr>
        </p:nvSpPr>
        <p:spPr/>
        <p:txBody>
          <a:bodyPr/>
          <a:lstStyle/>
          <a:p>
            <a:r>
              <a:rPr lang="en-GB" b="1" dirty="0">
                <a:latin typeface="Calibri" panose="020F0502020204030204" pitchFamily="34" charset="0"/>
                <a:cs typeface="Calibri" panose="020F0502020204030204" pitchFamily="34" charset="0"/>
              </a:rPr>
              <a:t>Notes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 Caregivers need to be thinking about how important it is for children’s development that they feel effective. The link between effectiveness and co-operation may need some explanation for caregivers i.e. the more trusting and effective the child feels in relationships, the more likely they will be to let go of controlling behaviours,  to co-operate and to compromise.</a:t>
            </a:r>
          </a:p>
          <a:p>
            <a:pPr>
              <a:buClr>
                <a:srgbClr val="336699"/>
              </a:buClr>
            </a:pP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buClr>
                <a:srgbClr val="336699"/>
              </a:buClr>
            </a:pPr>
            <a:endParaRPr lang="en-GB" dirty="0">
              <a:latin typeface="Arial" panose="020B0604020202020204" pitchFamily="34" charset="0"/>
              <a:cs typeface="Arial" panose="020B0604020202020204" pitchFamily="34" charset="0"/>
            </a:endParaRPr>
          </a:p>
          <a:p>
            <a:pPr marL="171450" indent="-171450">
              <a:buClr>
                <a:srgbClr val="336699"/>
              </a:buClr>
              <a:buFont typeface="Wingdings" pitchFamily="2" charset="2"/>
              <a:buChar char="§"/>
            </a:pPr>
            <a:endParaRPr lang="en-US" i="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D9939D-1DE8-D2F1-AC3F-1FA3FF6CF467}"/>
              </a:ext>
            </a:extLst>
          </p:cNvPr>
          <p:cNvSpPr>
            <a:spLocks noGrp="1"/>
          </p:cNvSpPr>
          <p:nvPr>
            <p:ph type="sldNum" sz="quarter" idx="5"/>
          </p:nvPr>
        </p:nvSpPr>
        <p:spPr/>
        <p:txBody>
          <a:bodyPr/>
          <a:lstStyle/>
          <a:p>
            <a:fld id="{C58EB948-F276-FD49-9FBF-089A9410267B}" type="slidenum">
              <a:rPr lang="en-US" smtClean="0"/>
              <a:t>50</a:t>
            </a:fld>
            <a:endParaRPr lang="en-US"/>
          </a:p>
        </p:txBody>
      </p:sp>
    </p:spTree>
    <p:extLst>
      <p:ext uri="{BB962C8B-B14F-4D97-AF65-F5344CB8AC3E}">
        <p14:creationId xmlns:p14="http://schemas.microsoft.com/office/powerpoint/2010/main" val="3494316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50"/>
            <a:ext cx="5486400" cy="3829050"/>
          </a:xfrm>
        </p:spPr>
        <p:txBody>
          <a:bodyPr/>
          <a:lstStyle/>
          <a:p>
            <a:r>
              <a:rPr lang="en-GB" b="1" dirty="0">
                <a:latin typeface="Calibri" panose="020F0502020204030204" pitchFamily="34" charset="0"/>
                <a:cs typeface="Calibri" panose="020F0502020204030204" pitchFamily="34" charset="0"/>
              </a:rPr>
              <a:t>Notes </a:t>
            </a:r>
          </a:p>
          <a:p>
            <a:pPr marL="171450" indent="-171450">
              <a:buClr>
                <a:srgbClr val="336699"/>
              </a:buClr>
              <a:buFont typeface="Wingdings" pitchFamily="2" charset="2"/>
              <a:buChar char="§"/>
            </a:pPr>
            <a:r>
              <a:rPr lang="en-GB" b="1" dirty="0">
                <a:latin typeface="Calibri" panose="020F0502020204030204" pitchFamily="34" charset="0"/>
                <a:cs typeface="Calibri" panose="020F0502020204030204" pitchFamily="34" charset="0"/>
              </a:rPr>
              <a:t> Offering some choice </a:t>
            </a:r>
            <a:r>
              <a:rPr lang="en-GB" dirty="0">
                <a:latin typeface="Calibri" panose="020F0502020204030204" pitchFamily="34" charset="0"/>
                <a:cs typeface="Calibri" panose="020F0502020204030204" pitchFamily="34" charset="0"/>
              </a:rPr>
              <a:t>(within safe limits), even in small things and from the start of a placement, can help children to feel more effective and able to have some influence in their lives. e.g. ‘Which breakfast cereal would you like?’ ‘Would you like to wear your blue T shirt or the red one?’</a:t>
            </a:r>
          </a:p>
          <a:p>
            <a:pPr marL="171450" indent="-171450">
              <a:buClr>
                <a:srgbClr val="336699"/>
              </a:buClr>
              <a:buFont typeface="Wingdings" pitchFamily="2" charset="2"/>
              <a:buChar char="§"/>
            </a:pPr>
            <a:r>
              <a:rPr lang="en-GB" b="1" dirty="0">
                <a:latin typeface="Calibri" panose="020F0502020204030204" pitchFamily="34" charset="0"/>
                <a:cs typeface="Calibri" panose="020F0502020204030204" pitchFamily="34" charset="0"/>
              </a:rPr>
              <a:t>Enabling children to take the lead</a:t>
            </a:r>
            <a:r>
              <a:rPr lang="en-GB" dirty="0">
                <a:latin typeface="Calibri" panose="020F0502020204030204" pitchFamily="34" charset="0"/>
                <a:cs typeface="Calibri" panose="020F0502020204030204" pitchFamily="34" charset="0"/>
              </a:rPr>
              <a:t>, feel effective and competent in a safe, structured setting. This form of play with younger children can be referred to as ‘attending’, where the adult follows the child.  It can be done for short periods (about 10 minutes) each day and it can be named as a special activity (e.g. Special Playtime</a:t>
            </a:r>
            <a:r>
              <a:rPr lang="en-GB" i="1" dirty="0">
                <a:latin typeface="Calibri" panose="020F0502020204030204" pitchFamily="34" charset="0"/>
                <a:cs typeface="Calibri" panose="020F0502020204030204" pitchFamily="34" charset="0"/>
              </a:rPr>
              <a:t>).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Supporting children to </a:t>
            </a:r>
            <a:r>
              <a:rPr lang="en-GB" b="1" dirty="0">
                <a:latin typeface="Calibri" panose="020F0502020204030204" pitchFamily="34" charset="0"/>
                <a:cs typeface="Calibri" panose="020F0502020204030204" pitchFamily="34" charset="0"/>
              </a:rPr>
              <a:t>achieve positive results </a:t>
            </a:r>
            <a:r>
              <a:rPr lang="en-GB" dirty="0">
                <a:latin typeface="Calibri" panose="020F0502020204030204" pitchFamily="34" charset="0"/>
                <a:cs typeface="Calibri" panose="020F0502020204030204" pitchFamily="34" charset="0"/>
              </a:rPr>
              <a:t>(for example, completing small household tasks, planning an activity) is beneficial for effectiveness and self-esteem.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It is important that caregivers have </a:t>
            </a:r>
            <a:r>
              <a:rPr lang="en-GB" b="1" dirty="0">
                <a:latin typeface="Calibri" panose="020F0502020204030204" pitchFamily="34" charset="0"/>
                <a:cs typeface="Calibri" panose="020F0502020204030204" pitchFamily="34" charset="0"/>
              </a:rPr>
              <a:t>clear rules and boundaries, </a:t>
            </a:r>
            <a:r>
              <a:rPr lang="en-GB" dirty="0">
                <a:latin typeface="Calibri" panose="020F0502020204030204" pitchFamily="34" charset="0"/>
                <a:cs typeface="Calibri" panose="020F0502020204030204" pitchFamily="34" charset="0"/>
              </a:rPr>
              <a:t>which are appropriate and reasonable for the child’s age and stage of development. These should be clearly explained to the child, along with the reasons behind them but caregivers should also be supported to negotiate and compromise within these boundaries.</a:t>
            </a:r>
          </a:p>
          <a:p>
            <a:pPr marL="171450" indent="-171450">
              <a:buClr>
                <a:srgbClr val="336699"/>
              </a:buClr>
              <a:buFont typeface="Wingdings" pitchFamily="2" charset="2"/>
              <a:buChar char="§"/>
            </a:pPr>
            <a:r>
              <a:rPr lang="en-GB" b="1" dirty="0">
                <a:latin typeface="Calibri" panose="020F0502020204030204" pitchFamily="34" charset="0"/>
                <a:cs typeface="Calibri" panose="020F0502020204030204" pitchFamily="34" charset="0"/>
              </a:rPr>
              <a:t>Use fun and playfulness </a:t>
            </a:r>
            <a:r>
              <a:rPr lang="en-GB" dirty="0">
                <a:latin typeface="Calibri" panose="020F0502020204030204" pitchFamily="34" charset="0"/>
                <a:cs typeface="Calibri" panose="020F0502020204030204" pitchFamily="34" charset="0"/>
              </a:rPr>
              <a:t>to achieve co-operation, where possible. This will help the child to understand that it is safe and rewarding to co-operate. </a:t>
            </a:r>
          </a:p>
          <a:p>
            <a:pPr marL="171450" indent="-171450">
              <a:buClr>
                <a:srgbClr val="336699"/>
              </a:buClr>
              <a:buFont typeface="Wingdings" pitchFamily="2" charset="2"/>
              <a:buChar char="§"/>
            </a:pPr>
            <a:endParaRPr lang="en-GB" dirty="0">
              <a:latin typeface="Arial" panose="020B0604020202020204" pitchFamily="34" charset="0"/>
              <a:cs typeface="Arial" panose="020B0604020202020204" pitchFamily="34" charset="0"/>
            </a:endParaRPr>
          </a:p>
          <a:p>
            <a:pPr marL="171450" indent="-171450">
              <a:buClr>
                <a:srgbClr val="336699"/>
              </a:buClr>
              <a:buFont typeface="Wingdings" pitchFamily="2" charset="2"/>
              <a:buChar char="§"/>
            </a:pPr>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51</a:t>
            </a:fld>
            <a:endParaRPr lang="en-US"/>
          </a:p>
        </p:txBody>
      </p:sp>
    </p:spTree>
    <p:extLst>
      <p:ext uri="{BB962C8B-B14F-4D97-AF65-F5344CB8AC3E}">
        <p14:creationId xmlns:p14="http://schemas.microsoft.com/office/powerpoint/2010/main" val="1486200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This is a good example of a caregiver using small but important changes in their language and approach  -  offering choice and working together with the child to avoid getting into a battle.</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52</a:t>
            </a:fld>
            <a:endParaRPr lang="en-US"/>
          </a:p>
        </p:txBody>
      </p:sp>
    </p:spTree>
    <p:extLst>
      <p:ext uri="{BB962C8B-B14F-4D97-AF65-F5344CB8AC3E}">
        <p14:creationId xmlns:p14="http://schemas.microsoft.com/office/powerpoint/2010/main" val="4175354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A good example of a caregiver tuning into the child and using fun to engage them in making a positive choice and avoiding conflict. </a:t>
            </a:r>
          </a:p>
        </p:txBody>
      </p:sp>
      <p:sp>
        <p:nvSpPr>
          <p:cNvPr id="4" name="Slide Number Placeholder 3"/>
          <p:cNvSpPr>
            <a:spLocks noGrp="1"/>
          </p:cNvSpPr>
          <p:nvPr>
            <p:ph type="sldNum" sz="quarter" idx="5"/>
          </p:nvPr>
        </p:nvSpPr>
        <p:spPr/>
        <p:txBody>
          <a:bodyPr/>
          <a:lstStyle/>
          <a:p>
            <a:fld id="{C58EB948-F276-FD49-9FBF-089A9410267B}" type="slidenum">
              <a:rPr lang="en-US" smtClean="0"/>
              <a:t>53</a:t>
            </a:fld>
            <a:endParaRPr lang="en-US"/>
          </a:p>
        </p:txBody>
      </p:sp>
    </p:spTree>
    <p:extLst>
      <p:ext uri="{BB962C8B-B14F-4D97-AF65-F5344CB8AC3E}">
        <p14:creationId xmlns:p14="http://schemas.microsoft.com/office/powerpoint/2010/main" val="2635878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 </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George was very troubled - he had been with previous  foster carers who found it difficult to take to him / cope with him and he was developmentally delayed. This caregiver knew that she needed to give him the opportunity to feel valued and to find himself – as he had been unable to do as an infant. This meant finding a safe space for him, then allowing George to take the lead, make choices and  explore the sensory world around him freely.</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The timing of this therapeutic ‘attending’ approach was important, given his age. This caregiver needed to help George become more secure and able to benefit from a permanent placement. There was also less than two years to help him to be developmentally ready for school - so an intensive therapeutic approach to his daily care was crucial.</a:t>
            </a:r>
          </a:p>
          <a:p>
            <a:pPr marL="171450" indent="-171450">
              <a:buClr>
                <a:srgbClr val="336699"/>
              </a:buClr>
              <a:buFont typeface="Wingdings" pitchFamily="2" charset="2"/>
              <a:buChar char="§"/>
            </a:pPr>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54</a:t>
            </a:fld>
            <a:endParaRPr lang="en-US"/>
          </a:p>
        </p:txBody>
      </p:sp>
    </p:spTree>
    <p:extLst>
      <p:ext uri="{BB962C8B-B14F-4D97-AF65-F5344CB8AC3E}">
        <p14:creationId xmlns:p14="http://schemas.microsoft.com/office/powerpoint/2010/main" val="2909215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Exercise 4 15 minutes </a:t>
            </a:r>
          </a:p>
          <a:p>
            <a:pPr marL="171450" indent="-171450">
              <a:buClr>
                <a:srgbClr val="336699"/>
              </a:buClr>
              <a:buFont typeface="Wingdings" pitchFamily="2" charset="2"/>
              <a:buChar char="§"/>
            </a:pPr>
            <a:r>
              <a:rPr lang="en-US" dirty="0"/>
              <a:t>For this exercise, discussion can be in small groups or the whole group - but start by giving participants a few minutes to jot down their first caregiving suggestion for each child that would help them feel more effective and become more co-operative.</a:t>
            </a:r>
          </a:p>
          <a:p>
            <a:pPr marL="171450" indent="-171450">
              <a:buClr>
                <a:srgbClr val="336699"/>
              </a:buClr>
              <a:buFont typeface="Wingdings" pitchFamily="2" charset="2"/>
              <a:buChar char="§"/>
            </a:pPr>
            <a:r>
              <a:rPr lang="en-US" dirty="0"/>
              <a:t>What small signs of progress might the caregiver aim for /observe? </a:t>
            </a:r>
          </a:p>
          <a:p>
            <a:pPr marL="171450" indent="-171450">
              <a:buClr>
                <a:srgbClr val="336699"/>
              </a:buClr>
              <a:buFont typeface="Wingdings" pitchFamily="2" charset="2"/>
              <a:buChar char="§"/>
            </a:pPr>
            <a:r>
              <a:rPr lang="en-US" dirty="0"/>
              <a:t>In the discussion - be aware of  what the caregiver might be thinking and feeling about  co-operation in different cases:   a lack of interest in choosing a toy in a baby compared to an older child who seems out of control? What support would be needed for caregivers in different cases? </a:t>
            </a:r>
          </a:p>
        </p:txBody>
      </p:sp>
      <p:sp>
        <p:nvSpPr>
          <p:cNvPr id="4" name="Slide Number Placeholder 3"/>
          <p:cNvSpPr>
            <a:spLocks noGrp="1"/>
          </p:cNvSpPr>
          <p:nvPr>
            <p:ph type="sldNum" sz="quarter" idx="5"/>
          </p:nvPr>
        </p:nvSpPr>
        <p:spPr/>
        <p:txBody>
          <a:bodyPr/>
          <a:lstStyle/>
          <a:p>
            <a:fld id="{C58EB948-F276-FD49-9FBF-089A9410267B}" type="slidenum">
              <a:rPr lang="en-US" smtClean="0"/>
              <a:t>55</a:t>
            </a:fld>
            <a:endParaRPr lang="en-US"/>
          </a:p>
        </p:txBody>
      </p:sp>
    </p:spTree>
    <p:extLst>
      <p:ext uri="{BB962C8B-B14F-4D97-AF65-F5344CB8AC3E}">
        <p14:creationId xmlns:p14="http://schemas.microsoft.com/office/powerpoint/2010/main" val="348853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 When children begin to feel more effective, able to make choices and appropriately in control of their lives within safe boundaries, they will be more able to let go of inappropriate control and be more willing to compromise and co-operate. </a:t>
            </a:r>
          </a:p>
        </p:txBody>
      </p:sp>
      <p:sp>
        <p:nvSpPr>
          <p:cNvPr id="4" name="Slide Number Placeholder 3"/>
          <p:cNvSpPr>
            <a:spLocks noGrp="1"/>
          </p:cNvSpPr>
          <p:nvPr>
            <p:ph type="sldNum" sz="quarter" idx="5"/>
          </p:nvPr>
        </p:nvSpPr>
        <p:spPr/>
        <p:txBody>
          <a:bodyPr/>
          <a:lstStyle/>
          <a:p>
            <a:fld id="{C58EB948-F276-FD49-9FBF-089A9410267B}" type="slidenum">
              <a:rPr lang="en-US" smtClean="0"/>
              <a:t>56</a:t>
            </a:fld>
            <a:endParaRPr lang="en-US"/>
          </a:p>
        </p:txBody>
      </p:sp>
    </p:spTree>
    <p:extLst>
      <p:ext uri="{BB962C8B-B14F-4D97-AF65-F5344CB8AC3E}">
        <p14:creationId xmlns:p14="http://schemas.microsoft.com/office/powerpoint/2010/main" val="11188780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ED7B1-4552-564C-D174-8BF4D9D87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C98A3-36A1-2CCF-AF3F-802FCFBAF9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B41E66-36F8-4F95-D88F-A1ADCE6B2408}"/>
              </a:ext>
            </a:extLst>
          </p:cNvPr>
          <p:cNvSpPr>
            <a:spLocks noGrp="1"/>
          </p:cNvSpPr>
          <p:nvPr>
            <p:ph type="body" idx="1"/>
          </p:nvPr>
        </p:nvSpPr>
        <p:spPr/>
        <p:txBody>
          <a:bodyPr/>
          <a:lstStyle/>
          <a:p>
            <a:r>
              <a:rPr lang="en-US" b="1" dirty="0"/>
              <a:t>Notes</a:t>
            </a:r>
          </a:p>
          <a:p>
            <a:r>
              <a:rPr lang="en-US" b="1" dirty="0"/>
              <a:t>READ SLIDE</a:t>
            </a:r>
          </a:p>
        </p:txBody>
      </p:sp>
      <p:sp>
        <p:nvSpPr>
          <p:cNvPr id="4" name="Slide Number Placeholder 3">
            <a:extLst>
              <a:ext uri="{FF2B5EF4-FFF2-40B4-BE49-F238E27FC236}">
                <a16:creationId xmlns:a16="http://schemas.microsoft.com/office/drawing/2014/main" id="{DB7E87C0-B4DA-3B42-339A-A6C4CADBC558}"/>
              </a:ext>
            </a:extLst>
          </p:cNvPr>
          <p:cNvSpPr>
            <a:spLocks noGrp="1"/>
          </p:cNvSpPr>
          <p:nvPr>
            <p:ph type="sldNum" sz="quarter" idx="5"/>
          </p:nvPr>
        </p:nvSpPr>
        <p:spPr/>
        <p:txBody>
          <a:bodyPr/>
          <a:lstStyle/>
          <a:p>
            <a:fld id="{C58EB948-F276-FD49-9FBF-089A9410267B}" type="slidenum">
              <a:rPr lang="en-US" smtClean="0"/>
              <a:t>57</a:t>
            </a:fld>
            <a:endParaRPr lang="en-US"/>
          </a:p>
        </p:txBody>
      </p:sp>
    </p:spTree>
    <p:extLst>
      <p:ext uri="{BB962C8B-B14F-4D97-AF65-F5344CB8AC3E}">
        <p14:creationId xmlns:p14="http://schemas.microsoft.com/office/powerpoint/2010/main" val="530018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ts val="1200"/>
              <a:buFont typeface="Symbol" pitchFamily="2"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Finally, we come to this rather different and more psychosocial fifth caregiving dimension – Family membership –helping the child to belong.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70C0"/>
              </a:buClr>
              <a:buSzPts val="1200"/>
              <a:buFont typeface="Symbol"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Family membership is important because it confers a wide range of practical, social and psychological benefits and can be thought of as part of the child's secure base. In a family-based society, a child who has no family connections may feel psychologically and socially dislocated. </a:t>
            </a:r>
          </a:p>
          <a:p>
            <a:pPr marL="342900" lvl="0" indent="-342900">
              <a:buClr>
                <a:srgbClr val="0070C0"/>
              </a:buClr>
              <a:buSzPts val="1200"/>
              <a:buFont typeface="Symbol" pitchFamily="2"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Family membership can be extended to several households and does not have to involve biological or legal ties if there is a commitment to the child as part of the family.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58</a:t>
            </a:fld>
            <a:endParaRPr lang="en-US"/>
          </a:p>
        </p:txBody>
      </p:sp>
    </p:spTree>
    <p:extLst>
      <p:ext uri="{BB962C8B-B14F-4D97-AF65-F5344CB8AC3E}">
        <p14:creationId xmlns:p14="http://schemas.microsoft.com/office/powerpoint/2010/main" val="2140469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dirty="0"/>
              <a:t>This is the caregiving cycle applied to Family membership - helping the child to belong</a:t>
            </a:r>
          </a:p>
          <a:p>
            <a:r>
              <a:rPr lang="en-US" b="1" dirty="0"/>
              <a:t>READ round the cycle</a:t>
            </a: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59</a:t>
            </a:fld>
            <a:endParaRPr lang="en-US"/>
          </a:p>
        </p:txBody>
      </p:sp>
    </p:spTree>
    <p:extLst>
      <p:ext uri="{BB962C8B-B14F-4D97-AF65-F5344CB8AC3E}">
        <p14:creationId xmlns:p14="http://schemas.microsoft.com/office/powerpoint/2010/main" val="323650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DB19031-9367-35B4-C4E2-111F31740EA3}"/>
              </a:ext>
            </a:extLst>
          </p:cNvPr>
          <p:cNvSpPr>
            <a:spLocks noGrp="1" noRot="1" noChangeAspect="1" noChangeArrowheads="1" noTextEdit="1"/>
          </p:cNvSpPr>
          <p:nvPr>
            <p:ph type="sldImg"/>
          </p:nvPr>
        </p:nvSpPr>
        <p:spPr>
          <a:ln/>
        </p:spPr>
        <p:txBody>
          <a:bodyPr/>
          <a:lstStyle/>
          <a:p>
            <a:endParaRPr lang="en-US"/>
          </a:p>
        </p:txBody>
      </p:sp>
      <p:sp>
        <p:nvSpPr>
          <p:cNvPr id="28674" name="Rectangle 3">
            <a:extLst>
              <a:ext uri="{FF2B5EF4-FFF2-40B4-BE49-F238E27FC236}">
                <a16:creationId xmlns:a16="http://schemas.microsoft.com/office/drawing/2014/main" id="{51967217-C665-DE1C-319A-5E9EF62EEC2A}"/>
              </a:ext>
            </a:extLst>
          </p:cNvPr>
          <p:cNvSpPr>
            <a:spLocks noGrp="1" noChangeArrowheads="1"/>
          </p:cNvSpPr>
          <p:nvPr>
            <p:ph type="body" idx="1"/>
          </p:nvPr>
        </p:nvSpPr>
        <p:spPr>
          <a:xfrm>
            <a:off x="685800" y="4400549"/>
            <a:ext cx="5480050" cy="43326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Notes</a:t>
            </a:r>
          </a:p>
          <a:p>
            <a:pPr lvl="0">
              <a:buClr>
                <a:srgbClr val="0070C0"/>
              </a:buClr>
              <a:buSzPts val="1200"/>
            </a:pPr>
            <a:r>
              <a:rPr lang="en-GB" b="1" dirty="0">
                <a:effectLst/>
                <a:latin typeface="Calibri" panose="020F0502020204030204" pitchFamily="34" charset="0"/>
                <a:ea typeface="Calibri" panose="020F0502020204030204" pitchFamily="34" charset="0"/>
                <a:cs typeface="Calibri" panose="020F0502020204030204" pitchFamily="34" charset="0"/>
              </a:rPr>
              <a:t>READ title and first bullet point </a:t>
            </a:r>
          </a:p>
          <a:p>
            <a:pPr marL="171450" lvl="0" indent="-171450">
              <a:buClr>
                <a:srgbClr val="0070C0"/>
              </a:buClr>
              <a:buSzPts val="1200"/>
              <a:buFont typeface="Wingdings"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It’s important to think about the impact on the child’s thinking, feeling and behaviour of their previous experiences</a:t>
            </a:r>
            <a:r>
              <a:rPr lang="en-GB" i="1" dirty="0">
                <a:effectLst/>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of caregiving before this placement –including harmful caregiving and separations -  and the implications for the care they now need. </a:t>
            </a:r>
          </a:p>
          <a:p>
            <a:pPr lvl="0">
              <a:buClr>
                <a:srgbClr val="0070C0"/>
              </a:buClr>
              <a:buSzPts val="1200"/>
            </a:pPr>
            <a:r>
              <a:rPr lang="en-GB" b="1" dirty="0">
                <a:effectLst/>
                <a:latin typeface="Calibri" panose="020F0502020204030204" pitchFamily="34" charset="0"/>
                <a:ea typeface="Calibri" panose="020F0502020204030204" pitchFamily="34" charset="0"/>
                <a:cs typeface="Calibri" panose="020F0502020204030204" pitchFamily="34" charset="0"/>
              </a:rPr>
              <a:t>READ </a:t>
            </a:r>
            <a:r>
              <a:rPr lang="en-GB" b="1" dirty="0">
                <a:latin typeface="Calibri" panose="020F0502020204030204" pitchFamily="34" charset="0"/>
                <a:ea typeface="Calibri" panose="020F0502020204030204" pitchFamily="34" charset="0"/>
                <a:cs typeface="Calibri" panose="020F0502020204030204" pitchFamily="34" charset="0"/>
              </a:rPr>
              <a:t>second </a:t>
            </a:r>
            <a:r>
              <a:rPr lang="en-GB" b="1" dirty="0">
                <a:effectLst/>
                <a:latin typeface="Calibri" panose="020F0502020204030204" pitchFamily="34" charset="0"/>
                <a:ea typeface="Calibri" panose="020F0502020204030204" pitchFamily="34" charset="0"/>
                <a:cs typeface="Calibri" panose="020F0502020204030204" pitchFamily="34" charset="0"/>
              </a:rPr>
              <a:t>bullet point </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Clr>
                <a:srgbClr val="0070C0"/>
              </a:buClr>
              <a:buSzPts val="1200"/>
              <a:buFont typeface="Wingdings"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The Secure Base model shows how each moment of each day in a family is an opportunity for therapeutic care- which here means promoting positive experiences, security, resilience and healing. </a:t>
            </a:r>
          </a:p>
          <a:p>
            <a:pPr lvl="0">
              <a:buClr>
                <a:srgbClr val="0070C0"/>
              </a:buClr>
              <a:buSzPts val="1200"/>
            </a:pPr>
            <a:r>
              <a:rPr lang="en-GB" b="1" dirty="0">
                <a:effectLst/>
                <a:latin typeface="Calibri" panose="020F0502020204030204" pitchFamily="34" charset="0"/>
                <a:ea typeface="Calibri" panose="020F0502020204030204" pitchFamily="34" charset="0"/>
                <a:cs typeface="Calibri" panose="020F0502020204030204" pitchFamily="34" charset="0"/>
              </a:rPr>
              <a:t>READ third bullet point</a:t>
            </a:r>
            <a:endParaRPr lang="en-GB" b="1" dirty="0">
              <a:latin typeface="Calibri" panose="020F0502020204030204" pitchFamily="34" charset="0"/>
              <a:ea typeface="Calibri" panose="020F0502020204030204" pitchFamily="34" charset="0"/>
              <a:cs typeface="Calibri" panose="020F0502020204030204" pitchFamily="34" charset="0"/>
            </a:endParaRPr>
          </a:p>
          <a:p>
            <a:pPr marL="171450" indent="-171450">
              <a:buClr>
                <a:srgbClr val="336699"/>
              </a:buClr>
              <a:buFont typeface="Wingdings"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a:t>
            </a:r>
            <a:r>
              <a:rPr lang="en-US" dirty="0">
                <a:effectLst/>
                <a:latin typeface="Calibri" panose="020F0502020204030204" pitchFamily="34" charset="0"/>
                <a:ea typeface="Calibri" panose="020F0502020204030204" pitchFamily="34" charset="0"/>
                <a:cs typeface="Calibri" panose="020F0502020204030204" pitchFamily="34" charset="0"/>
              </a:rPr>
              <a:t> child’s beliefs and expectations about self and others ( their internal working model) develop in early relationships and are key to building security and resilience. </a:t>
            </a:r>
            <a:r>
              <a:rPr lang="en-GB" dirty="0">
                <a:effectLst/>
                <a:latin typeface="Calibri" panose="020F0502020204030204" pitchFamily="34" charset="0"/>
                <a:ea typeface="Calibri" panose="020F0502020204030204" pitchFamily="34" charset="0"/>
                <a:cs typeface="Calibri" panose="020F0502020204030204" pitchFamily="34" charset="0"/>
              </a:rPr>
              <a:t>Children may have developed negative beliefs such as  ‘I’m not a good person’ ‘adults can’t be trusted’, ‘other children don’t like me’, ‘the world is frightening and unpredictable’. </a:t>
            </a:r>
          </a:p>
          <a:p>
            <a:pPr marL="171450" indent="-171450">
              <a:buClr>
                <a:srgbClr val="336699"/>
              </a:buClr>
              <a:buFont typeface="Wingdings"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This can lead to patterns of behaviour/relating to others that may have helped them survive in their previous relationships (for example, withdrawing and not sharing their feelings). </a:t>
            </a:r>
          </a:p>
          <a:p>
            <a:pPr marL="171450" indent="-171450">
              <a:buClr>
                <a:srgbClr val="336699"/>
              </a:buClr>
              <a:buFont typeface="Wingdings" pitchFamily="2"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However, a child’s internal working model can change to become more positive over time, as they start to trust caregivers and other significant adults, such as. teachers. Thus, Secure Base caregiving helps children to believe that they are loved and lovable and that adults can be available and trustworthy.</a:t>
            </a:r>
          </a:p>
          <a:p>
            <a:pPr marL="342900" lvl="0" indent="-342900">
              <a:buClr>
                <a:srgbClr val="0070C0"/>
              </a:buClr>
              <a:buSzPts val="1200"/>
              <a:buFont typeface="Wingdings" pitchFamily="2" charset="2"/>
              <a:buChar char=""/>
            </a:pPr>
            <a:endParaRPr lang="en-GB" dirty="0">
              <a:effectLst/>
              <a:latin typeface="Calibri" panose="020F0502020204030204" pitchFamily="34" charset="0"/>
              <a:ea typeface="Calibri" panose="020F0502020204030204" pitchFamily="34" charset="0"/>
              <a:cs typeface="Calibri" panose="020F0502020204030204" pitchFamily="34" charset="0"/>
            </a:endParaRPr>
          </a:p>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 </a:t>
            </a:r>
          </a:p>
          <a:p>
            <a:r>
              <a:rPr lang="en-US" b="1" dirty="0"/>
              <a:t>Exercise 5 15 minutes</a:t>
            </a:r>
          </a:p>
          <a:p>
            <a:r>
              <a:rPr lang="en-US" b="1" dirty="0"/>
              <a:t>Group or small group discussion</a:t>
            </a:r>
          </a:p>
          <a:p>
            <a:pPr marL="171450" indent="-171450">
              <a:buFont typeface="Arial" panose="020B0604020202020204" pitchFamily="34" charset="0"/>
              <a:buChar char="•"/>
            </a:pPr>
            <a:r>
              <a:rPr lang="en-US" dirty="0"/>
              <a:t>This exercise is an important opportunity to reflect on all aspects of family membership- and some of the challenges for new families.</a:t>
            </a:r>
          </a:p>
          <a:p>
            <a:pPr marL="171450" indent="-171450">
              <a:buClr>
                <a:srgbClr val="336699"/>
              </a:buClr>
              <a:buFont typeface="Arial" panose="020B0604020202020204" pitchFamily="34" charset="0"/>
              <a:buChar char="•"/>
            </a:pPr>
            <a:r>
              <a:rPr lang="en-GB" dirty="0">
                <a:latin typeface="Calibri" panose="020F0502020204030204" pitchFamily="34" charset="0"/>
                <a:cs typeface="Calibri" panose="020F0502020204030204" pitchFamily="34" charset="0"/>
              </a:rPr>
              <a:t>Children and young people in new families place high value on feeling loved and cared for but also on being fully included as part of the family they live with.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At the same time, the child will need to establish an appropriate sense of connection and belonging to their birth family - and perhaps other families, such as former foster families.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In this way, the child can develop a coherent sense of belonging to more than one family. </a:t>
            </a:r>
          </a:p>
          <a:p>
            <a:endParaRPr lang="en-US" b="1" dirty="0"/>
          </a:p>
        </p:txBody>
      </p:sp>
      <p:sp>
        <p:nvSpPr>
          <p:cNvPr id="4" name="Slide Number Placeholder 3"/>
          <p:cNvSpPr>
            <a:spLocks noGrp="1"/>
          </p:cNvSpPr>
          <p:nvPr>
            <p:ph type="sldNum" sz="quarter" idx="5"/>
          </p:nvPr>
        </p:nvSpPr>
        <p:spPr/>
        <p:txBody>
          <a:bodyPr/>
          <a:lstStyle/>
          <a:p>
            <a:fld id="{A1940F40-B4E3-9C4F-94C3-424D3472A3F0}" type="slidenum">
              <a:rPr lang="en-US" smtClean="0"/>
              <a:t>60</a:t>
            </a:fld>
            <a:endParaRPr lang="en-US"/>
          </a:p>
        </p:txBody>
      </p:sp>
    </p:spTree>
    <p:extLst>
      <p:ext uri="{BB962C8B-B14F-4D97-AF65-F5344CB8AC3E}">
        <p14:creationId xmlns:p14="http://schemas.microsoft.com/office/powerpoint/2010/main" val="1368773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endParaRPr lang="en-US" dirty="0">
              <a:latin typeface="Calibri" panose="020F0502020204030204" pitchFamily="34" charset="0"/>
              <a:cs typeface="Calibri" panose="020F0502020204030204" pitchFamily="34" charset="0"/>
            </a:endParaRPr>
          </a:p>
          <a:p>
            <a:pPr marL="171450" indent="-171450">
              <a:buClr>
                <a:srgbClr val="0070C0"/>
              </a:buClr>
              <a:buFont typeface="Wingdings" pitchFamily="2" charset="2"/>
              <a:buChar char="§"/>
            </a:pPr>
            <a:r>
              <a:rPr lang="en-GB" dirty="0"/>
              <a:t>The discussion generated in Exercise 5 will emphasise the importance of this underpinning thinking when caregivers are helping children to gain a sense of belonging.</a:t>
            </a:r>
          </a:p>
          <a:p>
            <a:pPr marL="171450" indent="-171450">
              <a:buClr>
                <a:srgbClr val="0070C0"/>
              </a:buClr>
              <a:buFont typeface="Wingdings" pitchFamily="2" charset="2"/>
              <a:buChar char="§"/>
            </a:pPr>
            <a:endParaRPr lang="en-US" dirty="0">
              <a:latin typeface="Calibri" panose="020F0502020204030204" pitchFamily="34" charset="0"/>
              <a:cs typeface="Calibri" panose="020F0502020204030204" pitchFamily="34" charset="0"/>
            </a:endParaRPr>
          </a:p>
          <a:p>
            <a:pPr marL="171450" lvl="0" indent="-171450">
              <a:buClr>
                <a:srgbClr val="336699"/>
              </a:buClr>
              <a:buFont typeface="Wingdings" pitchFamily="2" charset="2"/>
              <a:buChar char="§"/>
            </a:pPr>
            <a:endParaRPr lang="en-GB" dirty="0"/>
          </a:p>
          <a:p>
            <a:pPr>
              <a:buClr>
                <a:srgbClr val="336699"/>
              </a:buClr>
            </a:pPr>
            <a:endParaRPr lang="en-US" dirty="0"/>
          </a:p>
          <a:p>
            <a:pPr marL="171450" indent="-171450">
              <a:buClr>
                <a:srgbClr val="336699"/>
              </a:buClr>
              <a:buFont typeface="Wingdings" pitchFamily="2" charset="2"/>
              <a:buChar char="§"/>
            </a:pPr>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61</a:t>
            </a:fld>
            <a:endParaRPr lang="en-US"/>
          </a:p>
        </p:txBody>
      </p:sp>
    </p:spTree>
    <p:extLst>
      <p:ext uri="{BB962C8B-B14F-4D97-AF65-F5344CB8AC3E}">
        <p14:creationId xmlns:p14="http://schemas.microsoft.com/office/powerpoint/2010/main" val="24660855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50"/>
            <a:ext cx="5486400" cy="39433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Notes</a:t>
            </a: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r>
              <a:rPr lang="en-US" dirty="0">
                <a:latin typeface="Calibri" panose="020F0502020204030204" pitchFamily="34" charset="0"/>
                <a:cs typeface="Calibri" panose="020F0502020204030204" pitchFamily="34" charset="0"/>
              </a:rPr>
              <a:t>Caregivers need to </a:t>
            </a:r>
            <a:r>
              <a:rPr lang="en-GB" dirty="0">
                <a:latin typeface="Calibri" panose="020F0502020204030204" pitchFamily="34" charset="0"/>
                <a:cs typeface="Calibri" panose="020F0502020204030204" pitchFamily="34" charset="0"/>
              </a:rPr>
              <a:t>support the child to feel welcome </a:t>
            </a:r>
            <a:r>
              <a:rPr lang="en-GB" b="1" dirty="0">
                <a:latin typeface="Calibri" panose="020F0502020204030204" pitchFamily="34" charset="0"/>
                <a:cs typeface="Calibri" panose="020F0502020204030204" pitchFamily="34" charset="0"/>
              </a:rPr>
              <a:t>as part of the family. </a:t>
            </a: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r>
              <a:rPr lang="en-GB" dirty="0">
                <a:latin typeface="Calibri" panose="020F0502020204030204" pitchFamily="34" charset="0"/>
                <a:cs typeface="Calibri" panose="020F0502020204030204" pitchFamily="34" charset="0"/>
              </a:rPr>
              <a:t> This includes helping the child new to a placement to understand how this family does simple things (get dressed before or after breakfast?), but also to consider what will help this child to feel welcome and included. For example, one child said that she knew her new long-term foster carers really wanted her because when she arrived, she found that they had placed a duvet cover representing her favourite band on her bed. </a:t>
            </a: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r>
              <a:rPr lang="en-GB" b="1" dirty="0">
                <a:latin typeface="Calibri" panose="020F0502020204030204" pitchFamily="34" charset="0"/>
                <a:cs typeface="Calibri" panose="020F0502020204030204" pitchFamily="34" charset="0"/>
              </a:rPr>
              <a:t>Making physical space for child</a:t>
            </a:r>
            <a:r>
              <a:rPr lang="en-GB" dirty="0">
                <a:latin typeface="Calibri" panose="020F0502020204030204" pitchFamily="34" charset="0"/>
                <a:cs typeface="Calibri" panose="020F0502020204030204" pitchFamily="34" charset="0"/>
              </a:rPr>
              <a:t>. Having special places for the child in the family home – for their clothes, at the table, in the garden </a:t>
            </a: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r>
              <a:rPr lang="en-GB" dirty="0">
                <a:latin typeface="Calibri" panose="020F0502020204030204" pitchFamily="34" charset="0"/>
                <a:cs typeface="Calibri" panose="020F0502020204030204" pitchFamily="34" charset="0"/>
              </a:rPr>
              <a:t>Enabling the child to talk about and </a:t>
            </a:r>
            <a:r>
              <a:rPr lang="en-GB" b="1" dirty="0">
                <a:latin typeface="Calibri" panose="020F0502020204030204" pitchFamily="34" charset="0"/>
                <a:cs typeface="Calibri" panose="020F0502020204030204" pitchFamily="34" charset="0"/>
              </a:rPr>
              <a:t>value their birth family identity </a:t>
            </a:r>
            <a:r>
              <a:rPr lang="en-GB" dirty="0">
                <a:latin typeface="Calibri" panose="020F0502020204030204" pitchFamily="34" charset="0"/>
                <a:cs typeface="Calibri" panose="020F0502020204030204" pitchFamily="34" charset="0"/>
              </a:rPr>
              <a:t>- and to develop a realistic and balanced understanding of their life story. </a:t>
            </a: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r>
              <a:rPr lang="en-GB" b="1" dirty="0">
                <a:latin typeface="Calibri" panose="020F0502020204030204" pitchFamily="34" charset="0"/>
                <a:cs typeface="Calibri" panose="020F0502020204030204" pitchFamily="34" charset="0"/>
              </a:rPr>
              <a:t>Manage family contact positively </a:t>
            </a:r>
            <a:r>
              <a:rPr lang="en-GB" dirty="0">
                <a:latin typeface="Calibri" panose="020F0502020204030204" pitchFamily="34" charset="0"/>
                <a:cs typeface="Calibri" panose="020F0502020204030204" pitchFamily="34" charset="0"/>
              </a:rPr>
              <a:t>(whether frequent or infrequent, face to face or indirect), in ways that, where possible, promotes the child’s well-being and a comfortable and appropriate sense of belonging in both families. Contact should be adding to not detracting from the child's secure base /sense of security.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 ‘Managing family contact positively' will include ensuring that contact feels safe to the child, so may include suggesting supervising or reducing contact to some family members while promoting contact with others. </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Over time, caregivers can help children to process their complex feelings, manage multiple family memberships and </a:t>
            </a:r>
            <a:r>
              <a:rPr lang="en-GB" b="1" dirty="0">
                <a:latin typeface="Calibri" panose="020F0502020204030204" pitchFamily="34" charset="0"/>
                <a:cs typeface="Calibri" panose="020F0502020204030204" pitchFamily="34" charset="0"/>
              </a:rPr>
              <a:t>develop a coherent sense of self and identity</a:t>
            </a:r>
            <a:r>
              <a:rPr lang="en-GB"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endParaRPr lang="en-GB"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336699"/>
              </a:buClr>
              <a:buSzTx/>
              <a:buFont typeface="Wingdings" pitchFamily="2" charset="2"/>
              <a:buChar char="§"/>
              <a:tabLst/>
              <a:defRPr/>
            </a:pPr>
            <a:endParaRPr lang="en-US"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8EB948-F276-FD49-9FBF-089A9410267B}" type="slidenum">
              <a:rPr lang="en-US" smtClean="0"/>
              <a:t>62</a:t>
            </a:fld>
            <a:endParaRPr lang="en-US"/>
          </a:p>
        </p:txBody>
      </p:sp>
    </p:spTree>
    <p:extLst>
      <p:ext uri="{BB962C8B-B14F-4D97-AF65-F5344CB8AC3E}">
        <p14:creationId xmlns:p14="http://schemas.microsoft.com/office/powerpoint/2010/main" val="403887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r>
              <a:rPr lang="en-US" b="1" dirty="0"/>
              <a:t>READ SLIDE</a:t>
            </a:r>
          </a:p>
          <a:p>
            <a:pPr marL="171450" indent="-171450">
              <a:buClr>
                <a:srgbClr val="336699"/>
              </a:buClr>
              <a:buFont typeface="Wingdings" pitchFamily="2" charset="2"/>
              <a:buChar char="§"/>
            </a:pPr>
            <a:r>
              <a:rPr lang="en-US" dirty="0"/>
              <a:t>This is a good example of how a short-term caregiver can see the value for all children of feeling explicitly welcomed as part of the family, regardless of the placement plan.</a:t>
            </a:r>
          </a:p>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63</a:t>
            </a:fld>
            <a:endParaRPr lang="en-US"/>
          </a:p>
        </p:txBody>
      </p:sp>
    </p:spTree>
    <p:extLst>
      <p:ext uri="{BB962C8B-B14F-4D97-AF65-F5344CB8AC3E}">
        <p14:creationId xmlns:p14="http://schemas.microsoft.com/office/powerpoint/2010/main" val="2069406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endParaRPr lang="en-US" dirty="0">
              <a:latin typeface="Calibri" panose="020F0502020204030204" pitchFamily="34" charset="0"/>
              <a:cs typeface="Calibri" panose="020F0502020204030204" pitchFamily="34" charset="0"/>
            </a:endParaRP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This quote shows how both families are important to Kate, with her foster carers providing opportunities and being there / being available for her but also supporting her ongoing relationship with the birth family.</a:t>
            </a:r>
          </a:p>
        </p:txBody>
      </p:sp>
      <p:sp>
        <p:nvSpPr>
          <p:cNvPr id="4" name="Slide Number Placeholder 3"/>
          <p:cNvSpPr>
            <a:spLocks noGrp="1"/>
          </p:cNvSpPr>
          <p:nvPr>
            <p:ph type="sldNum" sz="quarter" idx="5"/>
          </p:nvPr>
        </p:nvSpPr>
        <p:spPr/>
        <p:txBody>
          <a:bodyPr/>
          <a:lstStyle/>
          <a:p>
            <a:fld id="{C58EB948-F276-FD49-9FBF-089A9410267B}" type="slidenum">
              <a:rPr lang="en-US" smtClean="0"/>
              <a:t>64</a:t>
            </a:fld>
            <a:endParaRPr lang="en-US"/>
          </a:p>
        </p:txBody>
      </p:sp>
    </p:spTree>
    <p:extLst>
      <p:ext uri="{BB962C8B-B14F-4D97-AF65-F5344CB8AC3E}">
        <p14:creationId xmlns:p14="http://schemas.microsoft.com/office/powerpoint/2010/main" val="4175593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This is good example of informal and valuable contact for a young person - and home for Joe is the foster home.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It’s important, where possible, to identify birth family members, maybe grandparents or uncles and aunts, who can offer a warm and safe relationship and a sense of connection to that part of the young person’s identity. They may also offer important links and support into adulthood.</a:t>
            </a:r>
          </a:p>
        </p:txBody>
      </p:sp>
      <p:sp>
        <p:nvSpPr>
          <p:cNvPr id="4" name="Slide Number Placeholder 3"/>
          <p:cNvSpPr>
            <a:spLocks noGrp="1"/>
          </p:cNvSpPr>
          <p:nvPr>
            <p:ph type="sldNum" sz="quarter" idx="5"/>
          </p:nvPr>
        </p:nvSpPr>
        <p:spPr/>
        <p:txBody>
          <a:bodyPr/>
          <a:lstStyle/>
          <a:p>
            <a:fld id="{C58EB948-F276-FD49-9FBF-089A9410267B}" type="slidenum">
              <a:rPr lang="en-US" smtClean="0"/>
              <a:t>65</a:t>
            </a:fld>
            <a:endParaRPr lang="en-US"/>
          </a:p>
        </p:txBody>
      </p:sp>
    </p:spTree>
    <p:extLst>
      <p:ext uri="{BB962C8B-B14F-4D97-AF65-F5344CB8AC3E}">
        <p14:creationId xmlns:p14="http://schemas.microsoft.com/office/powerpoint/2010/main" val="5023302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1" dirty="0">
                <a:latin typeface="Calibri" panose="020F0502020204030204" pitchFamily="34" charset="0"/>
                <a:cs typeface="Calibri" panose="020F0502020204030204" pitchFamily="34" charset="0"/>
              </a:rPr>
              <a:t>Notes</a:t>
            </a:r>
          </a:p>
          <a:p>
            <a:r>
              <a:rPr lang="en-GB"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GB" dirty="0">
                <a:latin typeface="Calibri" panose="020F0502020204030204" pitchFamily="34" charset="0"/>
                <a:cs typeface="Calibri" panose="020F0502020204030204" pitchFamily="34" charset="0"/>
              </a:rPr>
              <a:t>The combination of feeling part of the family the child is living with while also being supported to be a member of another family can enhance the child’s felt security – ‘I am safe and secure in this family, but I can also think and talk about how it feels to be part of another family.’ </a:t>
            </a:r>
          </a:p>
        </p:txBody>
      </p:sp>
      <p:sp>
        <p:nvSpPr>
          <p:cNvPr id="4" name="Slide Number Placeholder 3"/>
          <p:cNvSpPr>
            <a:spLocks noGrp="1"/>
          </p:cNvSpPr>
          <p:nvPr>
            <p:ph type="sldNum" sz="quarter" idx="5"/>
          </p:nvPr>
        </p:nvSpPr>
        <p:spPr/>
        <p:txBody>
          <a:bodyPr/>
          <a:lstStyle/>
          <a:p>
            <a:fld id="{C58EB948-F276-FD49-9FBF-089A9410267B}" type="slidenum">
              <a:rPr lang="en-US" smtClean="0"/>
              <a:t>66</a:t>
            </a:fld>
            <a:endParaRPr lang="en-US"/>
          </a:p>
        </p:txBody>
      </p:sp>
    </p:spTree>
    <p:extLst>
      <p:ext uri="{BB962C8B-B14F-4D97-AF65-F5344CB8AC3E}">
        <p14:creationId xmlns:p14="http://schemas.microsoft.com/office/powerpoint/2010/main" val="7377349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940F40-B4E3-9C4F-94C3-424D3472A3F0}" type="slidenum">
              <a:rPr lang="en-US" smtClean="0"/>
              <a:t>67</a:t>
            </a:fld>
            <a:endParaRPr lang="en-US"/>
          </a:p>
        </p:txBody>
      </p:sp>
    </p:spTree>
    <p:extLst>
      <p:ext uri="{BB962C8B-B14F-4D97-AF65-F5344CB8AC3E}">
        <p14:creationId xmlns:p14="http://schemas.microsoft.com/office/powerpoint/2010/main" val="3284753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pPr marL="171450" indent="-171450">
              <a:buClr>
                <a:srgbClr val="336699"/>
              </a:buClr>
              <a:buFont typeface="Arial" panose="020B0604020202020204" pitchFamily="34" charset="0"/>
              <a:buChar char="•"/>
            </a:pPr>
            <a:r>
              <a:rPr lang="en-US" dirty="0">
                <a:latin typeface="Calibri" panose="020F0502020204030204" pitchFamily="34" charset="0"/>
                <a:cs typeface="Calibri" panose="020F0502020204030204" pitchFamily="34" charset="0"/>
              </a:rPr>
              <a:t>For this final session, we will put together information and practice ideas about the Secure Base model that we’ve discussed across the day to think about how you might use the model in your own practice. </a:t>
            </a:r>
          </a:p>
          <a:p>
            <a:pPr marL="171450" indent="-171450">
              <a:buClr>
                <a:srgbClr val="336699"/>
              </a:buClr>
              <a:buFont typeface="Arial" panose="020B0604020202020204" pitchFamily="34" charset="0"/>
              <a:buChar char="•"/>
            </a:pPr>
            <a:r>
              <a:rPr lang="en-US" dirty="0">
                <a:latin typeface="Calibri" panose="020F0502020204030204" pitchFamily="34" charset="0"/>
                <a:cs typeface="Calibri" panose="020F0502020204030204" pitchFamily="34" charset="0"/>
              </a:rPr>
              <a:t>We will also look at the Secure Base model tools for practice from the Secure Base model website.</a:t>
            </a:r>
          </a:p>
        </p:txBody>
      </p:sp>
      <p:sp>
        <p:nvSpPr>
          <p:cNvPr id="4" name="Slide Number Placeholder 3"/>
          <p:cNvSpPr>
            <a:spLocks noGrp="1"/>
          </p:cNvSpPr>
          <p:nvPr>
            <p:ph type="sldNum" sz="quarter" idx="5"/>
          </p:nvPr>
        </p:nvSpPr>
        <p:spPr/>
        <p:txBody>
          <a:bodyPr/>
          <a:lstStyle/>
          <a:p>
            <a:fld id="{C58EB948-F276-FD49-9FBF-089A9410267B}" type="slidenum">
              <a:rPr lang="en-US" smtClean="0"/>
              <a:t>68</a:t>
            </a:fld>
            <a:endParaRPr lang="en-US"/>
          </a:p>
        </p:txBody>
      </p:sp>
    </p:spTree>
    <p:extLst>
      <p:ext uri="{BB962C8B-B14F-4D97-AF65-F5344CB8AC3E}">
        <p14:creationId xmlns:p14="http://schemas.microsoft.com/office/powerpoint/2010/main" val="4148209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panose="020F0502020204030204" pitchFamily="34" charset="0"/>
                <a:cs typeface="Calibri" panose="020F0502020204030204" pitchFamily="34" charset="0"/>
              </a:rPr>
              <a:t>Notes</a:t>
            </a:r>
          </a:p>
          <a:p>
            <a:r>
              <a:rPr lang="en-US" b="1" dirty="0">
                <a:latin typeface="Calibri" panose="020F0502020204030204" pitchFamily="34" charset="0"/>
                <a:cs typeface="Calibri" panose="020F0502020204030204" pitchFamily="34" charset="0"/>
              </a:rPr>
              <a:t>READ SLIDE</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Because the Secure Base model is a framework for understanding key aspects of caregiving </a:t>
            </a:r>
            <a:r>
              <a:rPr lang="en-US" i="1" dirty="0">
                <a:latin typeface="Calibri" panose="020F0502020204030204" pitchFamily="34" charset="0"/>
                <a:cs typeface="Calibri" panose="020F0502020204030204" pitchFamily="34" charset="0"/>
              </a:rPr>
              <a:t>and</a:t>
            </a:r>
            <a:r>
              <a:rPr lang="en-US" dirty="0">
                <a:latin typeface="Calibri" panose="020F0502020204030204" pitchFamily="34" charset="0"/>
                <a:cs typeface="Calibri" panose="020F0502020204030204" pitchFamily="34" charset="0"/>
              </a:rPr>
              <a:t> child development, it can be used in any situation where assessment is needed to plan the next steps e.g. assessing children's development and relationships; recommending that caregivers are approved; deciding on a child’s permanence plan or match; planning a move to adoption; planning support for the child and the caregiver. </a:t>
            </a:r>
          </a:p>
          <a:p>
            <a:pPr marL="171450" indent="-171450">
              <a:buClr>
                <a:srgbClr val="336699"/>
              </a:buClr>
              <a:buFont typeface="Wingdings" pitchFamily="2" charset="2"/>
              <a:buChar char="§"/>
            </a:pPr>
            <a:r>
              <a:rPr lang="en-US" dirty="0">
                <a:latin typeface="Calibri" panose="020F0502020204030204" pitchFamily="34" charset="0"/>
                <a:cs typeface="Calibri" panose="020F0502020204030204" pitchFamily="34" charset="0"/>
              </a:rPr>
              <a:t>Added here is the idea of a 'team as a secure base', which has been a development of the Secure Base model (links are on the Secure Base model website). In any team, including the team around the child, workers benefit from supporting each other and being supported by managers and the organisation. Social workers who are providing a secure base to foster carers who are providing a secure base to vulnerable children, also need to have their anxiety reduced and to feel secure in their role in the organisation.</a:t>
            </a:r>
          </a:p>
        </p:txBody>
      </p:sp>
      <p:sp>
        <p:nvSpPr>
          <p:cNvPr id="4" name="Slide Number Placeholder 3"/>
          <p:cNvSpPr>
            <a:spLocks noGrp="1"/>
          </p:cNvSpPr>
          <p:nvPr>
            <p:ph type="sldNum" sz="quarter" idx="5"/>
          </p:nvPr>
        </p:nvSpPr>
        <p:spPr/>
        <p:txBody>
          <a:bodyPr/>
          <a:lstStyle/>
          <a:p>
            <a:fld id="{C58EB948-F276-FD49-9FBF-089A9410267B}" type="slidenum">
              <a:rPr lang="en-US" smtClean="0"/>
              <a:t>69</a:t>
            </a:fld>
            <a:endParaRPr lang="en-US"/>
          </a:p>
        </p:txBody>
      </p:sp>
    </p:spTree>
    <p:extLst>
      <p:ext uri="{BB962C8B-B14F-4D97-AF65-F5344CB8AC3E}">
        <p14:creationId xmlns:p14="http://schemas.microsoft.com/office/powerpoint/2010/main" val="227721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80891"/>
            <a:ext cx="5486400" cy="3600450"/>
          </a:xfrm>
        </p:spPr>
        <p:txBody>
          <a:bodyPr/>
          <a:lstStyle/>
          <a:p>
            <a:r>
              <a:rPr lang="en-US" b="1" dirty="0"/>
              <a:t>Notes</a:t>
            </a:r>
          </a:p>
          <a:p>
            <a:pPr marL="171450" indent="-171450">
              <a:buClr>
                <a:srgbClr val="0070C0"/>
              </a:buClr>
              <a:buFont typeface="Wingdings" pitchFamily="2" charset="2"/>
              <a:buChar char="§"/>
            </a:pPr>
            <a:r>
              <a:rPr lang="en-US" dirty="0"/>
              <a:t>These are the five caregiving dimensions that make up the Secure Base model – with each having a specific developmental benefit for the child. </a:t>
            </a:r>
          </a:p>
          <a:p>
            <a:pPr>
              <a:buClr>
                <a:srgbClr val="0070C0"/>
              </a:buClr>
            </a:pPr>
            <a:r>
              <a:rPr lang="en-US" b="1" dirty="0"/>
              <a:t>READ</a:t>
            </a:r>
            <a:r>
              <a:rPr lang="en-US" dirty="0"/>
              <a:t> </a:t>
            </a:r>
            <a:r>
              <a:rPr lang="en-US" b="1" dirty="0"/>
              <a:t>SLIDE</a:t>
            </a:r>
          </a:p>
          <a:p>
            <a:pPr marL="171450" indent="-171450">
              <a:buClr>
                <a:srgbClr val="0070C0"/>
              </a:buClr>
              <a:buFont typeface="Wingdings" pitchFamily="2" charset="2"/>
              <a:buChar char="§"/>
            </a:pPr>
            <a:r>
              <a:rPr lang="en-US" dirty="0"/>
              <a:t>The first four dimensions come from attachment theory and research and the fifth- family membership-comes from child placement research. </a:t>
            </a:r>
          </a:p>
          <a:p>
            <a:pPr marL="171450" indent="-171450">
              <a:buClr>
                <a:srgbClr val="0070C0"/>
              </a:buClr>
              <a:buFont typeface="Wingdings" pitchFamily="2" charset="2"/>
              <a:buChar char="§"/>
            </a:pPr>
            <a:r>
              <a:rPr lang="en-US" dirty="0"/>
              <a:t>We will explore each dimension in turn during this training session, but first we need to think about how they interact with each other. </a:t>
            </a:r>
          </a:p>
        </p:txBody>
      </p:sp>
      <p:sp>
        <p:nvSpPr>
          <p:cNvPr id="4" name="Slide Number Placeholder 3"/>
          <p:cNvSpPr>
            <a:spLocks noGrp="1"/>
          </p:cNvSpPr>
          <p:nvPr>
            <p:ph type="sldNum" sz="quarter" idx="5"/>
          </p:nvPr>
        </p:nvSpPr>
        <p:spPr/>
        <p:txBody>
          <a:bodyPr/>
          <a:lstStyle/>
          <a:p>
            <a:fld id="{A1940F40-B4E3-9C4F-94C3-424D3472A3F0}" type="slidenum">
              <a:rPr lang="en-US" smtClean="0"/>
              <a:t>7</a:t>
            </a:fld>
            <a:endParaRPr lang="en-US"/>
          </a:p>
        </p:txBody>
      </p:sp>
    </p:spTree>
    <p:extLst>
      <p:ext uri="{BB962C8B-B14F-4D97-AF65-F5344CB8AC3E}">
        <p14:creationId xmlns:p14="http://schemas.microsoft.com/office/powerpoint/2010/main" val="30208179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txBody>
          <a:bodyPr/>
          <a:lstStyle/>
          <a:p>
            <a:endParaRPr lang="en-US"/>
          </a:p>
        </p:txBody>
      </p:sp>
      <p:sp>
        <p:nvSpPr>
          <p:cNvPr id="209923" name="Notes Placeholder 2"/>
          <p:cNvSpPr>
            <a:spLocks noGrp="1"/>
          </p:cNvSpPr>
          <p:nvPr>
            <p:ph type="body" idx="1"/>
          </p:nvPr>
        </p:nvSpPr>
        <p:spPr>
          <a:xfrm>
            <a:off x="337625" y="4229100"/>
            <a:ext cx="5978769" cy="46100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Notes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effectLst/>
                <a:latin typeface="Calibri" panose="020F0502020204030204" pitchFamily="34" charset="0"/>
                <a:ea typeface="Calibri" panose="020F0502020204030204" pitchFamily="34" charset="0"/>
                <a:cs typeface="Calibri" panose="020F0502020204030204" pitchFamily="34" charset="0"/>
              </a:rPr>
              <a:t>Read slide</a:t>
            </a:r>
            <a:endPar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buClr>
                <a:srgbClr val="0070C0"/>
              </a:buClr>
              <a:buSzPts val="1200"/>
              <a:buFont typeface="Wingdings" pitchFamily="2" charset="2"/>
              <a:buChar char="§"/>
            </a:pP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These Secure Base model tools are relevant for different but often connected areas of practice.  The </a:t>
            </a:r>
            <a:r>
              <a:rPr lang="en-GB"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developmental checklists </a:t>
            </a: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focus on each dimension by age which helps to support assessments at any stage but also to support setting goals for the child through the </a:t>
            </a:r>
            <a:r>
              <a:rPr lang="en-GB"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progress record</a:t>
            </a: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L="342900" lvl="0" indent="-342900">
              <a:buClr>
                <a:srgbClr val="0070C0"/>
              </a:buClr>
              <a:buSzPts val="1200"/>
              <a:buFont typeface="Wingdings" pitchFamily="2" charset="2"/>
              <a:buChar char="§"/>
            </a:pP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a:t>
            </a:r>
            <a:r>
              <a:rPr lang="en-GB"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progress record</a:t>
            </a: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notes how the child is functioning / making progress on each dimension but also links this to current and possible future changes in the caregiving. These caregiving suggestions can use the </a:t>
            </a:r>
            <a:r>
              <a:rPr lang="en-GB"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caregiving approaches- </a:t>
            </a: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a:t>
            </a:r>
            <a:r>
              <a:rPr lang="en-GB"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summary chart </a:t>
            </a:r>
            <a:r>
              <a:rPr lang="en-GB"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helps brings these approaches together. </a:t>
            </a:r>
            <a:endParaRPr lang="en-GB"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marL="342900" indent="-342900">
              <a:buClr>
                <a:srgbClr val="0070C0"/>
              </a:buClr>
              <a:buSzPts val="1200"/>
              <a:buFont typeface="Wingdings" pitchFamily="2" charset="2"/>
              <a:buChar char="§"/>
            </a:pPr>
            <a:r>
              <a:rPr lang="en-GB"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Secure Base </a:t>
            </a:r>
            <a:r>
              <a:rPr lang="en-GB" b="1"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caregiver interview</a:t>
            </a:r>
            <a:r>
              <a:rPr lang="en-GB"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will help assess how the child is functioning but also how the caregiver is thinking, feeling and caring for the child in their day-to-day relationship. This can then identify possible support needs for the child and the  caregiver. There is an </a:t>
            </a:r>
            <a:r>
              <a:rPr lang="en-GB" b="1"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analysis guide </a:t>
            </a:r>
            <a:r>
              <a:rPr lang="en-GB"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with suggestions about what to look for in each dimension. Similar tools are available for the </a:t>
            </a:r>
            <a:r>
              <a:rPr lang="en-GB" b="1"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Secure Base interview for children.</a:t>
            </a:r>
          </a:p>
          <a:p>
            <a:pPr marL="342900" lvl="0" indent="-342900">
              <a:buClr>
                <a:srgbClr val="0070C0"/>
              </a:buClr>
              <a:buSzPts val="1200"/>
              <a:buFont typeface="Wingdings" pitchFamily="2" charset="2"/>
              <a:buChar char="§"/>
            </a:pP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tools – and the </a:t>
            </a:r>
            <a:r>
              <a:rPr lang="en-US" b="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implementation guide </a:t>
            </a: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are all available and free to download and use under Resources on the Secure Base model website. </a:t>
            </a:r>
          </a:p>
          <a:p>
            <a:pPr marL="342900" indent="-342900">
              <a:buClr>
                <a:srgbClr val="0070C0"/>
              </a:buClr>
              <a:buSzPts val="1200"/>
              <a:buFont typeface="Wingdings" pitchFamily="2" charset="2"/>
              <a:buChar char="§"/>
            </a:pPr>
            <a:r>
              <a:rPr lang="en-US"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Other materials on the website include, for example, videos of caregivers and young people talking about examples for each dimension. </a:t>
            </a:r>
            <a:endPar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lvl="0" indent="-342900">
              <a:buClr>
                <a:srgbClr val="0070C0"/>
              </a:buClr>
              <a:buSzPts val="1200"/>
              <a:buFont typeface="Wingdings" pitchFamily="2" charset="2"/>
              <a:buChar char="§"/>
            </a:pP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main tools and guidance on how to use them are also to be found in the </a:t>
            </a:r>
            <a:r>
              <a:rPr lang="en-US" dirty="0" err="1">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CoramBAAF</a:t>
            </a: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i="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good practice guide </a:t>
            </a:r>
            <a:r>
              <a:rPr lang="en-US" i="1"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Secure Base Model: promoting attachment and resilience in foster care and adoption, </a:t>
            </a:r>
            <a:r>
              <a:rPr lang="en-US"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Schofield and Beek 2023.</a:t>
            </a:r>
          </a:p>
          <a:p>
            <a:endParaRPr lang="en-US" altLang="en-US" b="1" dirty="0">
              <a:latin typeface="Arial" pitchFamily="34" charset="0"/>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6A8D0FD-3432-4F72-A459-95F1E187EF32}" type="slidenum">
              <a:rPr lang="en-GB" altLang="en-US" smtClean="0"/>
              <a:pPr eaLnBrk="1" hangingPunct="1">
                <a:spcBef>
                  <a:spcPct val="0"/>
                </a:spcBef>
              </a:pPr>
              <a:t>70</a:t>
            </a:fld>
            <a:endParaRPr lang="en-GB" altLang="en-US" dirty="0"/>
          </a:p>
        </p:txBody>
      </p:sp>
    </p:spTree>
    <p:extLst>
      <p:ext uri="{BB962C8B-B14F-4D97-AF65-F5344CB8AC3E}">
        <p14:creationId xmlns:p14="http://schemas.microsoft.com/office/powerpoint/2010/main" val="3579029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  </a:t>
            </a:r>
          </a:p>
          <a:p>
            <a:r>
              <a:rPr lang="en-US" b="1" dirty="0"/>
              <a:t>Exercise 6  20 minutes</a:t>
            </a:r>
          </a:p>
          <a:p>
            <a:r>
              <a:rPr lang="en-US" b="1" dirty="0"/>
              <a:t>READ SLIDE</a:t>
            </a:r>
          </a:p>
          <a:p>
            <a:pPr marL="171450" indent="-171450">
              <a:buClr>
                <a:srgbClr val="0070C0"/>
              </a:buClr>
              <a:buFont typeface="Wingdings" pitchFamily="2" charset="2"/>
              <a:buChar char="§"/>
            </a:pPr>
            <a:r>
              <a:rPr lang="en-US" dirty="0"/>
              <a:t>This exercise can be done in small groups with whole group feedback- adjusted to suit the group size and composition. </a:t>
            </a:r>
          </a:p>
          <a:p>
            <a:pPr marL="171450" indent="-171450">
              <a:buClr>
                <a:srgbClr val="0070C0"/>
              </a:buClr>
              <a:buFont typeface="Wingdings" pitchFamily="2" charset="2"/>
              <a:buChar char="§"/>
            </a:pPr>
            <a:r>
              <a:rPr lang="en-US" dirty="0"/>
              <a:t>It is important to allow time for this exercise at the end of the session as it allows participants to think about what they have learned and will take away from the training to apply in practice. </a:t>
            </a:r>
          </a:p>
        </p:txBody>
      </p:sp>
      <p:sp>
        <p:nvSpPr>
          <p:cNvPr id="4" name="Slide Number Placeholder 3"/>
          <p:cNvSpPr>
            <a:spLocks noGrp="1"/>
          </p:cNvSpPr>
          <p:nvPr>
            <p:ph type="sldNum" sz="quarter" idx="5"/>
          </p:nvPr>
        </p:nvSpPr>
        <p:spPr/>
        <p:txBody>
          <a:bodyPr/>
          <a:lstStyle/>
          <a:p>
            <a:fld id="{A1940F40-B4E3-9C4F-94C3-424D3472A3F0}" type="slidenum">
              <a:rPr lang="en-US" smtClean="0"/>
              <a:t>71</a:t>
            </a:fld>
            <a:endParaRPr lang="en-US"/>
          </a:p>
        </p:txBody>
      </p:sp>
    </p:spTree>
    <p:extLst>
      <p:ext uri="{BB962C8B-B14F-4D97-AF65-F5344CB8AC3E}">
        <p14:creationId xmlns:p14="http://schemas.microsoft.com/office/powerpoint/2010/main" val="1255737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pPr marL="171450" indent="-171450">
              <a:buClr>
                <a:srgbClr val="336699"/>
              </a:buClr>
              <a:buFont typeface="Wingdings" pitchFamily="2" charset="2"/>
              <a:buChar char="§"/>
            </a:pPr>
            <a:r>
              <a:rPr lang="en-US" dirty="0"/>
              <a:t>Hope you enjoyed the day and found it helpful- thank you for your participation.</a:t>
            </a:r>
          </a:p>
        </p:txBody>
      </p:sp>
      <p:sp>
        <p:nvSpPr>
          <p:cNvPr id="4" name="Slide Number Placeholder 3"/>
          <p:cNvSpPr>
            <a:spLocks noGrp="1"/>
          </p:cNvSpPr>
          <p:nvPr>
            <p:ph type="sldNum" sz="quarter" idx="5"/>
          </p:nvPr>
        </p:nvSpPr>
        <p:spPr/>
        <p:txBody>
          <a:bodyPr/>
          <a:lstStyle/>
          <a:p>
            <a:fld id="{C58EB948-F276-FD49-9FBF-089A9410267B}" type="slidenum">
              <a:rPr lang="en-US" smtClean="0"/>
              <a:t>72</a:t>
            </a:fld>
            <a:endParaRPr lang="en-US"/>
          </a:p>
        </p:txBody>
      </p:sp>
    </p:spTree>
    <p:extLst>
      <p:ext uri="{BB962C8B-B14F-4D97-AF65-F5344CB8AC3E}">
        <p14:creationId xmlns:p14="http://schemas.microsoft.com/office/powerpoint/2010/main" val="16536298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EB948-F276-FD49-9FBF-089A9410267B}" type="slidenum">
              <a:rPr lang="en-US" smtClean="0"/>
              <a:t>73</a:t>
            </a:fld>
            <a:endParaRPr lang="en-US"/>
          </a:p>
        </p:txBody>
      </p:sp>
    </p:spTree>
    <p:extLst>
      <p:ext uri="{BB962C8B-B14F-4D97-AF65-F5344CB8AC3E}">
        <p14:creationId xmlns:p14="http://schemas.microsoft.com/office/powerpoint/2010/main" val="416195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Notes</a:t>
            </a:r>
          </a:p>
          <a:p>
            <a:pPr marL="171450" indent="-171450">
              <a:buClr>
                <a:srgbClr val="0070C0"/>
              </a:buClr>
              <a:buFont typeface="Wingdings" pitchFamily="2" charset="2"/>
              <a:buChar char="§"/>
            </a:pPr>
            <a:r>
              <a:rPr lang="en-US" dirty="0"/>
              <a:t>As this diagram illustrates, the five dimensions interact to create the secure base for the child – for example, the child needs to trust caregivers if they are to manage their feelings and they need to feel accepted in order to feel that they belong in the family.  </a:t>
            </a: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8</a:t>
            </a:fld>
            <a:endParaRPr lang="en-US"/>
          </a:p>
        </p:txBody>
      </p:sp>
    </p:spTree>
    <p:extLst>
      <p:ext uri="{BB962C8B-B14F-4D97-AF65-F5344CB8AC3E}">
        <p14:creationId xmlns:p14="http://schemas.microsoft.com/office/powerpoint/2010/main" val="382235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a:xfrm>
            <a:off x="685800" y="4400549"/>
            <a:ext cx="5486400" cy="4284663"/>
          </a:xfrm>
        </p:spPr>
        <p:txBody>
          <a:bodyPr/>
          <a:lstStyle/>
          <a:p>
            <a:pPr>
              <a:buClr>
                <a:srgbClr val="336699"/>
              </a:buClr>
            </a:pPr>
            <a:r>
              <a:rPr lang="en-GB" b="1" dirty="0">
                <a:latin typeface="Calibri" panose="020F0502020204030204" pitchFamily="34" charset="0"/>
                <a:ea typeface="Times New Roman" panose="02020603050405020304" pitchFamily="18" charset="0"/>
                <a:cs typeface="Calibri" panose="020F0502020204030204" pitchFamily="34" charset="0"/>
              </a:rPr>
              <a:t>Notes</a:t>
            </a:r>
          </a:p>
          <a:p>
            <a:pPr marL="171450" indent="-171450">
              <a:buClr>
                <a:srgbClr val="336699"/>
              </a:buClr>
              <a:buFont typeface="Wingdings"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This caregiving cycle is at the heart of the Secure Base model and represents the interaction of thinking, feeling and behaviour in the caregiver-child relationship.  It begins with the child’s needs and behaviour and then focuses on what is going on in the mind of the caregiver. </a:t>
            </a:r>
          </a:p>
          <a:p>
            <a:pPr marL="171450" indent="-171450">
              <a:buClr>
                <a:srgbClr val="336699"/>
              </a:buClr>
              <a:buFont typeface="Wingdings"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How a caregiver </a:t>
            </a:r>
            <a:r>
              <a:rPr lang="en-GB" b="1" dirty="0">
                <a:latin typeface="Calibri" panose="020F0502020204030204" pitchFamily="34" charset="0"/>
                <a:ea typeface="Times New Roman" panose="02020603050405020304" pitchFamily="18" charset="0"/>
                <a:cs typeface="Calibri" panose="020F0502020204030204" pitchFamily="34" charset="0"/>
              </a:rPr>
              <a:t>thinks and feels </a:t>
            </a:r>
            <a:r>
              <a:rPr lang="en-GB" dirty="0">
                <a:latin typeface="Calibri" panose="020F0502020204030204" pitchFamily="34" charset="0"/>
                <a:ea typeface="Times New Roman" panose="02020603050405020304" pitchFamily="18" charset="0"/>
                <a:cs typeface="Calibri" panose="020F0502020204030204" pitchFamily="34" charset="0"/>
              </a:rPr>
              <a:t>about a child’s needs and behaviour will determine their </a:t>
            </a:r>
            <a:r>
              <a:rPr lang="en-GB" b="1" dirty="0">
                <a:latin typeface="Calibri" panose="020F0502020204030204" pitchFamily="34" charset="0"/>
                <a:ea typeface="Times New Roman" panose="02020603050405020304" pitchFamily="18" charset="0"/>
                <a:cs typeface="Calibri" panose="020F0502020204030204" pitchFamily="34" charset="0"/>
              </a:rPr>
              <a:t>caregiving behaviour</a:t>
            </a:r>
            <a:r>
              <a:rPr lang="en-GB" dirty="0">
                <a:latin typeface="Calibri" panose="020F0502020204030204" pitchFamily="34" charset="0"/>
                <a:ea typeface="Times New Roman" panose="02020603050405020304" pitchFamily="18" charset="0"/>
                <a:cs typeface="Calibri" panose="020F0502020204030204" pitchFamily="34" charset="0"/>
              </a:rPr>
              <a:t>.  The caregiver will draw on their own ideas about what this child may need or what makes a good caregiver from, for example,  their own experiences as a child or parent or from what they have learned from training. </a:t>
            </a:r>
          </a:p>
          <a:p>
            <a:pPr marL="171450" indent="-171450">
              <a:buClr>
                <a:srgbClr val="336699"/>
              </a:buClr>
              <a:buFont typeface="Wingdings"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different caregiving behaviours that result from caregivers’ different thoughts and feelings convey very different messages to the child, which could be positive or negative..  </a:t>
            </a:r>
          </a:p>
          <a:p>
            <a:pPr marL="171450" indent="-171450">
              <a:buClr>
                <a:srgbClr val="336699"/>
              </a:buClr>
              <a:buFont typeface="Wingdings"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child’s </a:t>
            </a:r>
            <a:r>
              <a:rPr lang="en-GB" b="1" dirty="0">
                <a:latin typeface="Calibri" panose="020F0502020204030204" pitchFamily="34" charset="0"/>
                <a:ea typeface="Times New Roman" panose="02020603050405020304" pitchFamily="18" charset="0"/>
                <a:cs typeface="Calibri" panose="020F0502020204030204" pitchFamily="34" charset="0"/>
              </a:rPr>
              <a:t>thinking and feeling </a:t>
            </a:r>
            <a:r>
              <a:rPr lang="en-GB" dirty="0">
                <a:latin typeface="Calibri" panose="020F0502020204030204" pitchFamily="34" charset="0"/>
                <a:ea typeface="Times New Roman" panose="02020603050405020304" pitchFamily="18" charset="0"/>
                <a:cs typeface="Calibri" panose="020F0502020204030204" pitchFamily="34" charset="0"/>
              </a:rPr>
              <a:t>about themselves and other people will be affected by these messages and there will be a consequent impact on their behaviour and development.</a:t>
            </a:r>
          </a:p>
          <a:p>
            <a:pPr marL="171450" indent="-171450">
              <a:buClr>
                <a:srgbClr val="336699"/>
              </a:buClr>
              <a:buFont typeface="Wingdings"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This </a:t>
            </a:r>
            <a:r>
              <a:rPr lang="en-GB" b="1" dirty="0">
                <a:latin typeface="Calibri" panose="020F0502020204030204" pitchFamily="34" charset="0"/>
                <a:ea typeface="Times New Roman" panose="02020603050405020304" pitchFamily="18" charset="0"/>
                <a:cs typeface="Calibri" panose="020F0502020204030204" pitchFamily="34" charset="0"/>
              </a:rPr>
              <a:t>caregiving cycle </a:t>
            </a:r>
            <a:r>
              <a:rPr lang="en-GB" dirty="0">
                <a:latin typeface="Calibri" panose="020F0502020204030204" pitchFamily="34" charset="0"/>
                <a:ea typeface="Times New Roman" panose="02020603050405020304" pitchFamily="18" charset="0"/>
                <a:cs typeface="Calibri" panose="020F0502020204030204" pitchFamily="34" charset="0"/>
              </a:rPr>
              <a:t>goes round many times in a day and can build positive or negative beliefs and feelings in the child. </a:t>
            </a:r>
            <a:r>
              <a:rPr lang="en-US" dirty="0">
                <a:latin typeface="Calibri" panose="020F0502020204030204" pitchFamily="34" charset="0"/>
                <a:ea typeface="Calibri" panose="020F0502020204030204" pitchFamily="34" charset="0"/>
                <a:cs typeface="Calibri" panose="020F0502020204030204" pitchFamily="34" charset="0"/>
              </a:rPr>
              <a:t>For example, a caregiver believing positively ‘I can help this child’ will lead to supportive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 and build positive self-esteem in the child.  Negative caregiver thinking, such as  ‘This child doesn’t like me’, can lead to anxious or negative feelings and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 towards the child, increasing the child’s anxiety and doubts about their lovability- in turn affecting their </a:t>
            </a:r>
            <a:r>
              <a:rPr lang="en-US" dirty="0" err="1">
                <a:latin typeface="Calibri" panose="020F0502020204030204" pitchFamily="34" charset="0"/>
                <a:ea typeface="Calibri" panose="020F0502020204030204" pitchFamily="34" charset="0"/>
                <a:cs typeface="Calibri" panose="020F0502020204030204" pitchFamily="34" charset="0"/>
              </a:rPr>
              <a:t>behaviour</a:t>
            </a:r>
            <a:r>
              <a:rPr lang="en-US" dirty="0">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1940F40-B4E3-9C4F-94C3-424D3472A3F0}" type="slidenum">
              <a:rPr lang="en-US" smtClean="0"/>
              <a:t>9</a:t>
            </a:fld>
            <a:endParaRPr lang="en-US"/>
          </a:p>
        </p:txBody>
      </p:sp>
    </p:spTree>
    <p:extLst>
      <p:ext uri="{BB962C8B-B14F-4D97-AF65-F5344CB8AC3E}">
        <p14:creationId xmlns:p14="http://schemas.microsoft.com/office/powerpoint/2010/main" val="220479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289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46462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59401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108399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22099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56780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979547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379228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799054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56230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534171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661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966950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771074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8660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2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0717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58966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401017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539278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07520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67732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03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348181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419885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35731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329778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354277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512178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526460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81968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57520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26056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810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283040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092961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88032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1729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911016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623548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02281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291494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422637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43610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667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89559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209451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627664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501495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174739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484398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79611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031939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903907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931479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9640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623820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213544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8398841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29355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64817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772818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747705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99149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563338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393146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9326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261871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19225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577991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12377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644786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04410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39245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191391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92260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762685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235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470009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06320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85565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243450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79801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825870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83685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9623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426292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08939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96755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511290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299094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563960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100298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317306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52998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58452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882746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793848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654347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92775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674901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713176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90947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248538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37103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349655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548311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049172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6268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99556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7645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9"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4687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8783322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0092505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247094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433802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48261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035461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973349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397749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135731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637978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590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302717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237184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80006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293738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164329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86356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448988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641755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362110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648226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31323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131672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751964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566253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969988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904640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178419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761548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36960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808136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2444239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3DE600D-E7BB-48D3-B9E7-EEF149A97FA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50723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3323886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819D37-6FFB-4C55-ABB3-EF8D38392E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2041913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1A2E3B4A-E8BA-4962-AFDD-23A0380628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76871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09B5DF7-9AEC-4F12-B048-59CB8646E0A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103604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14D80F5C-E8AB-4BE6-ACD1-F9565E76A05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977741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78D0FDF-2C92-487F-96E6-10910E672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3508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5B5616C-5955-4892-8579-2F67F6E219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21503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F6CE218-74BE-4EC7-BD83-F82C9CCBD3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659553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D3480C9A-C972-4C12-8C76-867F963610C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340998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EDAB0-7C5A-42BB-BD44-BF5B19E096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046628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47E9071-850E-4BC7-AB90-97978EE947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0396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668255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9CA762-D5A1-46FF-AFB4-B46F57BA38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511727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C286395-C678-48FD-980F-16593BADACB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795556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6054383-3DEA-4352-BD0F-89340846473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92302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97C7AA84-F3E9-4F08-84E6-0D17516307A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209746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4D258550-29E2-472C-9DA8-752CC6CCEA9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3285045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0B956117-2DDA-4EFE-BED2-04CA6C9AD4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61497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486D57F-76AF-4C3F-A470-0BA4519EA00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76208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B9A7F3EC-A98C-48CB-BCEC-0E46F1FE9E9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619872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EDA45188-38D9-4766-BD21-D18408668B4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1228042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CFC5E49-03F6-48FF-996A-2883E27BEA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43395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557277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5E481C5-695F-4E96-A59A-22524BBFFC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7818893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1439E6-5772-403A-98C9-4317DBE3A72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459883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A086D7-272B-4D1F-BF30-C820A0C2048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110150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BAE297C-0016-4A32-B78F-6F8EDD4D700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66775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23CE172-611B-4547-AB08-BEAA4F44655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3157913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C8932461-332B-47C6-9AA4-4D44CF57D7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690730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9CF5D24E-FAB1-42C9-ABBB-F9FDF53D89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891504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3FA3A814-A934-4722-B1D7-B2BA58B9150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660766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5F4A2E0-346B-449E-9AA1-4799C94945D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356580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F068621-9011-456B-A3EC-DCB261AC71E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31461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613161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ABCB37A6-5384-4520-B780-70484E43957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191828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6699C2B7-B5A5-4B39-AAA5-F1705CE93AA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735903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F48450A-D518-49E3-8B34-D8560022069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69842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52A6016-3348-4444-9296-B77F53466B1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806984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6B374E3-4679-4B1B-9174-34A4637ED47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847269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C103000-6D10-4931-B8F3-34BCB5FC374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700170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F2AB5ED-1674-48B9-A667-CF7F65FE870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518084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F5C97ACC-9FB3-4B3F-A227-612A09AB640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6064727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pPr>
              <a:defRPr/>
            </a:pPr>
            <a:fld id="{BD2AD2A1-B3C8-45E4-AB27-EA7F4BF678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139937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A8FB8E5-6D38-47E3-B33C-AABC441E6B9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8608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0909138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55026E4-E928-4259-A880-4C8AFBE5FE3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956699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613A80B-337F-46F8-A572-F62C804C663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8344623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44CBBF7B-01CB-494B-AACA-C2E9276195A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8411578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A7F32B8C-0953-411C-8656-F56EA748C10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2927213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948AC33-A70E-4852-9DA0-8427E703C23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769531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4CA5FEB-1169-4952-B776-217174BFF0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8895553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AD3A818-0E46-46E9-8316-EDA50DD5761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22709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03939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2900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32830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06039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1936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98756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76611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759820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16964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73055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02771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8864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6061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3438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47853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117520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07618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9277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47194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83984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27990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137078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93251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9614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86975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44364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54140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3064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56033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03563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61471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2034440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30554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942987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2903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703995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50040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94273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24982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11993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40249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13554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01439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59800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87395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13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96480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22332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43365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98431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11198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41490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337970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36955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9044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05510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491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840116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092851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98566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16581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395430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82350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00044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63958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8967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457200" y="274638"/>
            <a:ext cx="8229600" cy="9221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a:xfrm>
            <a:off x="2987675"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E806D30B-61C0-4D5F-B6B3-97E230652D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7833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64B5A0E-3958-4D2F-905E-F8CB3C58AF2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7989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678233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5C74789-9BCD-4194-84A1-FB2B2C08CE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378945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1FBAA3F-85A8-48AE-AD83-796AD350953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08225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E2B90-DC61-4916-AD09-74DBC1FAD38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141527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BCDB18C-0659-47A5-BD37-24F4E95C4AC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783685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372380E-FB27-4111-9E36-FC6C8907243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514380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0866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29325"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4D5B062-02F2-4AA7-A8CA-7390BDD1BD9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916538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557338"/>
            <a:ext cx="8229600" cy="4525962"/>
          </a:xfrm>
        </p:spPr>
        <p:txBody>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FE4A68-04E6-432A-84C9-41568E6B50C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06755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067175" y="6165850"/>
            <a:ext cx="2089150" cy="503238"/>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D61187-214C-4EAB-A1C7-7187D8F3131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729930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995738" y="6237288"/>
            <a:ext cx="2176462" cy="43180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26109-1FB8-4755-9C3F-77919E835BC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330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1268413"/>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2916238" y="6237288"/>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3487083-7A4E-450D-991F-019F07A7A86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7231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2.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2.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2.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3.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3.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3.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3.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image" Target="../media/image3.png"/><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image" Target="../media/image3.png"/><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image" Target="../media/image3.png"/><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image" Target="../media/image3.png"/><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3.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2.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5"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5"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039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189" algn="l" rtl="0" fontAlgn="base">
        <a:spcBef>
          <a:spcPct val="0"/>
        </a:spcBef>
        <a:spcAft>
          <a:spcPct val="0"/>
        </a:spcAft>
        <a:defRPr b="1">
          <a:solidFill>
            <a:srgbClr val="336699"/>
          </a:solidFill>
          <a:latin typeface="Arial" charset="0"/>
          <a:cs typeface="Arial" charset="0"/>
        </a:defRPr>
      </a:lvl6pPr>
      <a:lvl7pPr marL="914377" algn="l" rtl="0" fontAlgn="base">
        <a:spcBef>
          <a:spcPct val="0"/>
        </a:spcBef>
        <a:spcAft>
          <a:spcPct val="0"/>
        </a:spcAft>
        <a:defRPr b="1">
          <a:solidFill>
            <a:srgbClr val="336699"/>
          </a:solidFill>
          <a:latin typeface="Arial" charset="0"/>
          <a:cs typeface="Arial" charset="0"/>
        </a:defRPr>
      </a:lvl7pPr>
      <a:lvl8pPr marL="1371566" algn="l" rtl="0" fontAlgn="base">
        <a:spcBef>
          <a:spcPct val="0"/>
        </a:spcBef>
        <a:spcAft>
          <a:spcPct val="0"/>
        </a:spcAft>
        <a:defRPr b="1">
          <a:solidFill>
            <a:srgbClr val="336699"/>
          </a:solidFill>
          <a:latin typeface="Arial" charset="0"/>
          <a:cs typeface="Arial" charset="0"/>
        </a:defRPr>
      </a:lvl8pPr>
      <a:lvl9pPr marL="1828754" algn="l" rtl="0" fontAlgn="base">
        <a:spcBef>
          <a:spcPct val="0"/>
        </a:spcBef>
        <a:spcAft>
          <a:spcPct val="0"/>
        </a:spcAft>
        <a:defRPr b="1">
          <a:solidFill>
            <a:srgbClr val="336699"/>
          </a:solidFill>
          <a:latin typeface="Arial" charset="0"/>
          <a:cs typeface="Arial" charset="0"/>
        </a:defRPr>
      </a:lvl9pPr>
    </p:titleStyle>
    <p:bodyStyle>
      <a:lvl1pPr marL="342891" indent="-342891"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32" indent="-285744" algn="l" rtl="0" eaLnBrk="0" fontAlgn="base" hangingPunct="0">
        <a:spcBef>
          <a:spcPct val="20000"/>
        </a:spcBef>
        <a:spcAft>
          <a:spcPct val="0"/>
        </a:spcAft>
        <a:buChar char="•"/>
        <a:defRPr sz="1400">
          <a:solidFill>
            <a:schemeClr val="tx1"/>
          </a:solidFill>
          <a:latin typeface="+mn-lt"/>
          <a:cs typeface="+mn-cs"/>
        </a:defRPr>
      </a:lvl2pPr>
      <a:lvl3pPr marL="1142971" indent="-228594" algn="l" rtl="0" eaLnBrk="0" fontAlgn="base" hangingPunct="0">
        <a:spcBef>
          <a:spcPct val="20000"/>
        </a:spcBef>
        <a:spcAft>
          <a:spcPct val="0"/>
        </a:spcAft>
        <a:buChar char="o"/>
        <a:defRPr sz="1200">
          <a:solidFill>
            <a:schemeClr val="tx1"/>
          </a:solidFill>
          <a:latin typeface="+mn-lt"/>
          <a:cs typeface="+mn-cs"/>
        </a:defRPr>
      </a:lvl3pPr>
      <a:lvl4pPr marL="1600160" indent="-228594" algn="l" rtl="0" eaLnBrk="0" fontAlgn="base" hangingPunct="0">
        <a:spcBef>
          <a:spcPct val="20000"/>
        </a:spcBef>
        <a:spcAft>
          <a:spcPct val="0"/>
        </a:spcAft>
        <a:buChar char="–"/>
        <a:defRPr sz="1000">
          <a:solidFill>
            <a:schemeClr val="tx1"/>
          </a:solidFill>
          <a:latin typeface="+mn-lt"/>
          <a:cs typeface="+mn-cs"/>
        </a:defRPr>
      </a:lvl4pPr>
      <a:lvl5pPr marL="2057349" indent="-228594" algn="l" rtl="0" eaLnBrk="0" fontAlgn="base" hangingPunct="0">
        <a:spcBef>
          <a:spcPct val="20000"/>
        </a:spcBef>
        <a:spcAft>
          <a:spcPct val="0"/>
        </a:spcAft>
        <a:buChar char="»"/>
        <a:defRPr sz="900">
          <a:solidFill>
            <a:schemeClr val="tx1"/>
          </a:solidFill>
          <a:latin typeface="+mn-lt"/>
          <a:cs typeface="+mn-cs"/>
        </a:defRPr>
      </a:lvl5pPr>
      <a:lvl6pPr marL="2514537" indent="-228594" algn="l" rtl="0" fontAlgn="base">
        <a:spcBef>
          <a:spcPct val="20000"/>
        </a:spcBef>
        <a:spcAft>
          <a:spcPct val="0"/>
        </a:spcAft>
        <a:buChar char="»"/>
        <a:defRPr sz="900">
          <a:solidFill>
            <a:schemeClr val="tx1"/>
          </a:solidFill>
          <a:latin typeface="+mn-lt"/>
          <a:cs typeface="+mn-cs"/>
        </a:defRPr>
      </a:lvl6pPr>
      <a:lvl7pPr marL="2971726" indent="-228594" algn="l" rtl="0" fontAlgn="base">
        <a:spcBef>
          <a:spcPct val="20000"/>
        </a:spcBef>
        <a:spcAft>
          <a:spcPct val="0"/>
        </a:spcAft>
        <a:buChar char="»"/>
        <a:defRPr sz="900">
          <a:solidFill>
            <a:schemeClr val="tx1"/>
          </a:solidFill>
          <a:latin typeface="+mn-lt"/>
          <a:cs typeface="+mn-cs"/>
        </a:defRPr>
      </a:lvl7pPr>
      <a:lvl8pPr marL="3428914" indent="-228594" algn="l" rtl="0" fontAlgn="base">
        <a:spcBef>
          <a:spcPct val="20000"/>
        </a:spcBef>
        <a:spcAft>
          <a:spcPct val="0"/>
        </a:spcAft>
        <a:buChar char="»"/>
        <a:defRPr sz="900">
          <a:solidFill>
            <a:schemeClr val="tx1"/>
          </a:solidFill>
          <a:latin typeface="+mn-lt"/>
          <a:cs typeface="+mn-cs"/>
        </a:defRPr>
      </a:lvl8pPr>
      <a:lvl9pPr marL="3886103" indent="-228594"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748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0953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47217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41041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68016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90259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196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80779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52340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93032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89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FFAFA36-4E15-4429-A421-537DF13CE1BD}"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50497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5D010DB-1E3A-4F39-AEED-E504E9BAF516}"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499446"/>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A7AE751-52EA-46D0-A2D6-ECF8419DEAA1}"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34029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4D034D9-C32A-4633-A3E7-4FF7CD4D3581}"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23075" y="6240463"/>
            <a:ext cx="21669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60301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370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9064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1007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07806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6621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40330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2484438" y="6211888"/>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227763" y="6189663"/>
            <a:ext cx="5603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9C4B881A-FB76-42AE-A559-792F30802828}"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1029" name="Line 19"/>
          <p:cNvSpPr>
            <a:spLocks noChangeShapeType="1"/>
          </p:cNvSpPr>
          <p:nvPr/>
        </p:nvSpPr>
        <p:spPr bwMode="auto">
          <a:xfrm>
            <a:off x="0" y="6092825"/>
            <a:ext cx="9144000" cy="0"/>
          </a:xfrm>
          <a:prstGeom prst="line">
            <a:avLst/>
          </a:prstGeom>
          <a:noFill/>
          <a:ln w="9525">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a:solidFill>
                <a:srgbClr val="000000"/>
              </a:solidFill>
            </a:endParaRPr>
          </a:p>
        </p:txBody>
      </p:sp>
      <p:pic>
        <p:nvPicPr>
          <p:cNvPr id="2" name="Picture 12" descr="S:\SWK\CRCF\Marketing\logos\new logo designs\CRCF_master_logos\_master logos\email\CRCFhorizontalemail.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0" y="6115050"/>
            <a:ext cx="1944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https://intranet.uea.ac.uk/polopoly_fs/1.166659!ueahorizontalrgb72dpi.gi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75463" y="6126163"/>
            <a:ext cx="18002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661823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rtl="0" eaLnBrk="0" fontAlgn="base" hangingPunct="0">
        <a:spcBef>
          <a:spcPct val="0"/>
        </a:spcBef>
        <a:spcAft>
          <a:spcPct val="0"/>
        </a:spcAft>
        <a:defRPr b="1">
          <a:solidFill>
            <a:srgbClr val="336699"/>
          </a:solidFill>
          <a:latin typeface="+mj-lt"/>
          <a:ea typeface="+mj-ea"/>
          <a:cs typeface="+mj-cs"/>
        </a:defRPr>
      </a:lvl1pPr>
      <a:lvl2pPr algn="l" rtl="0" eaLnBrk="0" fontAlgn="base" hangingPunct="0">
        <a:spcBef>
          <a:spcPct val="0"/>
        </a:spcBef>
        <a:spcAft>
          <a:spcPct val="0"/>
        </a:spcAft>
        <a:defRPr b="1">
          <a:solidFill>
            <a:srgbClr val="336699"/>
          </a:solidFill>
          <a:latin typeface="Arial" charset="0"/>
          <a:cs typeface="Arial" charset="0"/>
        </a:defRPr>
      </a:lvl2pPr>
      <a:lvl3pPr algn="l" rtl="0" eaLnBrk="0" fontAlgn="base" hangingPunct="0">
        <a:spcBef>
          <a:spcPct val="0"/>
        </a:spcBef>
        <a:spcAft>
          <a:spcPct val="0"/>
        </a:spcAft>
        <a:defRPr b="1">
          <a:solidFill>
            <a:srgbClr val="336699"/>
          </a:solidFill>
          <a:latin typeface="Arial" charset="0"/>
          <a:cs typeface="Arial" charset="0"/>
        </a:defRPr>
      </a:lvl3pPr>
      <a:lvl4pPr algn="l" rtl="0" eaLnBrk="0" fontAlgn="base" hangingPunct="0">
        <a:spcBef>
          <a:spcPct val="0"/>
        </a:spcBef>
        <a:spcAft>
          <a:spcPct val="0"/>
        </a:spcAft>
        <a:defRPr b="1">
          <a:solidFill>
            <a:srgbClr val="336699"/>
          </a:solidFill>
          <a:latin typeface="Arial" charset="0"/>
          <a:cs typeface="Arial" charset="0"/>
        </a:defRPr>
      </a:lvl4pPr>
      <a:lvl5pPr algn="l" rtl="0" eaLnBrk="0" fontAlgn="base" hangingPunct="0">
        <a:spcBef>
          <a:spcPct val="0"/>
        </a:spcBef>
        <a:spcAft>
          <a:spcPct val="0"/>
        </a:spcAft>
        <a:defRPr b="1">
          <a:solidFill>
            <a:srgbClr val="336699"/>
          </a:solidFill>
          <a:latin typeface="Arial" charset="0"/>
          <a:cs typeface="Arial" charset="0"/>
        </a:defRPr>
      </a:lvl5pPr>
      <a:lvl6pPr marL="457200" algn="l" rtl="0" fontAlgn="base">
        <a:spcBef>
          <a:spcPct val="0"/>
        </a:spcBef>
        <a:spcAft>
          <a:spcPct val="0"/>
        </a:spcAft>
        <a:defRPr b="1">
          <a:solidFill>
            <a:srgbClr val="336699"/>
          </a:solidFill>
          <a:latin typeface="Arial" charset="0"/>
          <a:cs typeface="Arial" charset="0"/>
        </a:defRPr>
      </a:lvl6pPr>
      <a:lvl7pPr marL="914400" algn="l" rtl="0" fontAlgn="base">
        <a:spcBef>
          <a:spcPct val="0"/>
        </a:spcBef>
        <a:spcAft>
          <a:spcPct val="0"/>
        </a:spcAft>
        <a:defRPr b="1">
          <a:solidFill>
            <a:srgbClr val="336699"/>
          </a:solidFill>
          <a:latin typeface="Arial" charset="0"/>
          <a:cs typeface="Arial" charset="0"/>
        </a:defRPr>
      </a:lvl7pPr>
      <a:lvl8pPr marL="1371600" algn="l" rtl="0" fontAlgn="base">
        <a:spcBef>
          <a:spcPct val="0"/>
        </a:spcBef>
        <a:spcAft>
          <a:spcPct val="0"/>
        </a:spcAft>
        <a:defRPr b="1">
          <a:solidFill>
            <a:srgbClr val="336699"/>
          </a:solidFill>
          <a:latin typeface="Arial" charset="0"/>
          <a:cs typeface="Arial" charset="0"/>
        </a:defRPr>
      </a:lvl8pPr>
      <a:lvl9pPr marL="1828800" algn="l" rtl="0" fontAlgn="base">
        <a:spcBef>
          <a:spcPct val="0"/>
        </a:spcBef>
        <a:spcAft>
          <a:spcPct val="0"/>
        </a:spcAft>
        <a:defRPr b="1">
          <a:solidFill>
            <a:srgbClr val="336699"/>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o"/>
        <a:defRPr sz="1200">
          <a:solidFill>
            <a:schemeClr val="tx1"/>
          </a:solidFill>
          <a:latin typeface="+mn-lt"/>
          <a:cs typeface="+mn-cs"/>
        </a:defRPr>
      </a:lvl3pPr>
      <a:lvl4pPr marL="1600200" indent="-228600" algn="l" rtl="0" eaLnBrk="0" fontAlgn="base" hangingPunct="0">
        <a:spcBef>
          <a:spcPct val="20000"/>
        </a:spcBef>
        <a:spcAft>
          <a:spcPct val="0"/>
        </a:spcAft>
        <a:buChar char="–"/>
        <a:defRPr sz="1000">
          <a:solidFill>
            <a:schemeClr val="tx1"/>
          </a:solidFill>
          <a:latin typeface="+mn-lt"/>
          <a:cs typeface="+mn-cs"/>
        </a:defRPr>
      </a:lvl4pPr>
      <a:lvl5pPr marL="2057400" indent="-228600" algn="l" rtl="0" eaLnBrk="0" fontAlgn="base" hangingPunct="0">
        <a:spcBef>
          <a:spcPct val="20000"/>
        </a:spcBef>
        <a:spcAft>
          <a:spcPct val="0"/>
        </a:spcAft>
        <a:buChar char="»"/>
        <a:defRPr sz="900">
          <a:solidFill>
            <a:schemeClr val="tx1"/>
          </a:solidFill>
          <a:latin typeface="+mn-lt"/>
          <a:cs typeface="+mn-cs"/>
        </a:defRPr>
      </a:lvl5pPr>
      <a:lvl6pPr marL="2514600" indent="-228600" algn="l" rtl="0" fontAlgn="base">
        <a:spcBef>
          <a:spcPct val="20000"/>
        </a:spcBef>
        <a:spcAft>
          <a:spcPct val="0"/>
        </a:spcAft>
        <a:buChar char="»"/>
        <a:defRPr sz="900">
          <a:solidFill>
            <a:schemeClr val="tx1"/>
          </a:solidFill>
          <a:latin typeface="+mn-lt"/>
          <a:cs typeface="+mn-cs"/>
        </a:defRPr>
      </a:lvl6pPr>
      <a:lvl7pPr marL="2971800" indent="-228600" algn="l" rtl="0" fontAlgn="base">
        <a:spcBef>
          <a:spcPct val="20000"/>
        </a:spcBef>
        <a:spcAft>
          <a:spcPct val="0"/>
        </a:spcAft>
        <a:buChar char="»"/>
        <a:defRPr sz="900">
          <a:solidFill>
            <a:schemeClr val="tx1"/>
          </a:solidFill>
          <a:latin typeface="+mn-lt"/>
          <a:cs typeface="+mn-cs"/>
        </a:defRPr>
      </a:lvl7pPr>
      <a:lvl8pPr marL="3429000" indent="-228600" algn="l" rtl="0" fontAlgn="base">
        <a:spcBef>
          <a:spcPct val="20000"/>
        </a:spcBef>
        <a:spcAft>
          <a:spcPct val="0"/>
        </a:spcAft>
        <a:buChar char="»"/>
        <a:defRPr sz="900">
          <a:solidFill>
            <a:schemeClr val="tx1"/>
          </a:solidFill>
          <a:latin typeface="+mn-lt"/>
          <a:cs typeface="+mn-cs"/>
        </a:defRPr>
      </a:lvl8pPr>
      <a:lvl9pPr marL="3886200" indent="-228600" algn="l" rtl="0" fontAlgn="base">
        <a:spcBef>
          <a:spcPct val="20000"/>
        </a:spcBef>
        <a:spcAft>
          <a:spcPct val="0"/>
        </a:spcAft>
        <a:buChar char="»"/>
        <a:defRPr sz="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63.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7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84.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9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0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2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20.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3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3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42.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4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4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4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4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44.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4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4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4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59.xml"/><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5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56.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56.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56.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256.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56.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256.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58.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54.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9.xml"/><Relationship Id="rId1" Type="http://schemas.openxmlformats.org/officeDocument/2006/relationships/slideLayout" Target="../slideLayouts/slideLayout27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68.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268.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268.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268.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268.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268.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268.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26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3" Type="http://schemas.openxmlformats.org/officeDocument/2006/relationships/hyperlink" Target="https://www.uea.ac.uk/groups-and-centres/centre-for-research-on-children-and-families/secure-base-model" TargetMode="External"/><Relationship Id="rId2" Type="http://schemas.openxmlformats.org/officeDocument/2006/relationships/notesSlide" Target="../notesSlides/notesSlide70.xml"/><Relationship Id="rId1" Type="http://schemas.openxmlformats.org/officeDocument/2006/relationships/slideLayout" Target="../slideLayouts/slideLayout266.xm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268.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266.xml"/><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hyperlink" Target="https://www.uea.ac.uk/groups-and-centres/centre-for-research-on-children-and-families/secure-base-model" TargetMode="External"/><Relationship Id="rId2" Type="http://schemas.openxmlformats.org/officeDocument/2006/relationships/notesSlide" Target="../notesSlides/notesSlide73.xml"/><Relationship Id="rId1" Type="http://schemas.openxmlformats.org/officeDocument/2006/relationships/slideLayout" Target="../slideLayouts/slideLayout26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E0FB12-9DE1-1A29-45DE-3988701FAAF1}"/>
              </a:ext>
            </a:extLst>
          </p:cNvPr>
          <p:cNvSpPr>
            <a:spLocks noGrp="1"/>
          </p:cNvSpPr>
          <p:nvPr>
            <p:ph type="title"/>
          </p:nvPr>
        </p:nvSpPr>
        <p:spPr>
          <a:xfrm>
            <a:off x="270164" y="1696429"/>
            <a:ext cx="8229600" cy="3041826"/>
          </a:xfrm>
        </p:spPr>
        <p:txBody>
          <a:bodyPr/>
          <a:lstStyle/>
          <a:p>
            <a:pPr algn="ctr"/>
            <a:br>
              <a:rPr lang="en-GB" sz="3600" b="1" i="0" dirty="0">
                <a:solidFill>
                  <a:srgbClr val="000000"/>
                </a:solidFill>
                <a:effectLst/>
                <a:latin typeface="Calibri" panose="020F0502020204030204" pitchFamily="34" charset="0"/>
                <a:cs typeface="Calibri" panose="020F0502020204030204" pitchFamily="34" charset="0"/>
              </a:rPr>
            </a:br>
            <a:r>
              <a:rPr lang="en-GB" sz="4000" b="0" i="0" dirty="0">
                <a:effectLst/>
                <a:latin typeface="Calibri" panose="020F0502020204030204" pitchFamily="34" charset="0"/>
                <a:cs typeface="Calibri" panose="020F0502020204030204" pitchFamily="34" charset="0"/>
              </a:rPr>
              <a:t>The Secure </a:t>
            </a:r>
            <a:r>
              <a:rPr lang="en-GB" sz="4000" b="0" dirty="0">
                <a:latin typeface="Calibri" panose="020F0502020204030204" pitchFamily="34" charset="0"/>
                <a:cs typeface="Calibri" panose="020F0502020204030204" pitchFamily="34" charset="0"/>
              </a:rPr>
              <a:t>B</a:t>
            </a:r>
            <a:r>
              <a:rPr lang="en-GB" sz="4000" b="0" i="0" dirty="0">
                <a:effectLst/>
                <a:latin typeface="Calibri" panose="020F0502020204030204" pitchFamily="34" charset="0"/>
                <a:cs typeface="Calibri" panose="020F0502020204030204" pitchFamily="34" charset="0"/>
              </a:rPr>
              <a:t>ase model: promoting attachment and resilience </a:t>
            </a:r>
            <a:br>
              <a:rPr lang="en-GB" sz="3600" b="0" i="0" dirty="0">
                <a:effectLst/>
                <a:latin typeface="Calibri" panose="020F0502020204030204" pitchFamily="34" charset="0"/>
                <a:cs typeface="Calibri" panose="020F0502020204030204" pitchFamily="34" charset="0"/>
              </a:rPr>
            </a:br>
            <a:br>
              <a:rPr lang="en-GB" sz="3600" b="0" i="0" dirty="0">
                <a:effectLst/>
                <a:latin typeface="Calibri" panose="020F0502020204030204" pitchFamily="34" charset="0"/>
                <a:cs typeface="Calibri" panose="020F0502020204030204" pitchFamily="34" charset="0"/>
              </a:rPr>
            </a:br>
            <a:r>
              <a:rPr lang="en-GB" sz="3600" b="0" dirty="0">
                <a:latin typeface="Calibri" panose="020F0502020204030204" pitchFamily="34" charset="0"/>
                <a:cs typeface="Calibri" panose="020F0502020204030204" pitchFamily="34" charset="0"/>
              </a:rPr>
              <a:t>T</a:t>
            </a:r>
            <a:r>
              <a:rPr lang="en-GB" sz="3600" b="0" i="0" dirty="0">
                <a:effectLst/>
                <a:latin typeface="Calibri" panose="020F0502020204030204" pitchFamily="34" charset="0"/>
                <a:cs typeface="Calibri" panose="020F0502020204030204" pitchFamily="34" charset="0"/>
              </a:rPr>
              <a:t>RAINING SESSION </a:t>
            </a:r>
            <a:br>
              <a:rPr lang="en-GB" sz="3600" i="0" dirty="0">
                <a:effectLst/>
                <a:latin typeface="Calibri" panose="020F0502020204030204" pitchFamily="34" charset="0"/>
                <a:cs typeface="Calibri" panose="020F0502020204030204" pitchFamily="34" charset="0"/>
              </a:rPr>
            </a:br>
            <a:br>
              <a:rPr lang="en-GB" sz="3600" i="0" dirty="0">
                <a:effectLst/>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pic>
        <p:nvPicPr>
          <p:cNvPr id="7" name="Content Placeholder 3">
            <a:extLst>
              <a:ext uri="{FF2B5EF4-FFF2-40B4-BE49-F238E27FC236}">
                <a16:creationId xmlns:a16="http://schemas.microsoft.com/office/drawing/2014/main" id="{67FBA638-5483-CE13-4CF8-391E83B399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6" y="6142041"/>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0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27869F-B7D5-3A13-5962-FB950A50F15A}"/>
              </a:ext>
            </a:extLst>
          </p:cNvPr>
          <p:cNvSpPr>
            <a:spLocks noGrp="1"/>
          </p:cNvSpPr>
          <p:nvPr>
            <p:ph type="title"/>
          </p:nvPr>
        </p:nvSpPr>
        <p:spPr>
          <a:xfrm>
            <a:off x="457200" y="2676293"/>
            <a:ext cx="8229600" cy="2118731"/>
          </a:xfrm>
        </p:spPr>
        <p:txBody>
          <a:bodyPr/>
          <a:lstStyle/>
          <a:p>
            <a:pPr algn="ctr"/>
            <a:r>
              <a:rPr lang="en-GB" altLang="en-US" sz="3600" b="0" dirty="0">
                <a:latin typeface="Calibri" panose="020F0502020204030204" pitchFamily="34" charset="0"/>
                <a:cs typeface="Calibri" panose="020F0502020204030204" pitchFamily="34" charset="0"/>
              </a:rPr>
              <a:t>Availability – helping the child to trust</a:t>
            </a:r>
            <a:br>
              <a:rPr lang="en-GB" altLang="en-US" dirty="0"/>
            </a:br>
            <a:endParaRPr lang="en-US" dirty="0"/>
          </a:p>
        </p:txBody>
      </p:sp>
      <p:pic>
        <p:nvPicPr>
          <p:cNvPr id="5" name="Content Placeholder 3">
            <a:extLst>
              <a:ext uri="{FF2B5EF4-FFF2-40B4-BE49-F238E27FC236}">
                <a16:creationId xmlns:a16="http://schemas.microsoft.com/office/drawing/2014/main" id="{6CC2579F-22B3-EAEA-B118-CA6EB8D9DA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6" y="6142041"/>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32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1" y="833289"/>
            <a:ext cx="8229600" cy="739588"/>
          </a:xfrm>
        </p:spPr>
        <p:txBody>
          <a:bodyPr/>
          <a:lstStyle/>
          <a:p>
            <a:pPr algn="ctr"/>
            <a:r>
              <a:rPr lang="en-US" sz="3600" b="0" dirty="0">
                <a:solidFill>
                  <a:srgbClr val="007DBA"/>
                </a:solidFill>
                <a:latin typeface="Calibri" panose="020F0502020204030204" pitchFamily="34" charset="0"/>
                <a:cs typeface="Calibri" panose="020F0502020204030204" pitchFamily="34" charset="0"/>
              </a:rPr>
              <a:t>The Secure Base model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1" y="1988910"/>
            <a:ext cx="3200400" cy="3021319"/>
          </a:xfrm>
        </p:spPr>
      </p:pic>
      <p:sp>
        <p:nvSpPr>
          <p:cNvPr id="3" name="Rounded Rectangle 2"/>
          <p:cNvSpPr/>
          <p:nvPr/>
        </p:nvSpPr>
        <p:spPr>
          <a:xfrm>
            <a:off x="4041584" y="1664386"/>
            <a:ext cx="1060704" cy="557784"/>
          </a:xfrm>
          <a:prstGeom prst="roundRect">
            <a:avLst/>
          </a:prstGeom>
          <a:solidFill>
            <a:srgbClr val="FF0000"/>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AVAILABILITY</a:t>
            </a:r>
          </a:p>
          <a:p>
            <a:pPr algn="ctr"/>
            <a:r>
              <a:rPr lang="en-GB" sz="900" b="1" dirty="0"/>
              <a:t>helping the child to trust</a:t>
            </a:r>
          </a:p>
        </p:txBody>
      </p:sp>
      <p:sp>
        <p:nvSpPr>
          <p:cNvPr id="5" name="Rounded Rectangle 4"/>
          <p:cNvSpPr/>
          <p:nvPr/>
        </p:nvSpPr>
        <p:spPr>
          <a:xfrm>
            <a:off x="1825658" y="2947036"/>
            <a:ext cx="1385279" cy="57063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FAMILY MEMBERSHIP</a:t>
            </a:r>
          </a:p>
          <a:p>
            <a:pPr algn="ctr"/>
            <a:r>
              <a:rPr lang="en-GB" sz="900" b="1" dirty="0"/>
              <a:t>helping the child </a:t>
            </a:r>
            <a:br>
              <a:rPr lang="en-GB" sz="900" b="1" dirty="0"/>
            </a:br>
            <a:r>
              <a:rPr lang="en-GB" sz="900" b="1" dirty="0"/>
              <a:t>to belong</a:t>
            </a:r>
          </a:p>
        </p:txBody>
      </p:sp>
      <p:sp>
        <p:nvSpPr>
          <p:cNvPr id="6" name="Rounded Rectangle 5"/>
          <p:cNvSpPr/>
          <p:nvPr/>
        </p:nvSpPr>
        <p:spPr>
          <a:xfrm>
            <a:off x="5883507" y="2947038"/>
            <a:ext cx="1296162" cy="570628"/>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SENSITIVITY</a:t>
            </a:r>
          </a:p>
          <a:p>
            <a:pPr algn="ctr"/>
            <a:r>
              <a:rPr lang="en-GB" sz="900" b="1" dirty="0"/>
              <a:t>helping the child </a:t>
            </a:r>
            <a:br>
              <a:rPr lang="en-GB" sz="900" b="1" dirty="0"/>
            </a:br>
            <a:r>
              <a:rPr lang="en-GB" sz="900" b="1" dirty="0"/>
              <a:t>to manage feelings</a:t>
            </a:r>
          </a:p>
        </p:txBody>
      </p:sp>
      <p:sp>
        <p:nvSpPr>
          <p:cNvPr id="7" name="Rounded Rectangle 6"/>
          <p:cNvSpPr/>
          <p:nvPr/>
        </p:nvSpPr>
        <p:spPr>
          <a:xfrm>
            <a:off x="5509331" y="4724119"/>
            <a:ext cx="1310428"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ACCEPTANCE</a:t>
            </a:r>
          </a:p>
          <a:p>
            <a:pPr algn="ctr"/>
            <a:r>
              <a:rPr lang="en-GB" sz="900" b="1" dirty="0"/>
              <a:t>building the child’s self-esteem</a:t>
            </a:r>
          </a:p>
        </p:txBody>
      </p:sp>
      <p:sp>
        <p:nvSpPr>
          <p:cNvPr id="8" name="Rounded Rectangle 7"/>
          <p:cNvSpPr/>
          <p:nvPr/>
        </p:nvSpPr>
        <p:spPr>
          <a:xfrm>
            <a:off x="2362201" y="4724118"/>
            <a:ext cx="1250353"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CO-OPERATION</a:t>
            </a:r>
          </a:p>
          <a:p>
            <a:pPr algn="ctr"/>
            <a:r>
              <a:rPr lang="en-GB" sz="900" b="1" dirty="0"/>
              <a:t>helping the child </a:t>
            </a:r>
            <a:br>
              <a:rPr lang="en-GB" sz="900" b="1" dirty="0"/>
            </a:br>
            <a:r>
              <a:rPr lang="en-GB" sz="900" b="1" dirty="0"/>
              <a:t>to feel effective</a:t>
            </a:r>
          </a:p>
        </p:txBody>
      </p:sp>
      <p:sp>
        <p:nvSpPr>
          <p:cNvPr id="9" name="TextBox 8"/>
          <p:cNvSpPr txBox="1"/>
          <p:nvPr/>
        </p:nvSpPr>
        <p:spPr>
          <a:xfrm>
            <a:off x="3947562" y="3352801"/>
            <a:ext cx="1190918" cy="646331"/>
          </a:xfrm>
          <a:prstGeom prst="rect">
            <a:avLst/>
          </a:prstGeom>
          <a:noFill/>
        </p:spPr>
        <p:txBody>
          <a:bodyPr wrap="square" rtlCol="0">
            <a:spAutoFit/>
          </a:bodyPr>
          <a:lstStyle/>
          <a:p>
            <a:pPr algn="ctr"/>
            <a:r>
              <a:rPr lang="en-GB" b="1" dirty="0">
                <a:solidFill>
                  <a:srgbClr val="007DBA"/>
                </a:solidFill>
              </a:rPr>
              <a:t>SECURE</a:t>
            </a:r>
          </a:p>
          <a:p>
            <a:pPr algn="ctr"/>
            <a:r>
              <a:rPr lang="en-GB" b="1" dirty="0">
                <a:solidFill>
                  <a:srgbClr val="007DBA"/>
                </a:solidFill>
              </a:rPr>
              <a:t>BASE</a:t>
            </a:r>
            <a:endParaRPr lang="en-US" b="1" dirty="0">
              <a:solidFill>
                <a:srgbClr val="007DBA"/>
              </a:solidFill>
            </a:endParaRPr>
          </a:p>
        </p:txBody>
      </p:sp>
      <p:pic>
        <p:nvPicPr>
          <p:cNvPr id="10" name="Picture 4">
            <a:extLst>
              <a:ext uri="{FF2B5EF4-FFF2-40B4-BE49-F238E27FC236}">
                <a16:creationId xmlns:a16="http://schemas.microsoft.com/office/drawing/2014/main" id="{8F5B9773-945F-A090-6BDC-C1FC0604BB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20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0"/>
            <a:ext cx="8229600" cy="739588"/>
          </a:xfrm>
        </p:spPr>
        <p:txBody>
          <a:bodyPr/>
          <a:lstStyle/>
          <a:p>
            <a:pPr algn="ctr"/>
            <a:r>
              <a:rPr lang="en-GB" sz="2400" dirty="0"/>
              <a:t>Availability</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92" y="1963738"/>
            <a:ext cx="3465508" cy="2701276"/>
          </a:xfrm>
          <a:prstGeom prst="rect">
            <a:avLst/>
          </a:prstGeom>
        </p:spPr>
      </p:pic>
      <p:sp>
        <p:nvSpPr>
          <p:cNvPr id="5" name="Rounded Rectangle 4"/>
          <p:cNvSpPr/>
          <p:nvPr/>
        </p:nvSpPr>
        <p:spPr>
          <a:xfrm>
            <a:off x="3915236" y="1795516"/>
            <a:ext cx="1313531" cy="657039"/>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1200" b="1" dirty="0"/>
              <a:t>Child’s needs </a:t>
            </a:r>
            <a:br>
              <a:rPr lang="en-GB" sz="1200" b="1" dirty="0"/>
            </a:br>
            <a:r>
              <a:rPr lang="en-GB" sz="1200" b="1" dirty="0"/>
              <a:t>and behaviour</a:t>
            </a:r>
          </a:p>
        </p:txBody>
      </p:sp>
      <p:sp>
        <p:nvSpPr>
          <p:cNvPr id="6" name="Rounded Rectangle 5"/>
          <p:cNvSpPr/>
          <p:nvPr/>
        </p:nvSpPr>
        <p:spPr>
          <a:xfrm>
            <a:off x="1733053" y="2742354"/>
            <a:ext cx="1732647" cy="1210429"/>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spcAft>
                <a:spcPts val="600"/>
              </a:spcAft>
            </a:pPr>
            <a:r>
              <a:rPr lang="en-GB" sz="1200" b="1" dirty="0"/>
              <a:t>I matter, I am safe</a:t>
            </a:r>
          </a:p>
          <a:p>
            <a:pPr algn="ctr">
              <a:spcAft>
                <a:spcPts val="600"/>
              </a:spcAft>
            </a:pPr>
            <a:r>
              <a:rPr lang="en-GB" sz="1200" b="1" dirty="0"/>
              <a:t>I can explore and return for help</a:t>
            </a:r>
          </a:p>
          <a:p>
            <a:pPr algn="ctr">
              <a:spcAft>
                <a:spcPts val="600"/>
              </a:spcAft>
            </a:pPr>
            <a:r>
              <a:rPr lang="en-GB" sz="1200" b="1" dirty="0"/>
              <a:t>Other people can </a:t>
            </a:r>
            <a:br>
              <a:rPr lang="en-GB" sz="1200" b="1" dirty="0"/>
            </a:br>
            <a:r>
              <a:rPr lang="en-GB" sz="1200" b="1" dirty="0"/>
              <a:t>be trusted</a:t>
            </a:r>
          </a:p>
        </p:txBody>
      </p:sp>
      <p:sp>
        <p:nvSpPr>
          <p:cNvPr id="7" name="Rounded Rectangle 6"/>
          <p:cNvSpPr/>
          <p:nvPr/>
        </p:nvSpPr>
        <p:spPr>
          <a:xfrm>
            <a:off x="5715001" y="2742354"/>
            <a:ext cx="1845605" cy="1210429"/>
          </a:xfrm>
          <a:prstGeom prst="roundRect">
            <a:avLst/>
          </a:prstGeom>
          <a:noFill/>
          <a:ln w="19050" cmpd="sng">
            <a:solidFill>
              <a:srgbClr val="007DBA"/>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spcAft>
                <a:spcPts val="600"/>
              </a:spcAft>
            </a:pPr>
            <a:r>
              <a:rPr lang="en-GB" sz="1200" b="1" dirty="0">
                <a:solidFill>
                  <a:srgbClr val="007DBA"/>
                </a:solidFill>
              </a:rPr>
              <a:t>What does this child expect from adults?</a:t>
            </a:r>
          </a:p>
          <a:p>
            <a:pPr algn="ctr"/>
            <a:r>
              <a:rPr lang="en-GB" sz="1200" b="1" dirty="0">
                <a:solidFill>
                  <a:srgbClr val="007DBA"/>
                </a:solidFill>
              </a:rPr>
              <a:t>How can I show this child that I will not let them down?</a:t>
            </a:r>
          </a:p>
        </p:txBody>
      </p:sp>
      <p:sp>
        <p:nvSpPr>
          <p:cNvPr id="8" name="Rounded Rectangle 7"/>
          <p:cNvSpPr/>
          <p:nvPr/>
        </p:nvSpPr>
        <p:spPr>
          <a:xfrm>
            <a:off x="3759200" y="4025536"/>
            <a:ext cx="1725942" cy="1179413"/>
          </a:xfrm>
          <a:prstGeom prst="roundRect">
            <a:avLst/>
          </a:prstGeom>
          <a:noFill/>
          <a:ln w="19050" cmpd="sng">
            <a:solidFill>
              <a:srgbClr val="007DBA"/>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spcAft>
                <a:spcPts val="600"/>
              </a:spcAft>
            </a:pPr>
            <a:r>
              <a:rPr lang="en-GB" sz="1200" b="1" dirty="0">
                <a:solidFill>
                  <a:srgbClr val="007DBA"/>
                </a:solidFill>
              </a:rPr>
              <a:t>Alert to the child’s </a:t>
            </a:r>
            <a:br>
              <a:rPr lang="en-GB" sz="1200" b="1" dirty="0">
                <a:solidFill>
                  <a:srgbClr val="007DBA"/>
                </a:solidFill>
              </a:rPr>
            </a:br>
            <a:r>
              <a:rPr lang="en-GB" sz="1200" b="1" dirty="0">
                <a:solidFill>
                  <a:srgbClr val="007DBA"/>
                </a:solidFill>
              </a:rPr>
              <a:t>needs/signals</a:t>
            </a:r>
          </a:p>
          <a:p>
            <a:pPr>
              <a:spcAft>
                <a:spcPts val="600"/>
              </a:spcAft>
            </a:pPr>
            <a:r>
              <a:rPr lang="en-GB" sz="1200" b="1" dirty="0">
                <a:solidFill>
                  <a:srgbClr val="007DBA"/>
                </a:solidFill>
              </a:rPr>
              <a:t>Verbal and non-verbal messages of availability</a:t>
            </a:r>
          </a:p>
        </p:txBody>
      </p:sp>
      <p:sp>
        <p:nvSpPr>
          <p:cNvPr id="10" name="TextBox 9"/>
          <p:cNvSpPr txBox="1"/>
          <p:nvPr/>
        </p:nvSpPr>
        <p:spPr>
          <a:xfrm>
            <a:off x="3436985" y="2939009"/>
            <a:ext cx="2270033" cy="707886"/>
          </a:xfrm>
          <a:prstGeom prst="rect">
            <a:avLst/>
          </a:prstGeom>
          <a:noFill/>
        </p:spPr>
        <p:txBody>
          <a:bodyPr wrap="square" rtlCol="0">
            <a:spAutoFit/>
          </a:bodyPr>
          <a:lstStyle/>
          <a:p>
            <a:pPr algn="ctr"/>
            <a:r>
              <a:rPr lang="en-GB" sz="2000" b="1" dirty="0">
                <a:solidFill>
                  <a:srgbClr val="0070C0"/>
                </a:solidFill>
              </a:rPr>
              <a:t>Helping the child to trust</a:t>
            </a:r>
          </a:p>
        </p:txBody>
      </p:sp>
      <p:sp>
        <p:nvSpPr>
          <p:cNvPr id="9" name="TextBox 8"/>
          <p:cNvSpPr txBox="1"/>
          <p:nvPr/>
        </p:nvSpPr>
        <p:spPr>
          <a:xfrm>
            <a:off x="1733052" y="1921185"/>
            <a:ext cx="1359866" cy="738664"/>
          </a:xfrm>
          <a:prstGeom prst="rect">
            <a:avLst/>
          </a:prstGeom>
          <a:noFill/>
        </p:spPr>
        <p:txBody>
          <a:bodyPr wrap="square" rtlCol="0">
            <a:spAutoFit/>
          </a:bodyPr>
          <a:lstStyle/>
          <a:p>
            <a:r>
              <a:rPr lang="en-GB" sz="1400" b="1" dirty="0"/>
              <a:t>Child </a:t>
            </a:r>
          </a:p>
          <a:p>
            <a:r>
              <a:rPr lang="en-GB" sz="1400" b="1" dirty="0"/>
              <a:t>thinking/</a:t>
            </a:r>
          </a:p>
          <a:p>
            <a:r>
              <a:rPr lang="en-GB" sz="1400" b="1" dirty="0"/>
              <a:t>feeling</a:t>
            </a:r>
          </a:p>
        </p:txBody>
      </p:sp>
      <p:sp>
        <p:nvSpPr>
          <p:cNvPr id="11" name="TextBox 10"/>
          <p:cNvSpPr txBox="1"/>
          <p:nvPr/>
        </p:nvSpPr>
        <p:spPr>
          <a:xfrm>
            <a:off x="2059325" y="4681730"/>
            <a:ext cx="1599535" cy="523220"/>
          </a:xfrm>
          <a:prstGeom prst="rect">
            <a:avLst/>
          </a:prstGeom>
          <a:noFill/>
        </p:spPr>
        <p:txBody>
          <a:bodyPr wrap="square" rtlCol="0">
            <a:spAutoFit/>
          </a:bodyPr>
          <a:lstStyle/>
          <a:p>
            <a:pPr algn="r"/>
            <a:r>
              <a:rPr lang="en-GB" sz="1400" b="1" dirty="0"/>
              <a:t>Caregiving behaviour</a:t>
            </a:r>
          </a:p>
        </p:txBody>
      </p:sp>
      <p:sp>
        <p:nvSpPr>
          <p:cNvPr id="12" name="TextBox 11"/>
          <p:cNvSpPr txBox="1"/>
          <p:nvPr/>
        </p:nvSpPr>
        <p:spPr>
          <a:xfrm>
            <a:off x="6400800" y="1926063"/>
            <a:ext cx="1170802" cy="738664"/>
          </a:xfrm>
          <a:prstGeom prst="rect">
            <a:avLst/>
          </a:prstGeom>
          <a:noFill/>
        </p:spPr>
        <p:txBody>
          <a:bodyPr wrap="square" rtlCol="0">
            <a:spAutoFit/>
          </a:bodyPr>
          <a:lstStyle/>
          <a:p>
            <a:pPr algn="r"/>
            <a:r>
              <a:rPr lang="en-GB" sz="1400" b="1" dirty="0"/>
              <a:t>Caregiver</a:t>
            </a:r>
          </a:p>
          <a:p>
            <a:pPr algn="r"/>
            <a:r>
              <a:rPr lang="en-GB" sz="1400" b="1" dirty="0"/>
              <a:t>thinking/</a:t>
            </a:r>
          </a:p>
          <a:p>
            <a:pPr algn="r"/>
            <a:r>
              <a:rPr lang="en-GB" sz="1400" b="1" dirty="0"/>
              <a:t>feeling</a:t>
            </a:r>
          </a:p>
        </p:txBody>
      </p:sp>
      <p:pic>
        <p:nvPicPr>
          <p:cNvPr id="3" name="Content Placeholder 3">
            <a:extLst>
              <a:ext uri="{FF2B5EF4-FFF2-40B4-BE49-F238E27FC236}">
                <a16:creationId xmlns:a16="http://schemas.microsoft.com/office/drawing/2014/main" id="{E89331D1-9418-E992-CA0E-516E6D5CAE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07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771B74D-5E1A-191E-B847-2CB0BA4164E2}"/>
              </a:ext>
            </a:extLst>
          </p:cNvPr>
          <p:cNvSpPr>
            <a:spLocks noGrp="1" noChangeArrowheads="1"/>
          </p:cNvSpPr>
          <p:nvPr>
            <p:ph type="title"/>
          </p:nvPr>
        </p:nvSpPr>
        <p:spPr bwMode="auto">
          <a:xfrm>
            <a:off x="457200" y="274638"/>
            <a:ext cx="8229600" cy="922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0" dirty="0">
                <a:latin typeface="Calibri" panose="020F0502020204030204" pitchFamily="34" charset="0"/>
                <a:cs typeface="Calibri" panose="020F0502020204030204" pitchFamily="34" charset="0"/>
              </a:rPr>
              <a:t>Why children may lack trust</a:t>
            </a:r>
          </a:p>
        </p:txBody>
      </p:sp>
      <p:sp>
        <p:nvSpPr>
          <p:cNvPr id="43010" name="Rectangle 3">
            <a:extLst>
              <a:ext uri="{FF2B5EF4-FFF2-40B4-BE49-F238E27FC236}">
                <a16:creationId xmlns:a16="http://schemas.microsoft.com/office/drawing/2014/main" id="{3AA1AAAD-4363-0A88-21B5-03535D5671A4}"/>
              </a:ext>
            </a:extLst>
          </p:cNvPr>
          <p:cNvSpPr>
            <a:spLocks noGrp="1" noChangeArrowheads="1"/>
          </p:cNvSpPr>
          <p:nvPr>
            <p:ph type="body" idx="1"/>
          </p:nvPr>
        </p:nvSpPr>
        <p:spPr>
          <a:xfrm>
            <a:off x="187325" y="1113834"/>
            <a:ext cx="8769350" cy="4871321"/>
          </a:xfrm>
        </p:spPr>
        <p:txBody>
          <a:bodyPr/>
          <a:lstStyle/>
          <a:p>
            <a:pPr eaLnBrk="1" hangingPunct="1">
              <a:buClr>
                <a:srgbClr val="336699"/>
              </a:buClr>
            </a:pPr>
            <a:r>
              <a:rPr lang="en-GB" altLang="en-US" sz="2400" dirty="0">
                <a:latin typeface="Calibri" panose="020F0502020204030204" pitchFamily="34" charset="0"/>
                <a:cs typeface="Calibri" panose="020F0502020204030204" pitchFamily="34" charset="0"/>
              </a:rPr>
              <a:t>Troubled children have often lacked consistent care and protection from reliable caregivers.</a:t>
            </a:r>
          </a:p>
          <a:p>
            <a:pPr eaLnBrk="1" hangingPunct="1">
              <a:buClr>
                <a:srgbClr val="336699"/>
              </a:buClr>
            </a:pPr>
            <a:r>
              <a:rPr lang="en-GB" altLang="en-US" sz="2400" dirty="0">
                <a:latin typeface="Calibri" panose="020F0502020204030204" pitchFamily="34" charset="0"/>
                <a:cs typeface="Calibri" panose="020F0502020204030204" pitchFamily="34" charset="0"/>
              </a:rPr>
              <a:t>Previous caregivers may have been unavailable through domestic abuse, misuse of drugs, mental health difficulties, learning disability, abuse in their own childhood. </a:t>
            </a:r>
          </a:p>
          <a:p>
            <a:pPr eaLnBrk="1" hangingPunct="1">
              <a:buClr>
                <a:srgbClr val="336699"/>
              </a:buClr>
            </a:pPr>
            <a:r>
              <a:rPr lang="en-GB" altLang="en-US" sz="2400" dirty="0">
                <a:latin typeface="Calibri" panose="020F0502020204030204" pitchFamily="34" charset="0"/>
                <a:cs typeface="Calibri" panose="020F0502020204030204" pitchFamily="34" charset="0"/>
              </a:rPr>
              <a:t>Caregivers may have </a:t>
            </a:r>
          </a:p>
          <a:p>
            <a:pPr lvl="1" eaLnBrk="1" hangingPunct="1">
              <a:buClr>
                <a:srgbClr val="336699"/>
              </a:buClr>
            </a:pPr>
            <a:r>
              <a:rPr lang="en-GB" altLang="en-US" sz="2400" dirty="0">
                <a:latin typeface="Calibri" panose="020F0502020204030204" pitchFamily="34" charset="0"/>
                <a:cs typeface="Calibri" panose="020F0502020204030204" pitchFamily="34" charset="0"/>
              </a:rPr>
              <a:t>rejected the child’s emotional demands</a:t>
            </a:r>
          </a:p>
          <a:p>
            <a:pPr lvl="1" eaLnBrk="1" hangingPunct="1">
              <a:buClr>
                <a:srgbClr val="336699"/>
              </a:buClr>
            </a:pPr>
            <a:r>
              <a:rPr lang="en-GB" altLang="en-US" sz="2400" dirty="0">
                <a:latin typeface="Calibri" panose="020F0502020204030204" pitchFamily="34" charset="0"/>
                <a:cs typeface="Calibri" panose="020F0502020204030204" pitchFamily="34" charset="0"/>
              </a:rPr>
              <a:t>responded unpredictably </a:t>
            </a:r>
          </a:p>
          <a:p>
            <a:pPr lvl="1" eaLnBrk="1" hangingPunct="1">
              <a:buClr>
                <a:srgbClr val="336699"/>
              </a:buClr>
            </a:pPr>
            <a:r>
              <a:rPr lang="en-GB" altLang="en-US" sz="2400" dirty="0">
                <a:latin typeface="Calibri" panose="020F0502020204030204" pitchFamily="34" charset="0"/>
                <a:cs typeface="Calibri" panose="020F0502020204030204" pitchFamily="34" charset="0"/>
              </a:rPr>
              <a:t>been frightening or frightened </a:t>
            </a:r>
          </a:p>
          <a:p>
            <a:pPr eaLnBrk="1" hangingPunct="1">
              <a:buClr>
                <a:srgbClr val="336699"/>
              </a:buClr>
            </a:pPr>
            <a:r>
              <a:rPr lang="en-GB" altLang="en-US" sz="2400" dirty="0">
                <a:latin typeface="Calibri" panose="020F0502020204030204" pitchFamily="34" charset="0"/>
                <a:cs typeface="Calibri" panose="020F0502020204030204" pitchFamily="34" charset="0"/>
              </a:rPr>
              <a:t>Insecure children may have developed patterns of behaviour to cope with this lack of trust e.g. shutting down on their feelings; being excessively demanding; becoming chaotic or controlling.</a:t>
            </a:r>
          </a:p>
        </p:txBody>
      </p:sp>
      <p:sp>
        <p:nvSpPr>
          <p:cNvPr id="39940" name="Rectangle 4">
            <a:extLst>
              <a:ext uri="{FF2B5EF4-FFF2-40B4-BE49-F238E27FC236}">
                <a16:creationId xmlns:a16="http://schemas.microsoft.com/office/drawing/2014/main" id="{FF66B9F3-C2CC-31C8-74B7-D75AA7DF1B10}"/>
              </a:ext>
            </a:extLst>
          </p:cNvPr>
          <p:cNvSpPr>
            <a:spLocks noChangeArrowheads="1"/>
          </p:cNvSpPr>
          <p:nvPr/>
        </p:nvSpPr>
        <p:spPr bwMode="auto">
          <a:xfrm>
            <a:off x="468313" y="260350"/>
            <a:ext cx="8228012"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lstStyle>
            <a:lvl1pPr>
              <a:spcBef>
                <a:spcPct val="20000"/>
              </a:spcBef>
              <a:buFont typeface="Wingdings"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600">
              <a:solidFill>
                <a:srgbClr val="000000"/>
              </a:solidFill>
            </a:endParaRPr>
          </a:p>
        </p:txBody>
      </p:sp>
      <p:sp>
        <p:nvSpPr>
          <p:cNvPr id="39941" name="Line 5">
            <a:extLst>
              <a:ext uri="{FF2B5EF4-FFF2-40B4-BE49-F238E27FC236}">
                <a16:creationId xmlns:a16="http://schemas.microsoft.com/office/drawing/2014/main" id="{728A2CA0-340F-21D8-8D7D-DAB67C8A463C}"/>
              </a:ext>
            </a:extLst>
          </p:cNvPr>
          <p:cNvSpPr>
            <a:spLocks noChangeShapeType="1"/>
          </p:cNvSpPr>
          <p:nvPr/>
        </p:nvSpPr>
        <p:spPr bwMode="auto">
          <a:xfrm>
            <a:off x="0" y="1020329"/>
            <a:ext cx="9144000" cy="0"/>
          </a:xfrm>
          <a:prstGeom prst="line">
            <a:avLst/>
          </a:prstGeom>
          <a:noFill/>
          <a:ln w="3175">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pic>
        <p:nvPicPr>
          <p:cNvPr id="2" name="Content Placeholder 3">
            <a:extLst>
              <a:ext uri="{FF2B5EF4-FFF2-40B4-BE49-F238E27FC236}">
                <a16:creationId xmlns:a16="http://schemas.microsoft.com/office/drawing/2014/main" id="{C2542E21-EBA3-926F-2812-3CD828AC85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01336" y="166687"/>
            <a:ext cx="8229600" cy="1059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EXERCISE 1 </a:t>
            </a:r>
            <a:br>
              <a:rPr lang="en-US" alt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Lack of trust in children of different ages</a:t>
            </a:r>
            <a:br>
              <a:rPr lang="en-GB" altLang="en-US" sz="3200" dirty="0"/>
            </a:br>
            <a:endParaRPr lang="en-GB" altLang="en-US" sz="3200" dirty="0"/>
          </a:p>
        </p:txBody>
      </p:sp>
      <p:sp>
        <p:nvSpPr>
          <p:cNvPr id="24579" name="Content Placeholder 2"/>
          <p:cNvSpPr>
            <a:spLocks noGrp="1"/>
          </p:cNvSpPr>
          <p:nvPr>
            <p:ph sz="half" idx="1"/>
          </p:nvPr>
        </p:nvSpPr>
        <p:spPr>
          <a:xfrm>
            <a:off x="457200" y="1468989"/>
            <a:ext cx="8229600" cy="4525963"/>
          </a:xfrm>
        </p:spPr>
        <p:txBody>
          <a:bodyPr/>
          <a:lstStyle/>
          <a:p>
            <a:pPr>
              <a:spcBef>
                <a:spcPts val="0"/>
              </a:spcBef>
              <a:buClr>
                <a:srgbClr val="336699"/>
              </a:buClr>
            </a:pPr>
            <a:r>
              <a:rPr lang="en-US" altLang="en-US" sz="2400" dirty="0">
                <a:latin typeface="Calibri" panose="020F0502020204030204" pitchFamily="34" charset="0"/>
                <a:cs typeface="Calibri" panose="020F0502020204030204" pitchFamily="34" charset="0"/>
              </a:rPr>
              <a:t>Think about examples of </a:t>
            </a:r>
            <a:r>
              <a:rPr lang="en-US" altLang="en-US" sz="2400" dirty="0" err="1">
                <a:latin typeface="Calibri" panose="020F0502020204030204" pitchFamily="34" charset="0"/>
                <a:cs typeface="Calibri" panose="020F0502020204030204" pitchFamily="34" charset="0"/>
              </a:rPr>
              <a:t>behaviour</a:t>
            </a:r>
            <a:r>
              <a:rPr lang="en-US" altLang="en-US" sz="2400" dirty="0">
                <a:latin typeface="Calibri" panose="020F0502020204030204" pitchFamily="34" charset="0"/>
                <a:cs typeface="Calibri" panose="020F0502020204030204" pitchFamily="34" charset="0"/>
              </a:rPr>
              <a:t> in one of these age groups that might suggest a child’s lack of trust. </a:t>
            </a:r>
          </a:p>
          <a:p>
            <a:pPr marL="0" indent="0">
              <a:spcBef>
                <a:spcPts val="0"/>
              </a:spcBef>
              <a:buClr>
                <a:srgbClr val="336699"/>
              </a:buClr>
              <a:buNone/>
            </a:pPr>
            <a:endParaRPr lang="en-US" altLang="en-US" sz="2400" dirty="0">
              <a:latin typeface="Calibri" panose="020F0502020204030204" pitchFamily="34" charset="0"/>
              <a:cs typeface="Calibri" panose="020F0502020204030204" pitchFamily="34" charset="0"/>
            </a:endParaRPr>
          </a:p>
          <a:p>
            <a:pPr lvl="1">
              <a:spcBef>
                <a:spcPts val="0"/>
              </a:spcBef>
              <a:buClr>
                <a:srgbClr val="336699"/>
              </a:buClr>
            </a:pPr>
            <a:r>
              <a:rPr lang="en-US" altLang="en-US" dirty="0">
                <a:latin typeface="Calibri" panose="020F0502020204030204" pitchFamily="34" charset="0"/>
                <a:cs typeface="Calibri" panose="020F0502020204030204" pitchFamily="34" charset="0"/>
              </a:rPr>
              <a:t>Infants (0 – 18 months)</a:t>
            </a:r>
            <a:endParaRPr lang="en-GB" altLang="en-US" dirty="0">
              <a:latin typeface="Calibri" panose="020F0502020204030204" pitchFamily="34" charset="0"/>
              <a:cs typeface="Calibri" panose="020F0502020204030204" pitchFamily="34" charset="0"/>
            </a:endParaRPr>
          </a:p>
          <a:p>
            <a:pPr lvl="1">
              <a:lnSpc>
                <a:spcPct val="150000"/>
              </a:lnSpc>
              <a:buClr>
                <a:srgbClr val="336699"/>
              </a:buClr>
            </a:pPr>
            <a:r>
              <a:rPr lang="en-US" altLang="en-US" dirty="0">
                <a:latin typeface="Calibri" panose="020F0502020204030204" pitchFamily="34" charset="0"/>
                <a:cs typeface="Calibri" panose="020F0502020204030204" pitchFamily="34" charset="0"/>
              </a:rPr>
              <a:t>Early childhood (18 months – 4 years)</a:t>
            </a:r>
            <a:endParaRPr lang="en-GB" altLang="en-US" dirty="0">
              <a:latin typeface="Calibri" panose="020F0502020204030204" pitchFamily="34" charset="0"/>
              <a:cs typeface="Calibri" panose="020F0502020204030204" pitchFamily="34" charset="0"/>
            </a:endParaRPr>
          </a:p>
          <a:p>
            <a:pPr lvl="1">
              <a:lnSpc>
                <a:spcPct val="150000"/>
              </a:lnSpc>
              <a:buClr>
                <a:srgbClr val="336699"/>
              </a:buClr>
            </a:pPr>
            <a:r>
              <a:rPr lang="en-US" altLang="en-US" dirty="0">
                <a:latin typeface="Calibri" panose="020F0502020204030204" pitchFamily="34" charset="0"/>
                <a:cs typeface="Calibri" panose="020F0502020204030204" pitchFamily="34" charset="0"/>
              </a:rPr>
              <a:t>Middle childhood (5 – 10 years)</a:t>
            </a:r>
            <a:endParaRPr lang="en-GB" altLang="en-US" dirty="0">
              <a:latin typeface="Calibri" panose="020F0502020204030204" pitchFamily="34" charset="0"/>
              <a:cs typeface="Calibri" panose="020F0502020204030204" pitchFamily="34" charset="0"/>
            </a:endParaRPr>
          </a:p>
          <a:p>
            <a:pPr lvl="1">
              <a:lnSpc>
                <a:spcPct val="150000"/>
              </a:lnSpc>
              <a:buClr>
                <a:srgbClr val="336699"/>
              </a:buClr>
            </a:pPr>
            <a:r>
              <a:rPr lang="en-US" altLang="en-US" dirty="0">
                <a:latin typeface="Calibri" panose="020F0502020204030204" pitchFamily="34" charset="0"/>
                <a:cs typeface="Calibri" panose="020F0502020204030204" pitchFamily="34" charset="0"/>
              </a:rPr>
              <a:t>Adolescence (11 – 18 years) </a:t>
            </a:r>
          </a:p>
        </p:txBody>
      </p:sp>
      <p:pic>
        <p:nvPicPr>
          <p:cNvPr id="24580"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24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323850" y="166688"/>
            <a:ext cx="8496300" cy="952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0" dirty="0">
                <a:latin typeface="Calibri" panose="020F0502020204030204" pitchFamily="34" charset="0"/>
                <a:cs typeface="Calibri" panose="020F0502020204030204" pitchFamily="34" charset="0"/>
              </a:rPr>
              <a:t>Availability-</a:t>
            </a:r>
            <a:r>
              <a:rPr lang="en-US" sz="3600" b="0" dirty="0">
                <a:latin typeface="Calibri" panose="020F0502020204030204" pitchFamily="34" charset="0"/>
                <a:cs typeface="Calibri" panose="020F0502020204030204" pitchFamily="34" charset="0"/>
              </a:rPr>
              <a:t>helping the child to trust</a:t>
            </a:r>
            <a:r>
              <a:rPr lang="en-US" altLang="en-US" sz="3600" b="0" dirty="0"/>
              <a:t>: </a:t>
            </a:r>
            <a:br>
              <a:rPr lang="en-US" altLang="en-US" sz="3600" b="0" dirty="0"/>
            </a:br>
            <a:r>
              <a:rPr lang="en-US" altLang="en-US" sz="3600" b="0" dirty="0">
                <a:latin typeface="Calibri" panose="020F0502020204030204" pitchFamily="34" charset="0"/>
                <a:cs typeface="Calibri" panose="020F0502020204030204" pitchFamily="34" charset="0"/>
              </a:rPr>
              <a:t>caregiver thinking and feeling</a:t>
            </a:r>
            <a:br>
              <a:rPr lang="en-GB" altLang="en-US" dirty="0"/>
            </a:br>
            <a:endParaRPr lang="en-GB" altLang="en-US" dirty="0"/>
          </a:p>
        </p:txBody>
      </p:sp>
      <p:sp>
        <p:nvSpPr>
          <p:cNvPr id="28675" name="Content Placeholder 2"/>
          <p:cNvSpPr>
            <a:spLocks noGrp="1"/>
          </p:cNvSpPr>
          <p:nvPr>
            <p:ph sz="half" idx="1"/>
          </p:nvPr>
        </p:nvSpPr>
        <p:spPr>
          <a:xfrm>
            <a:off x="323850" y="1908291"/>
            <a:ext cx="8496300" cy="3578108"/>
          </a:xfrm>
        </p:spPr>
        <p:txBody>
          <a:bodyPr/>
          <a:lstStyle/>
          <a:p>
            <a:pPr>
              <a:lnSpc>
                <a:spcPct val="150000"/>
              </a:lnSpc>
              <a:buClr>
                <a:srgbClr val="0070C0"/>
              </a:buClr>
            </a:pPr>
            <a:r>
              <a:rPr lang="en-US" altLang="en-US" sz="2400" dirty="0">
                <a:latin typeface="Calibri" panose="020F0502020204030204" pitchFamily="34" charset="0"/>
                <a:cs typeface="Calibri" panose="020F0502020204030204" pitchFamily="34" charset="0"/>
              </a:rPr>
              <a:t>What does this child expect from adults?</a:t>
            </a:r>
            <a:endParaRPr lang="en-GB" altLang="en-US" sz="2400" dirty="0">
              <a:latin typeface="Calibri" panose="020F0502020204030204" pitchFamily="34" charset="0"/>
              <a:cs typeface="Calibri" panose="020F0502020204030204" pitchFamily="34" charset="0"/>
            </a:endParaRPr>
          </a:p>
          <a:p>
            <a:pPr>
              <a:lnSpc>
                <a:spcPct val="150000"/>
              </a:lnSpc>
              <a:buClr>
                <a:srgbClr val="0070C0"/>
              </a:buClr>
            </a:pPr>
            <a:r>
              <a:rPr lang="en-US" altLang="en-US" sz="2400" dirty="0">
                <a:latin typeface="Calibri" panose="020F0502020204030204" pitchFamily="34" charset="0"/>
                <a:cs typeface="Calibri" panose="020F0502020204030204" pitchFamily="34" charset="0"/>
              </a:rPr>
              <a:t>How can I show this child that I will not let them down?</a:t>
            </a:r>
            <a:endParaRPr lang="en-GB" altLang="en-US" sz="2400" dirty="0">
              <a:latin typeface="Calibri" panose="020F0502020204030204" pitchFamily="34" charset="0"/>
              <a:cs typeface="Calibri" panose="020F0502020204030204" pitchFamily="34" charset="0"/>
            </a:endParaRPr>
          </a:p>
        </p:txBody>
      </p:sp>
      <p:pic>
        <p:nvPicPr>
          <p:cNvPr id="2867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80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9605B94-13BF-C655-203B-CEF1E286EC0D}"/>
              </a:ext>
            </a:extLst>
          </p:cNvPr>
          <p:cNvSpPr>
            <a:spLocks noGrp="1" noChangeArrowheads="1"/>
          </p:cNvSpPr>
          <p:nvPr>
            <p:ph type="title"/>
          </p:nvPr>
        </p:nvSpPr>
        <p:spPr bwMode="auto">
          <a:xfrm>
            <a:off x="457200" y="93519"/>
            <a:ext cx="8228013" cy="1153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0" dirty="0">
                <a:latin typeface="Calibri" panose="020F0502020204030204" pitchFamily="34" charset="0"/>
                <a:cs typeface="Calibri" panose="020F0502020204030204" pitchFamily="34" charset="0"/>
              </a:rPr>
              <a:t>Availability-</a:t>
            </a:r>
            <a:r>
              <a:rPr lang="en-US" sz="3600" b="0" dirty="0">
                <a:latin typeface="Calibri" panose="020F0502020204030204" pitchFamily="34" charset="0"/>
                <a:cs typeface="Calibri" panose="020F0502020204030204" pitchFamily="34" charset="0"/>
              </a:rPr>
              <a:t>helping the child to trust:</a:t>
            </a:r>
            <a:br>
              <a:rPr 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caregiver behaviour</a:t>
            </a:r>
            <a:endParaRPr lang="en-GB" altLang="en-US" sz="3600" b="0" dirty="0">
              <a:latin typeface="Calibri" panose="020F0502020204030204" pitchFamily="34" charset="0"/>
              <a:cs typeface="Calibri" panose="020F0502020204030204" pitchFamily="34" charset="0"/>
            </a:endParaRPr>
          </a:p>
        </p:txBody>
      </p:sp>
      <p:sp>
        <p:nvSpPr>
          <p:cNvPr id="45058" name="Rectangle 3">
            <a:extLst>
              <a:ext uri="{FF2B5EF4-FFF2-40B4-BE49-F238E27FC236}">
                <a16:creationId xmlns:a16="http://schemas.microsoft.com/office/drawing/2014/main" id="{5D105237-C99A-C4A2-0001-2720517D0C14}"/>
              </a:ext>
            </a:extLst>
          </p:cNvPr>
          <p:cNvSpPr>
            <a:spLocks noGrp="1" noChangeArrowheads="1"/>
          </p:cNvSpPr>
          <p:nvPr>
            <p:ph type="body" idx="1"/>
          </p:nvPr>
        </p:nvSpPr>
        <p:spPr>
          <a:xfrm>
            <a:off x="279469" y="1341785"/>
            <a:ext cx="8405743" cy="4424568"/>
          </a:xfrm>
        </p:spPr>
        <p:txBody>
          <a:bodyPr/>
          <a:lstStyle/>
          <a:p>
            <a:pPr marL="0" indent="0" eaLnBrk="1" hangingPunct="1">
              <a:spcBef>
                <a:spcPts val="0"/>
              </a:spcBef>
              <a:spcAft>
                <a:spcPts val="1200"/>
              </a:spcAft>
              <a:buClr>
                <a:srgbClr val="336699"/>
              </a:buClr>
              <a:buNone/>
            </a:pPr>
            <a:endParaRPr lang="en-GB" altLang="en-US" sz="2400" dirty="0"/>
          </a:p>
          <a:p>
            <a:pPr eaLnBrk="1" hangingPunct="1">
              <a:spcBef>
                <a:spcPts val="0"/>
              </a:spcBef>
              <a:spcAft>
                <a:spcPts val="1200"/>
              </a:spcAft>
              <a:buClr>
                <a:srgbClr val="336699"/>
              </a:buClr>
            </a:pPr>
            <a:r>
              <a:rPr lang="en-GB" altLang="en-US" sz="2400" dirty="0">
                <a:latin typeface="Calibri" panose="020F0502020204030204" pitchFamily="34" charset="0"/>
                <a:cs typeface="Calibri" panose="020F0502020204030204" pitchFamily="34" charset="0"/>
              </a:rPr>
              <a:t>Being alert to the child’s needs and signals </a:t>
            </a:r>
          </a:p>
          <a:p>
            <a:pPr eaLnBrk="1" hangingPunct="1">
              <a:spcBef>
                <a:spcPts val="0"/>
              </a:spcBef>
              <a:spcAft>
                <a:spcPts val="1200"/>
              </a:spcAft>
              <a:buClr>
                <a:srgbClr val="336699"/>
              </a:buClr>
            </a:pPr>
            <a:r>
              <a:rPr lang="en-GB" altLang="en-US" sz="2400" dirty="0">
                <a:latin typeface="Calibri" panose="020F0502020204030204" pitchFamily="34" charset="0"/>
                <a:cs typeface="Calibri" panose="020F0502020204030204" pitchFamily="34" charset="0"/>
              </a:rPr>
              <a:t>Being available physically and emotionally, when together and apart </a:t>
            </a:r>
          </a:p>
          <a:p>
            <a:pPr eaLnBrk="1" hangingPunct="1">
              <a:spcBef>
                <a:spcPts val="0"/>
              </a:spcBef>
              <a:spcAft>
                <a:spcPts val="1200"/>
              </a:spcAft>
              <a:buClr>
                <a:srgbClr val="336699"/>
              </a:buClr>
            </a:pPr>
            <a:r>
              <a:rPr lang="en-GB" altLang="en-US" sz="2400" dirty="0">
                <a:latin typeface="Calibri" panose="020F0502020204030204" pitchFamily="34" charset="0"/>
                <a:cs typeface="Calibri" panose="020F0502020204030204" pitchFamily="34" charset="0"/>
              </a:rPr>
              <a:t>Signalling availability verbally and non-verbally in age-appropriate ways</a:t>
            </a:r>
          </a:p>
          <a:p>
            <a:pPr eaLnBrk="1" hangingPunct="1">
              <a:spcBef>
                <a:spcPts val="0"/>
              </a:spcBef>
              <a:spcAft>
                <a:spcPts val="1200"/>
              </a:spcAft>
              <a:buClr>
                <a:srgbClr val="336699"/>
              </a:buClr>
            </a:pPr>
            <a:r>
              <a:rPr lang="en-GB" altLang="en-US" sz="2400" dirty="0">
                <a:latin typeface="Calibri" panose="020F0502020204030204" pitchFamily="34" charset="0"/>
                <a:cs typeface="Calibri" panose="020F0502020204030204" pitchFamily="34" charset="0"/>
              </a:rPr>
              <a:t>Timing the relationship interactions at the pace of the child</a:t>
            </a:r>
          </a:p>
          <a:p>
            <a:pPr eaLnBrk="1" hangingPunct="1">
              <a:lnSpc>
                <a:spcPct val="80000"/>
              </a:lnSpc>
              <a:spcBef>
                <a:spcPct val="30000"/>
              </a:spcBef>
              <a:buClr>
                <a:srgbClr val="0066CC"/>
              </a:buClr>
            </a:pPr>
            <a:endParaRPr lang="en-GB" altLang="en-US" sz="2400" dirty="0"/>
          </a:p>
          <a:p>
            <a:pPr eaLnBrk="1" hangingPunct="1">
              <a:lnSpc>
                <a:spcPct val="80000"/>
              </a:lnSpc>
              <a:buClr>
                <a:srgbClr val="C00000"/>
              </a:buClr>
            </a:pPr>
            <a:endParaRPr lang="en-GB" altLang="en-US" dirty="0"/>
          </a:p>
        </p:txBody>
      </p:sp>
      <p:sp>
        <p:nvSpPr>
          <p:cNvPr id="41988" name="Line 6">
            <a:extLst>
              <a:ext uri="{FF2B5EF4-FFF2-40B4-BE49-F238E27FC236}">
                <a16:creationId xmlns:a16="http://schemas.microsoft.com/office/drawing/2014/main" id="{2A6261D2-3C75-93A2-A419-FBDB4BA4FA8C}"/>
              </a:ext>
            </a:extLst>
          </p:cNvPr>
          <p:cNvSpPr>
            <a:spLocks noChangeShapeType="1"/>
          </p:cNvSpPr>
          <p:nvPr/>
        </p:nvSpPr>
        <p:spPr bwMode="auto">
          <a:xfrm>
            <a:off x="0" y="1341785"/>
            <a:ext cx="9144000" cy="0"/>
          </a:xfrm>
          <a:prstGeom prst="line">
            <a:avLst/>
          </a:prstGeom>
          <a:noFill/>
          <a:ln w="15875">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pic>
        <p:nvPicPr>
          <p:cNvPr id="2" name="Content Placeholder 3">
            <a:extLst>
              <a:ext uri="{FF2B5EF4-FFF2-40B4-BE49-F238E27FC236}">
                <a16:creationId xmlns:a16="http://schemas.microsoft.com/office/drawing/2014/main" id="{E1026F4B-6650-176F-CCDD-B610295B1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323850" y="115888"/>
            <a:ext cx="836295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Being alert and responding to the needs and signals of a small baby</a:t>
            </a:r>
            <a:br>
              <a:rPr lang="en-GB" altLang="en-US" sz="3200" dirty="0">
                <a:latin typeface="Calibri" panose="020F0502020204030204" pitchFamily="34" charset="0"/>
                <a:cs typeface="Calibri" panose="020F0502020204030204" pitchFamily="34" charset="0"/>
              </a:rPr>
            </a:br>
            <a:endParaRPr lang="en-GB" altLang="en-US" sz="3200" dirty="0">
              <a:latin typeface="Calibri" panose="020F0502020204030204" pitchFamily="34" charset="0"/>
              <a:cs typeface="Calibri" panose="020F0502020204030204" pitchFamily="34" charset="0"/>
            </a:endParaRPr>
          </a:p>
        </p:txBody>
      </p:sp>
      <p:sp>
        <p:nvSpPr>
          <p:cNvPr id="30723" name="Content Placeholder 2"/>
          <p:cNvSpPr>
            <a:spLocks noGrp="1"/>
          </p:cNvSpPr>
          <p:nvPr>
            <p:ph sz="half" idx="1"/>
          </p:nvPr>
        </p:nvSpPr>
        <p:spPr>
          <a:xfrm>
            <a:off x="323850" y="1585913"/>
            <a:ext cx="8229600" cy="4238625"/>
          </a:xfrm>
        </p:spPr>
        <p:txBody>
          <a:bodyPr/>
          <a:lstStyle/>
          <a:p>
            <a:pPr marL="0" indent="0">
              <a:buNone/>
            </a:pPr>
            <a:r>
              <a:rPr lang="en-US" altLang="en-US" sz="2400" dirty="0">
                <a:latin typeface="Calibri" panose="020F0502020204030204" pitchFamily="34" charset="0"/>
                <a:cs typeface="Calibri" panose="020F0502020204030204" pitchFamily="34" charset="0"/>
              </a:rPr>
              <a:t>‘When Jennie came to me at 12 weeks old, she was completely unresponsive, not waking for feeds, not responding to me, not showing any emotion.   She had just switched off.   I had to stay close to her and respond to even the slightest sound or facial movement and keep talking to her and touching her.  It took time to replace those first weeks, but gradually she started to show different feelings and become  more responsive.’</a:t>
            </a:r>
            <a:r>
              <a:rPr lang="fr-FR" altLang="en-US" sz="2400" dirty="0">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(Caregiver)</a:t>
            </a:r>
            <a:endParaRPr lang="en-GB" altLang="en-US" sz="2400" dirty="0">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GB" altLang="en-US" sz="2400" dirty="0">
              <a:latin typeface="Calibri" panose="020F0502020204030204" pitchFamily="34" charset="0"/>
              <a:cs typeface="Calibri" panose="020F0502020204030204" pitchFamily="34" charset="0"/>
            </a:endParaRPr>
          </a:p>
        </p:txBody>
      </p:sp>
      <p:pic>
        <p:nvPicPr>
          <p:cNvPr id="3072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18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95288" y="144463"/>
            <a:ext cx="8158162" cy="1052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Helping a child to trust in the caregiver’s availability when they are apart</a:t>
            </a:r>
            <a:br>
              <a:rPr lang="en-GB" altLang="en-US" sz="3200" dirty="0"/>
            </a:br>
            <a:r>
              <a:rPr lang="en-GB" altLang="en-US" sz="3200" dirty="0"/>
              <a:t>	</a:t>
            </a:r>
          </a:p>
        </p:txBody>
      </p:sp>
      <p:sp>
        <p:nvSpPr>
          <p:cNvPr id="32771"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US" altLang="en-US" sz="2400" dirty="0"/>
          </a:p>
          <a:p>
            <a:pPr marL="0" indent="0">
              <a:buNone/>
              <a:defRPr/>
            </a:pPr>
            <a:r>
              <a:rPr lang="en-US" altLang="en-US" sz="2400" dirty="0">
                <a:latin typeface="Calibri" panose="020F0502020204030204" pitchFamily="34" charset="0"/>
                <a:cs typeface="Calibri" panose="020F0502020204030204" pitchFamily="34" charset="0"/>
              </a:rPr>
              <a:t>‘When Aiden (4) had contact with his father he was always very anxious about what might happen and whether he would come back to me and I would be here for him. On one occasion I gave him a small cushion to take with him so that he had something to hold onto, but also so that he would know he would be coming home.’</a:t>
            </a:r>
            <a:r>
              <a:rPr lang="en-GB" altLang="en-US" sz="2400" dirty="0">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(Caregiver)</a:t>
            </a:r>
            <a:endParaRPr lang="en-GB" altLang="en-US" sz="2400" dirty="0">
              <a:latin typeface="Calibri" panose="020F0502020204030204" pitchFamily="34" charset="0"/>
              <a:cs typeface="Calibri" panose="020F0502020204030204" pitchFamily="34" charset="0"/>
            </a:endParaRPr>
          </a:p>
          <a:p>
            <a:pPr>
              <a:defRPr/>
            </a:pPr>
            <a:endParaRPr lang="en-GB" altLang="en-US" sz="2400" dirty="0"/>
          </a:p>
        </p:txBody>
      </p:sp>
      <p:pic>
        <p:nvPicPr>
          <p:cNvPr id="31748"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34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67268" y="274638"/>
            <a:ext cx="8976731"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Demonstrating availability to teenagers</a:t>
            </a:r>
            <a:endParaRPr lang="en-GB" altLang="en-US" sz="3600" b="0" dirty="0">
              <a:latin typeface="Calibri" panose="020F0502020204030204" pitchFamily="34" charset="0"/>
              <a:cs typeface="Calibri" panose="020F0502020204030204" pitchFamily="34" charset="0"/>
            </a:endParaRPr>
          </a:p>
        </p:txBody>
      </p:sp>
      <p:sp>
        <p:nvSpPr>
          <p:cNvPr id="33795"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US" altLang="en-US" sz="2400" dirty="0"/>
          </a:p>
          <a:p>
            <a:pPr marL="0" indent="0">
              <a:buFont typeface="Wingdings" panose="05000000000000000000" pitchFamily="2" charset="2"/>
              <a:buNone/>
              <a:defRPr/>
            </a:pPr>
            <a:r>
              <a:rPr lang="en-US" altLang="en-US" sz="2400" dirty="0">
                <a:latin typeface="Calibri" panose="020F0502020204030204" pitchFamily="34" charset="0"/>
                <a:cs typeface="Calibri" panose="020F0502020204030204" pitchFamily="34" charset="0"/>
              </a:rPr>
              <a:t>‘I try, if they talk to me, to stop what I’m doing.  Because there’s a lot of young people in the house, I feel it’s important because otherwise, opportunities disappear.  With Liam (13) in particular, I might take the long road home if I sensed he wanted to talk about something.’ (Caregiver)</a:t>
            </a:r>
            <a:endParaRPr lang="en-GB" altLang="en-US" sz="2400" dirty="0">
              <a:latin typeface="Calibri" panose="020F0502020204030204" pitchFamily="34" charset="0"/>
              <a:cs typeface="Calibri" panose="020F0502020204030204" pitchFamily="34" charset="0"/>
            </a:endParaRPr>
          </a:p>
          <a:p>
            <a:pPr>
              <a:defRPr/>
            </a:pPr>
            <a:endParaRPr lang="en-GB" altLang="en-US" sz="2400" dirty="0"/>
          </a:p>
        </p:txBody>
      </p:sp>
      <p:pic>
        <p:nvPicPr>
          <p:cNvPr id="3277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3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7300FE-B333-0C50-FB64-1C50146A9344}"/>
              </a:ext>
            </a:extLst>
          </p:cNvPr>
          <p:cNvSpPr>
            <a:spLocks noGrp="1"/>
          </p:cNvSpPr>
          <p:nvPr>
            <p:ph type="title"/>
          </p:nvPr>
        </p:nvSpPr>
        <p:spPr>
          <a:xfrm>
            <a:off x="457200" y="274638"/>
            <a:ext cx="8229600" cy="778658"/>
          </a:xfrm>
        </p:spPr>
        <p:txBody>
          <a:bodyPr/>
          <a:lstStyle/>
          <a:p>
            <a:r>
              <a:rPr lang="en-US" sz="3600" b="0" dirty="0">
                <a:latin typeface="Calibri" panose="020F0502020204030204" pitchFamily="34" charset="0"/>
                <a:cs typeface="Calibri" panose="020F0502020204030204" pitchFamily="34" charset="0"/>
              </a:rPr>
              <a:t>Guidelines for the session </a:t>
            </a:r>
          </a:p>
        </p:txBody>
      </p:sp>
      <p:sp>
        <p:nvSpPr>
          <p:cNvPr id="6" name="Content Placeholder 5">
            <a:extLst>
              <a:ext uri="{FF2B5EF4-FFF2-40B4-BE49-F238E27FC236}">
                <a16:creationId xmlns:a16="http://schemas.microsoft.com/office/drawing/2014/main" id="{85CA8A46-CDB0-B937-1ED8-827C5FACA82C}"/>
              </a:ext>
            </a:extLst>
          </p:cNvPr>
          <p:cNvSpPr>
            <a:spLocks noGrp="1"/>
          </p:cNvSpPr>
          <p:nvPr>
            <p:ph idx="1"/>
          </p:nvPr>
        </p:nvSpPr>
        <p:spPr>
          <a:xfrm>
            <a:off x="196771" y="1198839"/>
            <a:ext cx="8854632" cy="4854083"/>
          </a:xfrm>
        </p:spPr>
        <p:txBody>
          <a:bodyPr/>
          <a:lstStyle/>
          <a:p>
            <a:pPr>
              <a:spcBef>
                <a:spcPts val="0"/>
              </a:spcBef>
              <a:spcAft>
                <a:spcPts val="600"/>
              </a:spcAft>
              <a:buClr>
                <a:srgbClr val="0070C0"/>
              </a:buClr>
            </a:pPr>
            <a:endParaRPr lang="en-GB" sz="2400" spc="-1" dirty="0">
              <a:solidFill>
                <a:srgbClr val="000000"/>
              </a:solidFill>
              <a:latin typeface="Calibri" panose="020F0502020204030204" pitchFamily="34" charset="0"/>
              <a:cs typeface="Calibri" panose="020F0502020204030204" pitchFamily="34" charset="0"/>
            </a:endParaRPr>
          </a:p>
          <a:p>
            <a:pPr>
              <a:spcBef>
                <a:spcPts val="0"/>
              </a:spcBef>
              <a:spcAft>
                <a:spcPts val="600"/>
              </a:spcAft>
              <a:buClr>
                <a:srgbClr val="0070C0"/>
              </a:buClr>
            </a:pPr>
            <a:r>
              <a:rPr lang="en-GB" sz="2400" spc="-1" dirty="0">
                <a:solidFill>
                  <a:srgbClr val="000000"/>
                </a:solidFill>
                <a:latin typeface="Calibri" panose="020F0502020204030204" pitchFamily="34" charset="0"/>
                <a:cs typeface="Calibri" panose="020F0502020204030204" pitchFamily="34" charset="0"/>
              </a:rPr>
              <a:t>It’s important to respect differences of perspective and opinion.</a:t>
            </a:r>
          </a:p>
          <a:p>
            <a:pPr>
              <a:spcBef>
                <a:spcPts val="0"/>
              </a:spcBef>
              <a:spcAft>
                <a:spcPts val="600"/>
              </a:spcAft>
              <a:buClr>
                <a:srgbClr val="0070C0"/>
              </a:buClr>
            </a:pPr>
            <a:endParaRPr lang="en-GB" sz="2400" spc="-1" dirty="0">
              <a:solidFill>
                <a:srgbClr val="000000"/>
              </a:solidFill>
              <a:latin typeface="Calibri" panose="020F0502020204030204" pitchFamily="34" charset="0"/>
              <a:cs typeface="Calibri" panose="020F0502020204030204" pitchFamily="34" charset="0"/>
            </a:endParaRPr>
          </a:p>
          <a:p>
            <a:pPr>
              <a:spcBef>
                <a:spcPts val="0"/>
              </a:spcBef>
              <a:spcAft>
                <a:spcPts val="600"/>
              </a:spcAft>
              <a:buClr>
                <a:srgbClr val="0070C0"/>
              </a:buClr>
            </a:pPr>
            <a:r>
              <a:rPr lang="en-GB" sz="2400" spc="-1" dirty="0">
                <a:solidFill>
                  <a:srgbClr val="000000"/>
                </a:solidFill>
                <a:latin typeface="Calibri" panose="020F0502020204030204" pitchFamily="34" charset="0"/>
                <a:cs typeface="Calibri" panose="020F0502020204030204" pitchFamily="34" charset="0"/>
              </a:rPr>
              <a:t>All discussion is confidential to the group - unless someone was felt to be at risk, which would be discussed with the participant.</a:t>
            </a:r>
          </a:p>
          <a:p>
            <a:pPr>
              <a:spcBef>
                <a:spcPts val="0"/>
              </a:spcBef>
              <a:spcAft>
                <a:spcPts val="600"/>
              </a:spcAft>
              <a:buClr>
                <a:srgbClr val="0070C0"/>
              </a:buClr>
            </a:pPr>
            <a:endParaRPr lang="en-GB" sz="2400" spc="-1" dirty="0">
              <a:solidFill>
                <a:srgbClr val="000000"/>
              </a:solidFill>
              <a:latin typeface="Calibri" panose="020F0502020204030204" pitchFamily="34" charset="0"/>
              <a:cs typeface="Calibri" panose="020F0502020204030204" pitchFamily="34" charset="0"/>
            </a:endParaRPr>
          </a:p>
          <a:p>
            <a:pPr>
              <a:spcBef>
                <a:spcPts val="0"/>
              </a:spcBef>
              <a:spcAft>
                <a:spcPts val="600"/>
              </a:spcAft>
              <a:buClr>
                <a:srgbClr val="0070C0"/>
              </a:buClr>
            </a:pPr>
            <a:r>
              <a:rPr lang="en-GB" sz="2400" spc="-1" dirty="0">
                <a:solidFill>
                  <a:srgbClr val="000000"/>
                </a:solidFill>
                <a:latin typeface="Calibri" panose="020F0502020204030204" pitchFamily="34" charset="0"/>
                <a:cs typeface="Calibri" panose="020F0502020204030204" pitchFamily="34" charset="0"/>
              </a:rPr>
              <a:t>Do take a break or discuss with the trainer if the teaching or the discussion provoke difficult feelings.</a:t>
            </a:r>
            <a:endParaRPr lang="en-US" sz="2200" dirty="0"/>
          </a:p>
        </p:txBody>
      </p:sp>
      <p:sp>
        <p:nvSpPr>
          <p:cNvPr id="7" name="Line 9">
            <a:extLst>
              <a:ext uri="{FF2B5EF4-FFF2-40B4-BE49-F238E27FC236}">
                <a16:creationId xmlns:a16="http://schemas.microsoft.com/office/drawing/2014/main" id="{DF45A93A-CE49-1656-BD88-8D837FC10B25}"/>
              </a:ext>
            </a:extLst>
          </p:cNvPr>
          <p:cNvSpPr>
            <a:spLocks noChangeShapeType="1"/>
          </p:cNvSpPr>
          <p:nvPr/>
        </p:nvSpPr>
        <p:spPr bwMode="auto">
          <a:xfrm>
            <a:off x="0" y="1198839"/>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2" name="Content Placeholder 3">
            <a:extLst>
              <a:ext uri="{FF2B5EF4-FFF2-40B4-BE49-F238E27FC236}">
                <a16:creationId xmlns:a16="http://schemas.microsoft.com/office/drawing/2014/main" id="{20F9934D-45DC-DAD8-6949-68DE80EC8A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42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166687"/>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Availability</a:t>
            </a:r>
            <a:r>
              <a:rPr lang="en-US" sz="3600" b="0" dirty="0">
                <a:latin typeface="Calibri" panose="020F0502020204030204" pitchFamily="34" charset="0"/>
                <a:cs typeface="Calibri" panose="020F0502020204030204" pitchFamily="34" charset="0"/>
              </a:rPr>
              <a:t> helping the child to trust</a:t>
            </a:r>
            <a:r>
              <a:rPr lang="en-US" altLang="en-US" sz="3600" b="0" dirty="0">
                <a:latin typeface="Calibri" panose="020F0502020204030204" pitchFamily="34" charset="0"/>
                <a:cs typeface="Calibri" panose="020F0502020204030204" pitchFamily="34" charset="0"/>
              </a:rPr>
              <a:t>: </a:t>
            </a:r>
            <a:br>
              <a:rPr lang="en-US" alt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child thinking and feeling</a:t>
            </a:r>
            <a:br>
              <a:rPr lang="en-GB" altLang="en-US" sz="3200" dirty="0"/>
            </a:br>
            <a:endParaRPr lang="en-GB" altLang="en-US" sz="3200" dirty="0"/>
          </a:p>
        </p:txBody>
      </p:sp>
      <p:sp>
        <p:nvSpPr>
          <p:cNvPr id="37891" name="Content Placeholder 2"/>
          <p:cNvSpPr>
            <a:spLocks noGrp="1"/>
          </p:cNvSpPr>
          <p:nvPr>
            <p:ph sz="half" idx="1"/>
          </p:nvPr>
        </p:nvSpPr>
        <p:spPr>
          <a:xfrm>
            <a:off x="611188" y="1795773"/>
            <a:ext cx="6983412" cy="3422998"/>
          </a:xfrm>
        </p:spPr>
        <p:txBody>
          <a:bodyPr/>
          <a:lstStyle/>
          <a:p>
            <a:pPr>
              <a:lnSpc>
                <a:spcPct val="150000"/>
              </a:lnSpc>
              <a:buClr>
                <a:srgbClr val="336699"/>
              </a:buClr>
            </a:pPr>
            <a:r>
              <a:rPr lang="en-US" altLang="en-US" sz="2400" dirty="0">
                <a:latin typeface="Calibri" panose="020F0502020204030204" pitchFamily="34" charset="0"/>
                <a:cs typeface="Calibri" panose="020F0502020204030204" pitchFamily="34" charset="0"/>
              </a:rPr>
              <a:t>I </a:t>
            </a:r>
            <a:r>
              <a:rPr lang="en-GB" altLang="en-US" sz="2400" dirty="0">
                <a:latin typeface="Calibri" panose="020F0502020204030204" pitchFamily="34" charset="0"/>
                <a:cs typeface="Calibri" panose="020F0502020204030204" pitchFamily="34" charset="0"/>
              </a:rPr>
              <a:t>matter, I am safe.</a:t>
            </a:r>
          </a:p>
          <a:p>
            <a:pPr>
              <a:lnSpc>
                <a:spcPct val="150000"/>
              </a:lnSpc>
              <a:buClr>
                <a:srgbClr val="336699"/>
              </a:buClr>
            </a:pPr>
            <a:r>
              <a:rPr lang="en-US" altLang="en-US" sz="2400" dirty="0">
                <a:latin typeface="Calibri" panose="020F0502020204030204" pitchFamily="34" charset="0"/>
                <a:cs typeface="Calibri" panose="020F0502020204030204" pitchFamily="34" charset="0"/>
              </a:rPr>
              <a:t>I </a:t>
            </a:r>
            <a:r>
              <a:rPr lang="en-GB" altLang="en-US" sz="2400" dirty="0">
                <a:latin typeface="Calibri" panose="020F0502020204030204" pitchFamily="34" charset="0"/>
                <a:cs typeface="Calibri" panose="020F0502020204030204" pitchFamily="34" charset="0"/>
              </a:rPr>
              <a:t>can explore and return for help.</a:t>
            </a:r>
          </a:p>
          <a:p>
            <a:pPr>
              <a:lnSpc>
                <a:spcPct val="150000"/>
              </a:lnSpc>
              <a:buClr>
                <a:srgbClr val="336699"/>
              </a:buClr>
            </a:pPr>
            <a:r>
              <a:rPr lang="en-GB" altLang="en-US" sz="2400" dirty="0">
                <a:latin typeface="Calibri" panose="020F0502020204030204" pitchFamily="34" charset="0"/>
                <a:cs typeface="Calibri" panose="020F0502020204030204" pitchFamily="34" charset="0"/>
              </a:rPr>
              <a:t>Other people can be trusted.</a:t>
            </a:r>
          </a:p>
          <a:p>
            <a:pPr>
              <a:lnSpc>
                <a:spcPct val="150000"/>
              </a:lnSpc>
              <a:buClr>
                <a:srgbClr val="336699"/>
              </a:buClr>
              <a:buFont typeface="Arial" panose="020B0604020202020204" pitchFamily="34" charset="0"/>
              <a:buChar char="•"/>
            </a:pPr>
            <a:endParaRPr lang="en-GB" altLang="en-US" sz="2400" dirty="0"/>
          </a:p>
        </p:txBody>
      </p:sp>
      <p:pic>
        <p:nvPicPr>
          <p:cNvPr id="3789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3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195513" y="2420938"/>
            <a:ext cx="4824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3600" dirty="0">
                <a:solidFill>
                  <a:srgbClr val="336699"/>
                </a:solidFill>
                <a:latin typeface="Calibri" panose="020F0502020204030204" pitchFamily="34" charset="0"/>
                <a:cs typeface="Calibri" panose="020F0502020204030204" pitchFamily="34" charset="0"/>
              </a:rPr>
              <a:t>Refreshment break</a:t>
            </a:r>
          </a:p>
        </p:txBody>
      </p:sp>
      <p:pic>
        <p:nvPicPr>
          <p:cNvPr id="2662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695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8CC6455-07C3-CE0F-8A0A-CE64C26E0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1224D2A-DC7B-2F7E-940C-FCCD9DC818E7}"/>
              </a:ext>
            </a:extLst>
          </p:cNvPr>
          <p:cNvSpPr>
            <a:spLocks noGrp="1"/>
          </p:cNvSpPr>
          <p:nvPr>
            <p:ph type="ctrTitle"/>
          </p:nvPr>
        </p:nvSpPr>
        <p:spPr>
          <a:xfrm>
            <a:off x="135082" y="1330037"/>
            <a:ext cx="8780318" cy="2270414"/>
          </a:xfrm>
        </p:spPr>
        <p:txBody>
          <a:bodyPr/>
          <a:lstStyle/>
          <a:p>
            <a:pPr algn="ctr"/>
            <a:br>
              <a:rPr lang="en-US" sz="3200" b="0" dirty="0"/>
            </a:br>
            <a:br>
              <a:rPr lang="en-US" sz="3200" b="0" dirty="0"/>
            </a:br>
            <a:endParaRPr lang="en-US" sz="3200" b="0" dirty="0"/>
          </a:p>
        </p:txBody>
      </p:sp>
      <p:sp>
        <p:nvSpPr>
          <p:cNvPr id="5" name="Subtitle 4">
            <a:extLst>
              <a:ext uri="{FF2B5EF4-FFF2-40B4-BE49-F238E27FC236}">
                <a16:creationId xmlns:a16="http://schemas.microsoft.com/office/drawing/2014/main" id="{1C4221B7-9867-781B-6379-25D8072A1101}"/>
              </a:ext>
            </a:extLst>
          </p:cNvPr>
          <p:cNvSpPr>
            <a:spLocks noGrp="1"/>
          </p:cNvSpPr>
          <p:nvPr>
            <p:ph type="subTitle" idx="1"/>
          </p:nvPr>
        </p:nvSpPr>
        <p:spPr>
          <a:xfrm>
            <a:off x="1471961" y="2096430"/>
            <a:ext cx="5967930" cy="2270414"/>
          </a:xfrm>
        </p:spPr>
        <p:txBody>
          <a:bodyPr/>
          <a:lstStyle/>
          <a:p>
            <a:r>
              <a:rPr lang="en-US" sz="3600" dirty="0">
                <a:solidFill>
                  <a:srgbClr val="336699"/>
                </a:solidFill>
                <a:latin typeface="Calibri" panose="020F0502020204030204" pitchFamily="34" charset="0"/>
                <a:cs typeface="Calibri" panose="020F0502020204030204" pitchFamily="34" charset="0"/>
              </a:rPr>
              <a:t>Sensitivity – helping the child to manage feelings </a:t>
            </a:r>
          </a:p>
        </p:txBody>
      </p:sp>
    </p:spTree>
    <p:extLst>
      <p:ext uri="{BB962C8B-B14F-4D97-AF65-F5344CB8AC3E}">
        <p14:creationId xmlns:p14="http://schemas.microsoft.com/office/powerpoint/2010/main" val="194872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57"/>
            <a:ext cx="8229600" cy="685099"/>
          </a:xfrm>
        </p:spPr>
        <p:txBody>
          <a:bodyPr/>
          <a:lstStyle/>
          <a:p>
            <a:pPr algn="ctr"/>
            <a:r>
              <a:rPr lang="en-US" sz="3200" b="0" dirty="0">
                <a:solidFill>
                  <a:srgbClr val="007DBA"/>
                </a:solidFill>
                <a:latin typeface="Calibri" panose="020F0502020204030204" pitchFamily="34" charset="0"/>
                <a:cs typeface="Calibri" panose="020F0502020204030204" pitchFamily="34" charset="0"/>
              </a:rPr>
              <a:t>The Secure Base model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1" y="1988910"/>
            <a:ext cx="3200400" cy="3021319"/>
          </a:xfrm>
        </p:spPr>
      </p:pic>
      <p:sp>
        <p:nvSpPr>
          <p:cNvPr id="3" name="Rounded Rectangle 2"/>
          <p:cNvSpPr/>
          <p:nvPr/>
        </p:nvSpPr>
        <p:spPr>
          <a:xfrm>
            <a:off x="4041584" y="1664386"/>
            <a:ext cx="1060704" cy="557784"/>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AVAILABILITY</a:t>
            </a:r>
          </a:p>
          <a:p>
            <a:pPr algn="ctr"/>
            <a:r>
              <a:rPr lang="en-GB" sz="900" b="1" dirty="0"/>
              <a:t>helping the child to trust</a:t>
            </a:r>
          </a:p>
        </p:txBody>
      </p:sp>
      <p:sp>
        <p:nvSpPr>
          <p:cNvPr id="5" name="Rounded Rectangle 4"/>
          <p:cNvSpPr/>
          <p:nvPr/>
        </p:nvSpPr>
        <p:spPr>
          <a:xfrm>
            <a:off x="1825658" y="2947036"/>
            <a:ext cx="1385279" cy="57063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FAMILY MEMBERSHIP</a:t>
            </a:r>
          </a:p>
          <a:p>
            <a:pPr algn="ctr"/>
            <a:r>
              <a:rPr lang="en-GB" sz="900" b="1" dirty="0"/>
              <a:t>helping the child </a:t>
            </a:r>
            <a:br>
              <a:rPr lang="en-GB" sz="900" b="1" dirty="0"/>
            </a:br>
            <a:r>
              <a:rPr lang="en-GB" sz="900" b="1" dirty="0"/>
              <a:t>to belong</a:t>
            </a:r>
          </a:p>
        </p:txBody>
      </p:sp>
      <p:sp>
        <p:nvSpPr>
          <p:cNvPr id="6" name="Rounded Rectangle 5"/>
          <p:cNvSpPr/>
          <p:nvPr/>
        </p:nvSpPr>
        <p:spPr>
          <a:xfrm>
            <a:off x="5883507" y="2947038"/>
            <a:ext cx="1296162" cy="570628"/>
          </a:xfrm>
          <a:prstGeom prst="roundRect">
            <a:avLst/>
          </a:prstGeom>
          <a:solidFill>
            <a:srgbClr val="FF0000"/>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SENSITIVITY</a:t>
            </a:r>
          </a:p>
          <a:p>
            <a:pPr algn="ctr"/>
            <a:r>
              <a:rPr lang="en-GB" sz="900" b="1" dirty="0"/>
              <a:t>helping the child </a:t>
            </a:r>
            <a:br>
              <a:rPr lang="en-GB" sz="900" b="1" dirty="0"/>
            </a:br>
            <a:r>
              <a:rPr lang="en-GB" sz="900" b="1" dirty="0"/>
              <a:t>to manage feelings</a:t>
            </a:r>
          </a:p>
        </p:txBody>
      </p:sp>
      <p:sp>
        <p:nvSpPr>
          <p:cNvPr id="7" name="Rounded Rectangle 6"/>
          <p:cNvSpPr/>
          <p:nvPr/>
        </p:nvSpPr>
        <p:spPr>
          <a:xfrm>
            <a:off x="5509331" y="4724119"/>
            <a:ext cx="1310428"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ACCEPTANCE</a:t>
            </a:r>
          </a:p>
          <a:p>
            <a:pPr algn="ctr"/>
            <a:r>
              <a:rPr lang="en-GB" sz="900" b="1" dirty="0"/>
              <a:t>building the child’s self-esteem</a:t>
            </a:r>
          </a:p>
        </p:txBody>
      </p:sp>
      <p:sp>
        <p:nvSpPr>
          <p:cNvPr id="8" name="Rounded Rectangle 7"/>
          <p:cNvSpPr/>
          <p:nvPr/>
        </p:nvSpPr>
        <p:spPr>
          <a:xfrm>
            <a:off x="2362201" y="4724118"/>
            <a:ext cx="1250353"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CO-OPERATION</a:t>
            </a:r>
          </a:p>
          <a:p>
            <a:pPr algn="ctr"/>
            <a:r>
              <a:rPr lang="en-GB" sz="900" b="1" dirty="0"/>
              <a:t>helping the child </a:t>
            </a:r>
            <a:br>
              <a:rPr lang="en-GB" sz="900" b="1" dirty="0"/>
            </a:br>
            <a:r>
              <a:rPr lang="en-GB" sz="900" b="1" dirty="0"/>
              <a:t>to feel effective</a:t>
            </a:r>
          </a:p>
        </p:txBody>
      </p:sp>
      <p:sp>
        <p:nvSpPr>
          <p:cNvPr id="9" name="TextBox 8"/>
          <p:cNvSpPr txBox="1"/>
          <p:nvPr/>
        </p:nvSpPr>
        <p:spPr>
          <a:xfrm>
            <a:off x="3947562" y="3352801"/>
            <a:ext cx="1190918" cy="646331"/>
          </a:xfrm>
          <a:prstGeom prst="rect">
            <a:avLst/>
          </a:prstGeom>
          <a:noFill/>
        </p:spPr>
        <p:txBody>
          <a:bodyPr wrap="square" rtlCol="0">
            <a:spAutoFit/>
          </a:bodyPr>
          <a:lstStyle/>
          <a:p>
            <a:pPr algn="ctr"/>
            <a:r>
              <a:rPr lang="en-GB" b="1" dirty="0">
                <a:solidFill>
                  <a:srgbClr val="007DBA"/>
                </a:solidFill>
              </a:rPr>
              <a:t>SECURE</a:t>
            </a:r>
          </a:p>
          <a:p>
            <a:pPr algn="ctr"/>
            <a:r>
              <a:rPr lang="en-GB" b="1" dirty="0">
                <a:solidFill>
                  <a:srgbClr val="007DBA"/>
                </a:solidFill>
              </a:rPr>
              <a:t>BASE</a:t>
            </a:r>
            <a:endParaRPr lang="en-US" b="1" dirty="0">
              <a:solidFill>
                <a:srgbClr val="007DBA"/>
              </a:solidFill>
            </a:endParaRPr>
          </a:p>
        </p:txBody>
      </p:sp>
      <p:pic>
        <p:nvPicPr>
          <p:cNvPr id="10" name="Content Placeholder 3">
            <a:extLst>
              <a:ext uri="{FF2B5EF4-FFF2-40B4-BE49-F238E27FC236}">
                <a16:creationId xmlns:a16="http://schemas.microsoft.com/office/drawing/2014/main" id="{444E5CB4-1917-4669-8966-4475108E0A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950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9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F89D0C66-DE8A-8EBF-D990-1E01854BDD1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0" dirty="0">
                <a:latin typeface="Calibri" panose="020F0502020204030204" pitchFamily="34" charset="0"/>
                <a:cs typeface="Calibri" panose="020F0502020204030204" pitchFamily="34" charset="0"/>
              </a:rPr>
              <a:t>Why children may find it difficult to manage their feelings</a:t>
            </a:r>
          </a:p>
        </p:txBody>
      </p:sp>
      <p:sp>
        <p:nvSpPr>
          <p:cNvPr id="55298" name="Rectangle 3">
            <a:extLst>
              <a:ext uri="{FF2B5EF4-FFF2-40B4-BE49-F238E27FC236}">
                <a16:creationId xmlns:a16="http://schemas.microsoft.com/office/drawing/2014/main" id="{6DFBAC3E-2802-475E-636A-E059933FDB9F}"/>
              </a:ext>
            </a:extLst>
          </p:cNvPr>
          <p:cNvSpPr>
            <a:spLocks noGrp="1" noChangeArrowheads="1"/>
          </p:cNvSpPr>
          <p:nvPr>
            <p:ph type="body" idx="1"/>
          </p:nvPr>
        </p:nvSpPr>
        <p:spPr>
          <a:xfrm>
            <a:off x="222250" y="1552574"/>
            <a:ext cx="8765633" cy="4490407"/>
          </a:xfrm>
        </p:spPr>
        <p:txBody>
          <a:bodyPr/>
          <a:lstStyle/>
          <a:p>
            <a:pPr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A child’s feelings have often not been acknowledged or responded to by previous caregivers.</a:t>
            </a:r>
          </a:p>
          <a:p>
            <a:pPr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From infancy, insecure children may have been overwhelmed by feelings so remain anxious.</a:t>
            </a:r>
          </a:p>
          <a:p>
            <a:pPr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Feelings and behaviour have often been mislabelled.</a:t>
            </a:r>
          </a:p>
          <a:p>
            <a:pPr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Children’s feelings may therefore be</a:t>
            </a:r>
          </a:p>
          <a:p>
            <a:pPr lvl="1"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shut down and denied </a:t>
            </a:r>
          </a:p>
          <a:p>
            <a:pPr lvl="1"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expressed excessively</a:t>
            </a:r>
          </a:p>
          <a:p>
            <a:pPr lvl="1"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chaotic  </a:t>
            </a:r>
          </a:p>
          <a:p>
            <a:pPr lvl="1" eaLnBrk="1" hangingPunct="1">
              <a:spcBef>
                <a:spcPts val="0"/>
              </a:spcBef>
              <a:spcAft>
                <a:spcPts val="600"/>
              </a:spcAft>
              <a:buClr>
                <a:srgbClr val="336699"/>
              </a:buClr>
            </a:pPr>
            <a:r>
              <a:rPr lang="en-GB" altLang="en-US" sz="2400" dirty="0">
                <a:latin typeface="Calibri" panose="020F0502020204030204" pitchFamily="34" charset="0"/>
                <a:cs typeface="Calibri" panose="020F0502020204030204" pitchFamily="34" charset="0"/>
              </a:rPr>
              <a:t>expressed through their bodies.</a:t>
            </a:r>
          </a:p>
        </p:txBody>
      </p:sp>
      <p:sp>
        <p:nvSpPr>
          <p:cNvPr id="52228" name="Line 6">
            <a:extLst>
              <a:ext uri="{FF2B5EF4-FFF2-40B4-BE49-F238E27FC236}">
                <a16:creationId xmlns:a16="http://schemas.microsoft.com/office/drawing/2014/main" id="{DE2EB86C-0156-848E-3D82-563A196E8A33}"/>
              </a:ext>
            </a:extLst>
          </p:cNvPr>
          <p:cNvSpPr>
            <a:spLocks noChangeShapeType="1"/>
          </p:cNvSpPr>
          <p:nvPr/>
        </p:nvSpPr>
        <p:spPr bwMode="auto">
          <a:xfrm>
            <a:off x="0" y="1484313"/>
            <a:ext cx="9144000" cy="0"/>
          </a:xfrm>
          <a:prstGeom prst="line">
            <a:avLst/>
          </a:prstGeom>
          <a:noFill/>
          <a:ln w="3175">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pic>
        <p:nvPicPr>
          <p:cNvPr id="2" name="Picture 4">
            <a:extLst>
              <a:ext uri="{FF2B5EF4-FFF2-40B4-BE49-F238E27FC236}">
                <a16:creationId xmlns:a16="http://schemas.microsoft.com/office/drawing/2014/main" id="{4B27BE2A-415C-7EE0-66EB-CB3ADF5CD5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85003"/>
            <a:ext cx="9144000" cy="10372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0" dirty="0">
                <a:latin typeface="Calibri" panose="020F0502020204030204" pitchFamily="34" charset="0"/>
                <a:cs typeface="Calibri" panose="020F0502020204030204" pitchFamily="34" charset="0"/>
              </a:rPr>
              <a:t>Sensitivity-helping the child to manage feelings: caregiver thinking and feeling</a:t>
            </a:r>
            <a:br>
              <a:rPr lang="en-GB" altLang="en-US" sz="3200" dirty="0"/>
            </a:br>
            <a:endParaRPr lang="en-GB" altLang="en-US" sz="3200" dirty="0"/>
          </a:p>
        </p:txBody>
      </p:sp>
      <p:sp>
        <p:nvSpPr>
          <p:cNvPr id="23555" name="Content Placeholder 2"/>
          <p:cNvSpPr>
            <a:spLocks noGrp="1"/>
          </p:cNvSpPr>
          <p:nvPr>
            <p:ph sz="half" idx="1"/>
          </p:nvPr>
        </p:nvSpPr>
        <p:spPr>
          <a:xfrm>
            <a:off x="458788" y="1527464"/>
            <a:ext cx="7931150" cy="4484399"/>
          </a:xfrm>
        </p:spPr>
        <p:txBody>
          <a:bodyPr/>
          <a:lstStyle/>
          <a:p>
            <a:pPr>
              <a:lnSpc>
                <a:spcPct val="150000"/>
              </a:lnSpc>
              <a:buClr>
                <a:srgbClr val="336699"/>
              </a:buClr>
            </a:pPr>
            <a:endParaRPr lang="en-US" altLang="en-US" sz="2200" dirty="0"/>
          </a:p>
          <a:p>
            <a:pPr>
              <a:lnSpc>
                <a:spcPct val="150000"/>
              </a:lnSpc>
              <a:buClr>
                <a:srgbClr val="336699"/>
              </a:buClr>
            </a:pPr>
            <a:r>
              <a:rPr lang="en-US" altLang="en-US" sz="2400" dirty="0">
                <a:latin typeface="Calibri" panose="020F0502020204030204" pitchFamily="34" charset="0"/>
                <a:cs typeface="Calibri" panose="020F0502020204030204" pitchFamily="34" charset="0"/>
              </a:rPr>
              <a:t>What might this child be thinking and feeling?</a:t>
            </a:r>
          </a:p>
          <a:p>
            <a:pPr>
              <a:lnSpc>
                <a:spcPct val="150000"/>
              </a:lnSpc>
              <a:buClr>
                <a:srgbClr val="336699"/>
              </a:buClr>
            </a:pPr>
            <a:r>
              <a:rPr lang="en-US" altLang="en-US" sz="2400" dirty="0">
                <a:latin typeface="Calibri" panose="020F0502020204030204" pitchFamily="34" charset="0"/>
                <a:cs typeface="Calibri" panose="020F0502020204030204" pitchFamily="34" charset="0"/>
              </a:rPr>
              <a:t>How does this child make </a:t>
            </a:r>
            <a:r>
              <a:rPr lang="en-US" altLang="en-US" sz="2400" u="sng" dirty="0">
                <a:latin typeface="Calibri" panose="020F0502020204030204" pitchFamily="34" charset="0"/>
                <a:cs typeface="Calibri" panose="020F0502020204030204" pitchFamily="34" charset="0"/>
              </a:rPr>
              <a:t>me</a:t>
            </a:r>
            <a:r>
              <a:rPr lang="en-US" altLang="en-US" sz="2400" dirty="0">
                <a:latin typeface="Calibri" panose="020F0502020204030204" pitchFamily="34" charset="0"/>
                <a:cs typeface="Calibri" panose="020F0502020204030204" pitchFamily="34" charset="0"/>
              </a:rPr>
              <a:t> feel?</a:t>
            </a:r>
            <a:endParaRPr lang="en-GB" altLang="en-US" sz="2400" dirty="0">
              <a:latin typeface="Calibri" panose="020F0502020204030204" pitchFamily="34" charset="0"/>
              <a:cs typeface="Calibri" panose="020F0502020204030204" pitchFamily="34" charset="0"/>
            </a:endParaRPr>
          </a:p>
          <a:p>
            <a:endParaRPr lang="en-GB" altLang="en-US" sz="2400" dirty="0"/>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02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89571" y="166686"/>
            <a:ext cx="8835676" cy="1090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EXERCISE 2 </a:t>
            </a:r>
            <a:br>
              <a:rPr lang="en-US" alt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Children’s and caregivers’ thinking and feeling</a:t>
            </a:r>
            <a:br>
              <a:rPr lang="en-US" altLang="en-US" sz="3600" dirty="0">
                <a:latin typeface="Calibri" panose="020F0502020204030204" pitchFamily="34" charset="0"/>
                <a:cs typeface="Calibri" panose="020F0502020204030204" pitchFamily="34" charset="0"/>
              </a:rPr>
            </a:br>
            <a:br>
              <a:rPr lang="en-US" alt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 </a:t>
            </a:r>
            <a:br>
              <a:rPr lang="en-GB" altLang="en-US" sz="2800" dirty="0"/>
            </a:br>
            <a:endParaRPr lang="en-GB" altLang="en-US" sz="2800" dirty="0"/>
          </a:p>
        </p:txBody>
      </p:sp>
      <p:sp>
        <p:nvSpPr>
          <p:cNvPr id="24579" name="Content Placeholder 2"/>
          <p:cNvSpPr>
            <a:spLocks noGrp="1"/>
          </p:cNvSpPr>
          <p:nvPr>
            <p:ph sz="half" idx="1"/>
          </p:nvPr>
        </p:nvSpPr>
        <p:spPr>
          <a:xfrm>
            <a:off x="550326" y="1555667"/>
            <a:ext cx="8474921" cy="4025735"/>
          </a:xfrm>
        </p:spPr>
        <p:txBody>
          <a:bodyPr/>
          <a:lstStyle/>
          <a:p>
            <a:pPr marL="0" indent="0">
              <a:lnSpc>
                <a:spcPct val="150000"/>
              </a:lnSpc>
              <a:spcBef>
                <a:spcPct val="0"/>
              </a:spcBef>
              <a:spcAft>
                <a:spcPts val="575"/>
              </a:spcAft>
              <a:buClr>
                <a:srgbClr val="336699"/>
              </a:buClr>
              <a:buNone/>
            </a:pPr>
            <a:r>
              <a:rPr lang="en-US" altLang="en-US" sz="2400" dirty="0">
                <a:latin typeface="Calibri" panose="020F0502020204030204" pitchFamily="34" charset="0"/>
                <a:cs typeface="Calibri" panose="020F0502020204030204" pitchFamily="34" charset="0"/>
              </a:rPr>
              <a:t>Choose ONE of the TWO case studies on the next slide</a:t>
            </a:r>
          </a:p>
          <a:p>
            <a:pPr>
              <a:lnSpc>
                <a:spcPct val="150000"/>
              </a:lnSpc>
              <a:spcBef>
                <a:spcPct val="0"/>
              </a:spcBef>
              <a:spcAft>
                <a:spcPts val="575"/>
              </a:spcAft>
              <a:buClr>
                <a:srgbClr val="336699"/>
              </a:buClr>
            </a:pPr>
            <a:r>
              <a:rPr lang="en-US" altLang="en-US" sz="2400" dirty="0">
                <a:latin typeface="Calibri" panose="020F0502020204030204" pitchFamily="34" charset="0"/>
                <a:cs typeface="Calibri" panose="020F0502020204030204" pitchFamily="34" charset="0"/>
              </a:rPr>
              <a:t>Reflect on what this child might be thinking and feeling.</a:t>
            </a:r>
            <a:endParaRPr lang="en-GB" altLang="en-US" sz="2400" dirty="0">
              <a:latin typeface="Calibri" panose="020F0502020204030204" pitchFamily="34" charset="0"/>
              <a:cs typeface="Calibri" panose="020F0502020204030204" pitchFamily="34" charset="0"/>
            </a:endParaRPr>
          </a:p>
          <a:p>
            <a:pPr>
              <a:spcBef>
                <a:spcPts val="600"/>
              </a:spcBef>
              <a:spcAft>
                <a:spcPts val="600"/>
              </a:spcAft>
              <a:buClr>
                <a:srgbClr val="336699"/>
              </a:buClr>
            </a:pPr>
            <a:r>
              <a:rPr lang="en-US" altLang="en-US" sz="2400" dirty="0">
                <a:latin typeface="Calibri" panose="020F0502020204030204" pitchFamily="34" charset="0"/>
                <a:cs typeface="Calibri" panose="020F0502020204030204" pitchFamily="34" charset="0"/>
              </a:rPr>
              <a:t>Write 3 brief statements</a:t>
            </a:r>
            <a:r>
              <a:rPr lang="en-US" altLang="en-US" sz="2400" i="1" dirty="0">
                <a:latin typeface="Calibri" panose="020F0502020204030204" pitchFamily="34" charset="0"/>
                <a:cs typeface="Calibri" panose="020F0502020204030204" pitchFamily="34" charset="0"/>
              </a:rPr>
              <a:t> from the child’s perspective</a:t>
            </a:r>
            <a:r>
              <a:rPr lang="en-US" altLang="en-US"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(e.g. ‘Does anybody care for me?’)</a:t>
            </a:r>
          </a:p>
          <a:p>
            <a:pPr>
              <a:lnSpc>
                <a:spcPct val="150000"/>
              </a:lnSpc>
              <a:spcBef>
                <a:spcPts val="600"/>
              </a:spcBef>
              <a:spcAft>
                <a:spcPts val="600"/>
              </a:spcAft>
              <a:buClr>
                <a:srgbClr val="336699"/>
              </a:buClr>
            </a:pPr>
            <a:r>
              <a:rPr lang="en-US" altLang="en-US" sz="2400" dirty="0">
                <a:latin typeface="Calibri" panose="020F0502020204030204" pitchFamily="34" charset="0"/>
                <a:cs typeface="Calibri" panose="020F0502020204030204" pitchFamily="34" charset="0"/>
              </a:rPr>
              <a:t>Reflect on what this caregiver might be thinking and feeling.</a:t>
            </a:r>
            <a:endParaRPr lang="en-GB" altLang="en-US" sz="2400" dirty="0">
              <a:latin typeface="Calibri" panose="020F0502020204030204" pitchFamily="34" charset="0"/>
              <a:cs typeface="Calibri" panose="020F0502020204030204" pitchFamily="34" charset="0"/>
            </a:endParaRPr>
          </a:p>
          <a:p>
            <a:pPr>
              <a:spcBef>
                <a:spcPts val="600"/>
              </a:spcBef>
              <a:spcAft>
                <a:spcPts val="600"/>
              </a:spcAft>
              <a:buClr>
                <a:srgbClr val="336699"/>
              </a:buClr>
            </a:pPr>
            <a:r>
              <a:rPr lang="en-US" altLang="en-US" sz="2400" dirty="0">
                <a:latin typeface="Calibri" panose="020F0502020204030204" pitchFamily="34" charset="0"/>
                <a:cs typeface="Calibri" panose="020F0502020204030204" pitchFamily="34" charset="0"/>
              </a:rPr>
              <a:t>Write 3 brief statements </a:t>
            </a:r>
            <a:r>
              <a:rPr lang="en-US" altLang="en-US" sz="2400" i="1" dirty="0">
                <a:latin typeface="Calibri" panose="020F0502020204030204" pitchFamily="34" charset="0"/>
                <a:cs typeface="Calibri" panose="020F0502020204030204" pitchFamily="34" charset="0"/>
              </a:rPr>
              <a:t>from the caregiver’s perspective. </a:t>
            </a:r>
            <a:r>
              <a:rPr lang="en-GB" sz="2400" dirty="0">
                <a:latin typeface="Calibri" panose="020F0502020204030204" pitchFamily="34" charset="0"/>
                <a:cs typeface="Calibri" panose="020F0502020204030204" pitchFamily="34" charset="0"/>
              </a:rPr>
              <a:t>(e.g. ‘It’s upsetting that he doesn’t like me.’). </a:t>
            </a:r>
          </a:p>
          <a:p>
            <a:pPr>
              <a:spcBef>
                <a:spcPts val="600"/>
              </a:spcBef>
              <a:spcAft>
                <a:spcPts val="600"/>
              </a:spcAft>
              <a:buClr>
                <a:srgbClr val="336699"/>
              </a:buClr>
            </a:pPr>
            <a:endParaRPr lang="en-GB" altLang="en-US" sz="2400" dirty="0">
              <a:latin typeface="Calibri" panose="020F0502020204030204" pitchFamily="34" charset="0"/>
              <a:cs typeface="Calibri" panose="020F0502020204030204" pitchFamily="34" charset="0"/>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3">
            <a:extLst>
              <a:ext uri="{FF2B5EF4-FFF2-40B4-BE49-F238E27FC236}">
                <a16:creationId xmlns:a16="http://schemas.microsoft.com/office/drawing/2014/main" id="{7602D435-96EC-0965-90EE-DA68C839DC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8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960F-9639-9FA7-35E1-9C732B353C70}"/>
            </a:ext>
          </a:extLst>
        </p:cNvPr>
        <p:cNvGrpSpPr/>
        <p:nvPr/>
      </p:nvGrpSpPr>
      <p:grpSpPr>
        <a:xfrm>
          <a:off x="0" y="0"/>
          <a:ext cx="0" cy="0"/>
          <a:chOff x="0" y="0"/>
          <a:chExt cx="0" cy="0"/>
        </a:xfrm>
      </p:grpSpPr>
      <p:sp>
        <p:nvSpPr>
          <p:cNvPr id="28674" name="Title 1">
            <a:extLst>
              <a:ext uri="{FF2B5EF4-FFF2-40B4-BE49-F238E27FC236}">
                <a16:creationId xmlns:a16="http://schemas.microsoft.com/office/drawing/2014/main" id="{E95B933F-35F1-8623-5B5D-4CC5B32E6310}"/>
              </a:ext>
            </a:extLst>
          </p:cNvPr>
          <p:cNvSpPr>
            <a:spLocks noGrp="1"/>
          </p:cNvSpPr>
          <p:nvPr>
            <p:ph type="title"/>
          </p:nvPr>
        </p:nvSpPr>
        <p:spPr bwMode="auto">
          <a:xfrm>
            <a:off x="154379" y="166686"/>
            <a:ext cx="8989621" cy="98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65760">
              <a:defRPr sz="1440" b="0">
                <a:latin typeface="Calibri"/>
                <a:ea typeface="Calibri"/>
                <a:cs typeface="Calibri"/>
                <a:sym typeface="Calibri"/>
              </a:defRPr>
            </a:pPr>
            <a:r>
              <a:rPr lang="en-US" altLang="en-US" sz="3600" b="0" dirty="0">
                <a:latin typeface="Calibri" panose="020F0502020204030204" pitchFamily="34" charset="0"/>
                <a:cs typeface="Calibri" panose="020F0502020204030204" pitchFamily="34" charset="0"/>
              </a:rPr>
              <a:t>EXERCISE 2  Case studies</a:t>
            </a:r>
            <a:br>
              <a:rPr lang="en-GB" altLang="en-US" dirty="0"/>
            </a:br>
            <a:endParaRPr lang="en-GB" altLang="en-US" dirty="0"/>
          </a:p>
        </p:txBody>
      </p:sp>
      <p:sp>
        <p:nvSpPr>
          <p:cNvPr id="28675" name="Content Placeholder 2">
            <a:extLst>
              <a:ext uri="{FF2B5EF4-FFF2-40B4-BE49-F238E27FC236}">
                <a16:creationId xmlns:a16="http://schemas.microsoft.com/office/drawing/2014/main" id="{12BB25E7-3D02-D1B4-1509-FD84A4D5D5F8}"/>
              </a:ext>
            </a:extLst>
          </p:cNvPr>
          <p:cNvSpPr>
            <a:spLocks noGrp="1"/>
          </p:cNvSpPr>
          <p:nvPr>
            <p:ph sz="half" idx="1"/>
          </p:nvPr>
        </p:nvSpPr>
        <p:spPr>
          <a:xfrm>
            <a:off x="323850" y="1390445"/>
            <a:ext cx="8496300" cy="4318193"/>
          </a:xfrm>
        </p:spPr>
        <p:txBody>
          <a:bodyPr/>
          <a:lstStyle/>
          <a:p>
            <a:pPr marL="0" indent="0">
              <a:spcBef>
                <a:spcPts val="600"/>
              </a:spcBef>
              <a:spcAft>
                <a:spcPts val="600"/>
              </a:spcAft>
              <a:buClr>
                <a:srgbClr val="0070C0"/>
              </a:buClr>
              <a:buNone/>
            </a:pPr>
            <a:r>
              <a:rPr lang="en-US" altLang="en-US" sz="2400" b="1" dirty="0">
                <a:latin typeface="Calibri" panose="020F0502020204030204" pitchFamily="34" charset="0"/>
                <a:cs typeface="Calibri" panose="020F0502020204030204" pitchFamily="34" charset="0"/>
              </a:rPr>
              <a:t>Choose one case study</a:t>
            </a:r>
            <a:endParaRPr lang="en-GB" sz="2400" b="1" dirty="0"/>
          </a:p>
          <a:p>
            <a:pPr>
              <a:spcBef>
                <a:spcPts val="600"/>
              </a:spcBef>
              <a:spcAft>
                <a:spcPts val="600"/>
              </a:spcAft>
              <a:buClr>
                <a:srgbClr val="0070C0"/>
              </a:buClr>
            </a:pPr>
            <a:r>
              <a:rPr lang="en-GB" sz="2400" dirty="0">
                <a:latin typeface="Calibri" panose="020F0502020204030204" pitchFamily="34" charset="0"/>
                <a:cs typeface="Calibri" panose="020F0502020204030204" pitchFamily="34" charset="0"/>
              </a:rPr>
              <a:t>Write three statements from the child’s perspective</a:t>
            </a:r>
          </a:p>
          <a:p>
            <a:pPr>
              <a:spcBef>
                <a:spcPts val="600"/>
              </a:spcBef>
              <a:spcAft>
                <a:spcPts val="600"/>
              </a:spcAft>
              <a:buClr>
                <a:srgbClr val="0070C0"/>
              </a:buClr>
            </a:pPr>
            <a:r>
              <a:rPr lang="en-GB" sz="2400" dirty="0">
                <a:latin typeface="Calibri" panose="020F0502020204030204" pitchFamily="34" charset="0"/>
                <a:cs typeface="Calibri" panose="020F0502020204030204" pitchFamily="34" charset="0"/>
              </a:rPr>
              <a:t>Write three statements from the caregiver’s perspective</a:t>
            </a:r>
            <a:endParaRPr lang="en-GB" altLang="en-US" sz="2400" b="1" dirty="0">
              <a:latin typeface="Calibri" panose="020F0502020204030204" pitchFamily="34" charset="0"/>
              <a:cs typeface="Calibri" panose="020F0502020204030204" pitchFamily="34" charset="0"/>
            </a:endParaRPr>
          </a:p>
          <a:p>
            <a:pPr lvl="1">
              <a:spcBef>
                <a:spcPts val="600"/>
              </a:spcBef>
              <a:spcAft>
                <a:spcPts val="600"/>
              </a:spcAft>
              <a:buClr>
                <a:srgbClr val="0070C0"/>
              </a:buClr>
              <a:buFont typeface="Arial" panose="020B0604020202020204" pitchFamily="34" charset="0"/>
              <a:buChar char="•"/>
            </a:pPr>
            <a:r>
              <a:rPr lang="en-GB" altLang="en-US" b="1" dirty="0">
                <a:latin typeface="Calibri" panose="020F0502020204030204" pitchFamily="34" charset="0"/>
                <a:cs typeface="Calibri" panose="020F0502020204030204" pitchFamily="34" charset="0"/>
              </a:rPr>
              <a:t>Mia </a:t>
            </a:r>
            <a:r>
              <a:rPr lang="en-GB" altLang="en-US" dirty="0">
                <a:latin typeface="Calibri" panose="020F0502020204030204" pitchFamily="34" charset="0"/>
                <a:cs typeface="Calibri" panose="020F0502020204030204" pitchFamily="34" charset="0"/>
              </a:rPr>
              <a:t>(6 months) has just come into foster care. She has had several previous caregivers who were neglectful.  She sleeps a lot and doesn’t smile or interact with her carers.</a:t>
            </a:r>
          </a:p>
          <a:p>
            <a:pPr lvl="1">
              <a:spcBef>
                <a:spcPts val="600"/>
              </a:spcBef>
              <a:spcAft>
                <a:spcPts val="600"/>
              </a:spcAft>
              <a:buClr>
                <a:srgbClr val="0070C0"/>
              </a:buClr>
              <a:buFont typeface="Arial" panose="020B0604020202020204" pitchFamily="34" charset="0"/>
              <a:buChar char="•"/>
            </a:pPr>
            <a:r>
              <a:rPr lang="en-GB" altLang="en-US" b="1" dirty="0">
                <a:latin typeface="Calibri" panose="020F0502020204030204" pitchFamily="34" charset="0"/>
                <a:cs typeface="Calibri" panose="020F0502020204030204" pitchFamily="34" charset="0"/>
              </a:rPr>
              <a:t>Connor </a:t>
            </a:r>
            <a:r>
              <a:rPr lang="en-GB" altLang="en-US" dirty="0">
                <a:latin typeface="Calibri" panose="020F0502020204030204" pitchFamily="34" charset="0"/>
                <a:cs typeface="Calibri" panose="020F0502020204030204" pitchFamily="34" charset="0"/>
              </a:rPr>
              <a:t>(3) has recently been placed in an adoptive family.  He spent nearly two years with his short-term foster family.  He is tearful.  He says he wants things (e.g. a bath or certain foods) and then refuses them.</a:t>
            </a:r>
            <a:endParaRPr lang="en-GB" altLang="en-US" b="1"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p:txBody>
      </p:sp>
      <p:pic>
        <p:nvPicPr>
          <p:cNvPr id="28676" name="Content Placeholder 3">
            <a:extLst>
              <a:ext uri="{FF2B5EF4-FFF2-40B4-BE49-F238E27FC236}">
                <a16:creationId xmlns:a16="http://schemas.microsoft.com/office/drawing/2014/main" id="{56BBC01A-FBCA-752C-E941-50C08396D1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20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103909" y="33048"/>
            <a:ext cx="9040091" cy="10651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Sensitivity – helping the child to manage feelings: caregiver behaviour</a:t>
            </a:r>
            <a:br>
              <a:rPr lang="en-GB" altLang="en-US" sz="3200" dirty="0"/>
            </a:br>
            <a:endParaRPr lang="en-GB" altLang="en-US" sz="3200" dirty="0"/>
          </a:p>
        </p:txBody>
      </p:sp>
      <p:sp>
        <p:nvSpPr>
          <p:cNvPr id="26627" name="Content Placeholder 2"/>
          <p:cNvSpPr>
            <a:spLocks noGrp="1"/>
          </p:cNvSpPr>
          <p:nvPr>
            <p:ph sz="half" idx="1"/>
          </p:nvPr>
        </p:nvSpPr>
        <p:spPr>
          <a:xfrm>
            <a:off x="267252" y="1319645"/>
            <a:ext cx="8280400" cy="4624749"/>
          </a:xfrm>
        </p:spPr>
        <p:txBody>
          <a:bodyPr/>
          <a:lstStyle/>
          <a:p>
            <a:pPr>
              <a:lnSpc>
                <a:spcPct val="150000"/>
              </a:lnSpc>
              <a:buClr>
                <a:srgbClr val="336699"/>
              </a:buClr>
            </a:pPr>
            <a:r>
              <a:rPr lang="en-GB" altLang="en-US" sz="2400" dirty="0">
                <a:latin typeface="Calibri" panose="020F0502020204030204" pitchFamily="34" charset="0"/>
                <a:cs typeface="Calibri" panose="020F0502020204030204" pitchFamily="34" charset="0"/>
              </a:rPr>
              <a:t>Naming and discussing feelings </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Providing a ‘commentary’ on daily events</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Using practical tools to help the child reflect on their thoughts and feelings </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Helping the child to think about the thoughts and feelings of other people, promote empathy</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Modelling the expression and management of the caregiver’s own feelings </a:t>
            </a:r>
          </a:p>
          <a:p>
            <a:endParaRPr lang="en-GB" altLang="en-US" sz="2400" dirty="0"/>
          </a:p>
        </p:txBody>
      </p:sp>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5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4464" y="285033"/>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Aims of the session</a:t>
            </a:r>
            <a:endParaRPr lang="en-GB" altLang="en-US" sz="3600" b="0" dirty="0">
              <a:latin typeface="Calibri" panose="020F0502020204030204" pitchFamily="34" charset="0"/>
              <a:cs typeface="Calibri" panose="020F0502020204030204" pitchFamily="34" charset="0"/>
            </a:endParaRPr>
          </a:p>
        </p:txBody>
      </p:sp>
      <p:sp>
        <p:nvSpPr>
          <p:cNvPr id="16387" name="Content Placeholder 2"/>
          <p:cNvSpPr>
            <a:spLocks noGrp="1"/>
          </p:cNvSpPr>
          <p:nvPr>
            <p:ph sz="half" idx="1"/>
          </p:nvPr>
        </p:nvSpPr>
        <p:spPr>
          <a:xfrm>
            <a:off x="468316" y="1557338"/>
            <a:ext cx="8218487" cy="4525963"/>
          </a:xfrm>
        </p:spPr>
        <p:txBody>
          <a:bodyPr/>
          <a:lstStyle/>
          <a:p>
            <a:pPr>
              <a:lnSpc>
                <a:spcPct val="150000"/>
              </a:lnSpc>
              <a:spcBef>
                <a:spcPts val="600"/>
              </a:spcBef>
              <a:buClr>
                <a:srgbClr val="336699"/>
              </a:buClr>
              <a:buFont typeface="Arial" panose="020B0604020202020204" pitchFamily="34" charset="0"/>
              <a:buChar char="•"/>
            </a:pPr>
            <a:endParaRPr lang="en-GB" altLang="en-US" sz="2400" dirty="0">
              <a:latin typeface="Calibri" panose="020F0502020204030204" pitchFamily="34" charset="0"/>
              <a:cs typeface="Calibri" panose="020F0502020204030204" pitchFamily="34" charset="0"/>
            </a:endParaRPr>
          </a:p>
          <a:p>
            <a:pPr>
              <a:lnSpc>
                <a:spcPct val="150000"/>
              </a:lnSpc>
              <a:spcBef>
                <a:spcPts val="600"/>
              </a:spcBef>
              <a:buClr>
                <a:srgbClr val="336699"/>
              </a:buClr>
            </a:pPr>
            <a:r>
              <a:rPr lang="en-GB" altLang="en-US" sz="2400" dirty="0">
                <a:latin typeface="Calibri" panose="020F0502020204030204" pitchFamily="34" charset="0"/>
                <a:cs typeface="Calibri" panose="020F0502020204030204" pitchFamily="34" charset="0"/>
              </a:rPr>
              <a:t>To learn about the Secure Base model as a framework for therapeutic caregiving </a:t>
            </a:r>
          </a:p>
          <a:p>
            <a:pPr>
              <a:lnSpc>
                <a:spcPct val="150000"/>
              </a:lnSpc>
              <a:spcBef>
                <a:spcPts val="600"/>
              </a:spcBef>
              <a:buClr>
                <a:srgbClr val="336699"/>
              </a:buClr>
            </a:pPr>
            <a:r>
              <a:rPr lang="en-GB" altLang="en-US" sz="2400" dirty="0">
                <a:latin typeface="Calibri" panose="020F0502020204030204" pitchFamily="34" charset="0"/>
                <a:cs typeface="Calibri" panose="020F0502020204030204" pitchFamily="34" charset="0"/>
              </a:rPr>
              <a:t>To consider ways of applying the model in practice</a:t>
            </a:r>
          </a:p>
          <a:p>
            <a:pPr>
              <a:spcBef>
                <a:spcPts val="600"/>
              </a:spcBef>
              <a:buClr>
                <a:srgbClr val="0070C0"/>
              </a:buClr>
              <a:buFont typeface="Arial" panose="020B0604020202020204" pitchFamily="34" charset="0"/>
              <a:buChar char="•"/>
            </a:pPr>
            <a:endParaRPr lang="en-GB" altLang="en-US" sz="2400" dirty="0"/>
          </a:p>
        </p:txBody>
      </p:sp>
      <p:pic>
        <p:nvPicPr>
          <p:cNvPr id="16388"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6" y="6142041"/>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43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77799" y="188912"/>
            <a:ext cx="8785225" cy="848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0" dirty="0">
                <a:latin typeface="Calibri" panose="020F0502020204030204" pitchFamily="34" charset="0"/>
                <a:cs typeface="Calibri" panose="020F0502020204030204" pitchFamily="34" charset="0"/>
              </a:rPr>
              <a:t>Using an experiences book to name feelings</a:t>
            </a:r>
            <a:br>
              <a:rPr lang="en-GB" altLang="en-US" sz="3200" dirty="0"/>
            </a:br>
            <a:endParaRPr lang="en-GB" altLang="en-US" sz="3200" dirty="0"/>
          </a:p>
        </p:txBody>
      </p:sp>
      <p:sp>
        <p:nvSpPr>
          <p:cNvPr id="28675" name="Content Placeholder 2"/>
          <p:cNvSpPr>
            <a:spLocks noGrp="1"/>
          </p:cNvSpPr>
          <p:nvPr>
            <p:ph sz="half" idx="1"/>
          </p:nvPr>
        </p:nvSpPr>
        <p:spPr>
          <a:xfrm>
            <a:off x="468313" y="1557338"/>
            <a:ext cx="8218487" cy="4525962"/>
          </a:xfrm>
        </p:spPr>
        <p:txBody>
          <a:bodyPr/>
          <a:lstStyle/>
          <a:p>
            <a:pPr>
              <a:buClr>
                <a:srgbClr val="336699"/>
              </a:buClr>
              <a:buFont typeface="Arial" panose="020B0604020202020204" pitchFamily="34" charset="0"/>
              <a:buChar char="•"/>
            </a:pPr>
            <a:endParaRPr lang="en-GB" altLang="en-US" sz="2400" dirty="0"/>
          </a:p>
          <a:p>
            <a:pPr marL="0" indent="0">
              <a:buClr>
                <a:srgbClr val="336699"/>
              </a:buClr>
              <a:buNone/>
            </a:pPr>
            <a:r>
              <a:rPr lang="en-GB" altLang="en-US" sz="2400" dirty="0">
                <a:latin typeface="Calibri" panose="020F0502020204030204" pitchFamily="34" charset="0"/>
                <a:cs typeface="Calibri" panose="020F0502020204030204" pitchFamily="34" charset="0"/>
              </a:rPr>
              <a:t>‘Paula (8) couldn’t remember or didn’t want to remember what happened this morning or yesterday or last week and couldn't anticipate “next week”.  So we started to do an experiences book together – each day writing down what had happened and her feelings about it.  This helped her to reflect on the shape of each day and the immediate past and build her capacity to remember.’ (Caregiver) </a:t>
            </a:r>
            <a:endParaRPr lang="en-GB" altLang="en-US" sz="2400" dirty="0"/>
          </a:p>
        </p:txBody>
      </p:sp>
      <p:pic>
        <p:nvPicPr>
          <p:cNvPr id="286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95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Using stories to promote empathy</a:t>
            </a:r>
            <a:br>
              <a:rPr lang="en-GB" altLang="en-US" sz="3200" dirty="0"/>
            </a:br>
            <a:endParaRPr lang="en-GB" altLang="en-US" sz="3200" dirty="0"/>
          </a:p>
        </p:txBody>
      </p:sp>
      <p:sp>
        <p:nvSpPr>
          <p:cNvPr id="28675" name="Content Placeholder 2"/>
          <p:cNvSpPr>
            <a:spLocks noGrp="1"/>
          </p:cNvSpPr>
          <p:nvPr>
            <p:ph sz="half" idx="1"/>
          </p:nvPr>
        </p:nvSpPr>
        <p:spPr>
          <a:xfrm>
            <a:off x="468313" y="1557338"/>
            <a:ext cx="8218487" cy="4525962"/>
          </a:xfrm>
        </p:spPr>
        <p:txBody>
          <a:bodyPr/>
          <a:lstStyle/>
          <a:p>
            <a:pPr marL="0" indent="0">
              <a:buFont typeface="Wingdings" panose="05000000000000000000" pitchFamily="2" charset="2"/>
              <a:buNone/>
              <a:defRPr/>
            </a:pPr>
            <a:endParaRPr lang="en-GB" altLang="en-US" sz="2400" dirty="0"/>
          </a:p>
          <a:p>
            <a:pPr marL="0" indent="0">
              <a:buNone/>
              <a:defRPr/>
            </a:pPr>
            <a:r>
              <a:rPr lang="en-GB" altLang="en-US" sz="2400" dirty="0">
                <a:latin typeface="Calibri" panose="020F0502020204030204" pitchFamily="34" charset="0"/>
                <a:cs typeface="Calibri" panose="020F0502020204030204" pitchFamily="34" charset="0"/>
              </a:rPr>
              <a:t>‘I think Jenna (9) spent so long in self-defence and looking after herself that she never learned to look at things from anyone else’s point of view.  Even things like stories. When you say, “why is that person doing that?”, she hasn’t got a clue, she doesn’t follow the motives of what people are doing, or how they are feeling. So we do a lot of story reading together and I talk it through’. (Caregiver) </a:t>
            </a:r>
            <a:endParaRPr lang="en-GB" altLang="en-US" sz="2400" dirty="0"/>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60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Being creative: the worry jar</a:t>
            </a:r>
            <a:br>
              <a:rPr lang="en-GB" altLang="en-US" sz="3200" dirty="0"/>
            </a:br>
            <a:endParaRPr lang="en-GB" altLang="en-US" sz="3200" dirty="0"/>
          </a:p>
        </p:txBody>
      </p:sp>
      <p:sp>
        <p:nvSpPr>
          <p:cNvPr id="30723" name="Content Placeholder 2"/>
          <p:cNvSpPr>
            <a:spLocks noGrp="1"/>
          </p:cNvSpPr>
          <p:nvPr>
            <p:ph sz="half" idx="1"/>
          </p:nvPr>
        </p:nvSpPr>
        <p:spPr>
          <a:xfrm>
            <a:off x="457200" y="1418431"/>
            <a:ext cx="8218487" cy="4525962"/>
          </a:xfrm>
        </p:spPr>
        <p:txBody>
          <a:bodyPr/>
          <a:lstStyle/>
          <a:p>
            <a:pPr marL="0" indent="0">
              <a:buFont typeface="Wingdings" panose="05000000000000000000" pitchFamily="2" charset="2"/>
              <a:buNone/>
              <a:defRPr/>
            </a:pPr>
            <a:endParaRPr lang="en-GB" altLang="en-US" sz="2400" dirty="0"/>
          </a:p>
          <a:p>
            <a:pPr marL="0" indent="0">
              <a:buNone/>
              <a:defRPr/>
            </a:pPr>
            <a:r>
              <a:rPr lang="en-GB" altLang="en-US" sz="2400" dirty="0">
                <a:latin typeface="Calibri" panose="020F0502020204030204" pitchFamily="34" charset="0"/>
                <a:cs typeface="Calibri" panose="020F0502020204030204" pitchFamily="34" charset="0"/>
              </a:rPr>
              <a:t>‘Sometimes Patrick (12) will really shout and stomp about, so you know something is brewing and he won’t tell anybody, because he doesn’t want to upset them.  So if he has a worry, he writes it down and puts it in a worry jar and then when he wants me to read it, he gives me the jar and I read his worries. Because if it is out of you and shared, you feel better.’ (Caregiver) </a:t>
            </a:r>
            <a:endParaRPr lang="en-GB" altLang="en-US" sz="2400" dirty="0"/>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25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89210" y="188912"/>
            <a:ext cx="9054789"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Sensitivity-helping the child to manage feelings: child thinking and feeling</a:t>
            </a:r>
            <a:endParaRPr lang="en-GB" altLang="en-US" sz="3600" b="0" dirty="0">
              <a:latin typeface="Calibri" panose="020F0502020204030204" pitchFamily="34" charset="0"/>
              <a:cs typeface="Calibri" panose="020F0502020204030204" pitchFamily="34" charset="0"/>
            </a:endParaRPr>
          </a:p>
        </p:txBody>
      </p:sp>
      <p:sp>
        <p:nvSpPr>
          <p:cNvPr id="32771" name="Content Placeholder 2"/>
          <p:cNvSpPr>
            <a:spLocks noGrp="1"/>
          </p:cNvSpPr>
          <p:nvPr>
            <p:ph sz="half" idx="1"/>
          </p:nvPr>
        </p:nvSpPr>
        <p:spPr>
          <a:xfrm>
            <a:off x="280915" y="1891506"/>
            <a:ext cx="8447087" cy="3657239"/>
          </a:xfrm>
        </p:spPr>
        <p:txBody>
          <a:bodyPr/>
          <a:lstStyle/>
          <a:p>
            <a:pPr>
              <a:buClr>
                <a:srgbClr val="336699"/>
              </a:buClr>
            </a:pPr>
            <a:r>
              <a:rPr lang="en-GB" altLang="en-US" sz="2400" dirty="0">
                <a:latin typeface="Calibri" panose="020F0502020204030204" pitchFamily="34" charset="0"/>
                <a:cs typeface="Calibri" panose="020F0502020204030204" pitchFamily="34" charset="0"/>
              </a:rPr>
              <a:t>My feelings make sense and can be managed.</a:t>
            </a:r>
          </a:p>
          <a:p>
            <a:pPr>
              <a:buClr>
                <a:srgbClr val="336699"/>
              </a:buClr>
            </a:pPr>
            <a:endParaRPr lang="en-GB" altLang="en-US" sz="2400" dirty="0">
              <a:latin typeface="Calibri" panose="020F0502020204030204" pitchFamily="34" charset="0"/>
              <a:cs typeface="Calibri" panose="020F0502020204030204" pitchFamily="34" charset="0"/>
            </a:endParaRPr>
          </a:p>
          <a:p>
            <a:pPr>
              <a:spcBef>
                <a:spcPts val="0"/>
              </a:spcBef>
              <a:buClr>
                <a:srgbClr val="336699"/>
              </a:buClr>
            </a:pPr>
            <a:r>
              <a:rPr lang="en-GB" altLang="en-US" sz="2400" dirty="0">
                <a:latin typeface="Calibri" panose="020F0502020204030204" pitchFamily="34" charset="0"/>
                <a:cs typeface="Calibri" panose="020F0502020204030204" pitchFamily="34" charset="0"/>
              </a:rPr>
              <a:t>Other people have thoughts and feelings – that need to be taken into account. </a:t>
            </a:r>
          </a:p>
          <a:p>
            <a:endParaRPr lang="en-GB" altLang="en-US" sz="2400" dirty="0"/>
          </a:p>
        </p:txBody>
      </p:sp>
      <p:pic>
        <p:nvPicPr>
          <p:cNvPr id="3277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165850"/>
            <a:ext cx="18510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762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49FD96-CA0A-9878-54C6-6EF5C3CE2B9C}"/>
              </a:ext>
            </a:extLst>
          </p:cNvPr>
          <p:cNvSpPr>
            <a:spLocks noGrp="1"/>
          </p:cNvSpPr>
          <p:nvPr>
            <p:ph type="title"/>
          </p:nvPr>
        </p:nvSpPr>
        <p:spPr>
          <a:xfrm>
            <a:off x="457200" y="2430966"/>
            <a:ext cx="8229600" cy="1605774"/>
          </a:xfrm>
        </p:spPr>
        <p:txBody>
          <a:bodyPr/>
          <a:lstStyle/>
          <a:p>
            <a:pPr algn="ctr"/>
            <a:r>
              <a:rPr lang="en-US" sz="3600" b="0" dirty="0">
                <a:latin typeface="Calibri" panose="020F0502020204030204" pitchFamily="34" charset="0"/>
                <a:cs typeface="Calibri" panose="020F0502020204030204" pitchFamily="34" charset="0"/>
              </a:rPr>
              <a:t>Acceptance - building the child’s             self-esteem</a:t>
            </a:r>
          </a:p>
        </p:txBody>
      </p:sp>
      <p:pic>
        <p:nvPicPr>
          <p:cNvPr id="9" name="Content Placeholder 3">
            <a:extLst>
              <a:ext uri="{FF2B5EF4-FFF2-40B4-BE49-F238E27FC236}">
                <a16:creationId xmlns:a16="http://schemas.microsoft.com/office/drawing/2014/main" id="{511EBCCF-E77E-7717-5B58-6E72A6B4D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461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1" y="770258"/>
            <a:ext cx="8229600" cy="739588"/>
          </a:xfrm>
        </p:spPr>
        <p:txBody>
          <a:bodyPr/>
          <a:lstStyle/>
          <a:p>
            <a:pPr algn="ctr"/>
            <a:r>
              <a:rPr lang="en-US" sz="3600" b="0" dirty="0">
                <a:solidFill>
                  <a:srgbClr val="007DBA"/>
                </a:solidFill>
                <a:latin typeface="Calibri" panose="020F0502020204030204" pitchFamily="34" charset="0"/>
                <a:cs typeface="Calibri" panose="020F0502020204030204" pitchFamily="34" charset="0"/>
              </a:rPr>
              <a:t>The Secure Base model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1" y="1988910"/>
            <a:ext cx="3200400" cy="3021319"/>
          </a:xfrm>
        </p:spPr>
      </p:pic>
      <p:sp>
        <p:nvSpPr>
          <p:cNvPr id="3" name="Rounded Rectangle 2"/>
          <p:cNvSpPr/>
          <p:nvPr/>
        </p:nvSpPr>
        <p:spPr>
          <a:xfrm>
            <a:off x="4041584" y="1664386"/>
            <a:ext cx="1060704" cy="557784"/>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AVAILABILITY</a:t>
            </a:r>
          </a:p>
          <a:p>
            <a:pPr algn="ctr"/>
            <a:r>
              <a:rPr lang="en-GB" sz="900" b="1" dirty="0"/>
              <a:t>helping the child to trust</a:t>
            </a:r>
          </a:p>
        </p:txBody>
      </p:sp>
      <p:sp>
        <p:nvSpPr>
          <p:cNvPr id="5" name="Rounded Rectangle 4"/>
          <p:cNvSpPr/>
          <p:nvPr/>
        </p:nvSpPr>
        <p:spPr>
          <a:xfrm>
            <a:off x="1825658" y="2947036"/>
            <a:ext cx="1385279" cy="57063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FAMILY MEMBERSHIP</a:t>
            </a:r>
          </a:p>
          <a:p>
            <a:pPr algn="ctr"/>
            <a:r>
              <a:rPr lang="en-GB" sz="900" b="1" dirty="0"/>
              <a:t>helping the child </a:t>
            </a:r>
            <a:br>
              <a:rPr lang="en-GB" sz="900" b="1" dirty="0"/>
            </a:br>
            <a:r>
              <a:rPr lang="en-GB" sz="900" b="1" dirty="0"/>
              <a:t>to belong</a:t>
            </a:r>
          </a:p>
        </p:txBody>
      </p:sp>
      <p:sp>
        <p:nvSpPr>
          <p:cNvPr id="6" name="Rounded Rectangle 5"/>
          <p:cNvSpPr/>
          <p:nvPr/>
        </p:nvSpPr>
        <p:spPr>
          <a:xfrm>
            <a:off x="5883507" y="2947038"/>
            <a:ext cx="1296162" cy="570628"/>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SENSITIVITY</a:t>
            </a:r>
          </a:p>
          <a:p>
            <a:pPr algn="ctr"/>
            <a:r>
              <a:rPr lang="en-GB" sz="900" b="1" dirty="0"/>
              <a:t>helping the child </a:t>
            </a:r>
            <a:br>
              <a:rPr lang="en-GB" sz="900" b="1" dirty="0"/>
            </a:br>
            <a:r>
              <a:rPr lang="en-GB" sz="900" b="1" dirty="0"/>
              <a:t>to manage feelings</a:t>
            </a:r>
          </a:p>
        </p:txBody>
      </p:sp>
      <p:sp>
        <p:nvSpPr>
          <p:cNvPr id="7" name="Rounded Rectangle 6"/>
          <p:cNvSpPr/>
          <p:nvPr/>
        </p:nvSpPr>
        <p:spPr>
          <a:xfrm>
            <a:off x="5509331" y="4724119"/>
            <a:ext cx="1310428" cy="482940"/>
          </a:xfrm>
          <a:prstGeom prst="roundRect">
            <a:avLst/>
          </a:prstGeom>
          <a:solidFill>
            <a:srgbClr val="FF0000"/>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ACCEPTANCE</a:t>
            </a:r>
          </a:p>
          <a:p>
            <a:pPr algn="ctr"/>
            <a:r>
              <a:rPr lang="en-GB" sz="900" b="1" dirty="0"/>
              <a:t>building the child’s self-esteem</a:t>
            </a:r>
          </a:p>
        </p:txBody>
      </p:sp>
      <p:sp>
        <p:nvSpPr>
          <p:cNvPr id="8" name="Rounded Rectangle 7"/>
          <p:cNvSpPr/>
          <p:nvPr/>
        </p:nvSpPr>
        <p:spPr>
          <a:xfrm>
            <a:off x="2362201" y="4724118"/>
            <a:ext cx="1250353"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CO-OPERATION</a:t>
            </a:r>
          </a:p>
          <a:p>
            <a:pPr algn="ctr"/>
            <a:r>
              <a:rPr lang="en-GB" sz="900" b="1" dirty="0"/>
              <a:t>helping the child </a:t>
            </a:r>
            <a:br>
              <a:rPr lang="en-GB" sz="900" b="1" dirty="0"/>
            </a:br>
            <a:r>
              <a:rPr lang="en-GB" sz="900" b="1" dirty="0"/>
              <a:t>to feel effective</a:t>
            </a:r>
          </a:p>
        </p:txBody>
      </p:sp>
      <p:sp>
        <p:nvSpPr>
          <p:cNvPr id="9" name="TextBox 8"/>
          <p:cNvSpPr txBox="1"/>
          <p:nvPr/>
        </p:nvSpPr>
        <p:spPr>
          <a:xfrm>
            <a:off x="3947562" y="3352801"/>
            <a:ext cx="1190918" cy="646331"/>
          </a:xfrm>
          <a:prstGeom prst="rect">
            <a:avLst/>
          </a:prstGeom>
          <a:noFill/>
        </p:spPr>
        <p:txBody>
          <a:bodyPr wrap="square" rtlCol="0">
            <a:spAutoFit/>
          </a:bodyPr>
          <a:lstStyle/>
          <a:p>
            <a:pPr algn="ctr"/>
            <a:r>
              <a:rPr lang="en-GB" b="1" dirty="0">
                <a:solidFill>
                  <a:srgbClr val="007DBA"/>
                </a:solidFill>
              </a:rPr>
              <a:t>SECURE</a:t>
            </a:r>
          </a:p>
          <a:p>
            <a:pPr algn="ctr"/>
            <a:r>
              <a:rPr lang="en-GB" b="1" dirty="0">
                <a:solidFill>
                  <a:srgbClr val="007DBA"/>
                </a:solidFill>
              </a:rPr>
              <a:t>BASE</a:t>
            </a:r>
            <a:endParaRPr lang="en-US" b="1" dirty="0">
              <a:solidFill>
                <a:srgbClr val="007DBA"/>
              </a:solidFill>
            </a:endParaRPr>
          </a:p>
        </p:txBody>
      </p:sp>
      <p:pic>
        <p:nvPicPr>
          <p:cNvPr id="10" name="Content Placeholder 3">
            <a:extLst>
              <a:ext uri="{FF2B5EF4-FFF2-40B4-BE49-F238E27FC236}">
                <a16:creationId xmlns:a16="http://schemas.microsoft.com/office/drawing/2014/main" id="{BCF97A4A-4C75-F735-02B6-730AFEA506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596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850"/>
            <a:ext cx="8229600" cy="739588"/>
          </a:xfrm>
        </p:spPr>
        <p:txBody>
          <a:bodyPr/>
          <a:lstStyle/>
          <a:p>
            <a:pPr algn="ctr"/>
            <a:r>
              <a:rPr lang="en-US" sz="2400" dirty="0"/>
              <a:t>Acceptance</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92" y="1963738"/>
            <a:ext cx="3465508" cy="2701276"/>
          </a:xfrm>
          <a:prstGeom prst="rect">
            <a:avLst/>
          </a:prstGeom>
        </p:spPr>
      </p:pic>
      <p:sp>
        <p:nvSpPr>
          <p:cNvPr id="5" name="Rounded Rectangle 4"/>
          <p:cNvSpPr/>
          <p:nvPr/>
        </p:nvSpPr>
        <p:spPr>
          <a:xfrm>
            <a:off x="3935082" y="1795516"/>
            <a:ext cx="1313531" cy="657039"/>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1200" b="1" dirty="0"/>
              <a:t>Child’s needs </a:t>
            </a:r>
            <a:br>
              <a:rPr lang="en-GB" sz="1200" b="1" dirty="0"/>
            </a:br>
            <a:r>
              <a:rPr lang="en-GB" sz="1200" b="1" dirty="0"/>
              <a:t>and behaviour</a:t>
            </a:r>
          </a:p>
        </p:txBody>
      </p:sp>
      <p:sp>
        <p:nvSpPr>
          <p:cNvPr id="6" name="Rounded Rectangle 5"/>
          <p:cNvSpPr/>
          <p:nvPr/>
        </p:nvSpPr>
        <p:spPr>
          <a:xfrm>
            <a:off x="1779355" y="2742354"/>
            <a:ext cx="1477292" cy="1210429"/>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spcAft>
                <a:spcPts val="600"/>
              </a:spcAft>
            </a:pPr>
            <a:r>
              <a:rPr lang="en-GB" sz="1200" b="1" dirty="0"/>
              <a:t>I am accepted </a:t>
            </a:r>
            <a:br>
              <a:rPr lang="en-GB" sz="1200" b="1" dirty="0"/>
            </a:br>
            <a:r>
              <a:rPr lang="en-GB" sz="1200" b="1" dirty="0"/>
              <a:t>and valued for </a:t>
            </a:r>
            <a:br>
              <a:rPr lang="en-GB" sz="1200" b="1" dirty="0"/>
            </a:br>
            <a:r>
              <a:rPr lang="en-GB" sz="1200" b="1" dirty="0"/>
              <a:t>who I am</a:t>
            </a:r>
          </a:p>
          <a:p>
            <a:pPr algn="ctr"/>
            <a:r>
              <a:rPr lang="en-GB" sz="1200" b="1" dirty="0"/>
              <a:t>I do not have to </a:t>
            </a:r>
            <a:br>
              <a:rPr lang="en-GB" sz="1200" b="1" dirty="0"/>
            </a:br>
            <a:r>
              <a:rPr lang="en-GB" sz="1200" b="1" dirty="0"/>
              <a:t>be perfect</a:t>
            </a:r>
          </a:p>
        </p:txBody>
      </p:sp>
      <p:sp>
        <p:nvSpPr>
          <p:cNvPr id="7" name="Rounded Rectangle 6"/>
          <p:cNvSpPr/>
          <p:nvPr/>
        </p:nvSpPr>
        <p:spPr>
          <a:xfrm>
            <a:off x="5867401" y="2742354"/>
            <a:ext cx="1732894" cy="1210429"/>
          </a:xfrm>
          <a:prstGeom prst="roundRect">
            <a:avLst/>
          </a:prstGeom>
          <a:noFill/>
          <a:ln w="19050" cmpd="sng">
            <a:solidFill>
              <a:srgbClr val="007DBA"/>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spcAft>
                <a:spcPts val="600"/>
              </a:spcAft>
            </a:pPr>
            <a:r>
              <a:rPr lang="en-GB" sz="1200" b="1" dirty="0">
                <a:solidFill>
                  <a:srgbClr val="007DBA"/>
                </a:solidFill>
              </a:rPr>
              <a:t>This child needs me to value and accept them</a:t>
            </a:r>
          </a:p>
          <a:p>
            <a:pPr algn="ctr"/>
            <a:r>
              <a:rPr lang="en-GB" sz="1200" b="1" dirty="0">
                <a:solidFill>
                  <a:srgbClr val="007DBA"/>
                </a:solidFill>
              </a:rPr>
              <a:t>I need to value and accept myself</a:t>
            </a:r>
          </a:p>
        </p:txBody>
      </p:sp>
      <p:sp>
        <p:nvSpPr>
          <p:cNvPr id="8" name="Rounded Rectangle 7"/>
          <p:cNvSpPr/>
          <p:nvPr/>
        </p:nvSpPr>
        <p:spPr>
          <a:xfrm>
            <a:off x="3781545" y="4025537"/>
            <a:ext cx="1620602" cy="1128312"/>
          </a:xfrm>
          <a:prstGeom prst="roundRect">
            <a:avLst/>
          </a:prstGeom>
          <a:noFill/>
          <a:ln w="19050" cmpd="sng">
            <a:solidFill>
              <a:srgbClr val="007DBA"/>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1200" b="1" dirty="0">
                <a:solidFill>
                  <a:srgbClr val="007DBA"/>
                </a:solidFill>
              </a:rPr>
              <a:t>Helping child to </a:t>
            </a:r>
            <a:br>
              <a:rPr lang="en-GB" sz="1200" b="1" dirty="0">
                <a:solidFill>
                  <a:srgbClr val="007DBA"/>
                </a:solidFill>
              </a:rPr>
            </a:br>
            <a:r>
              <a:rPr lang="en-GB" sz="1200" b="1" dirty="0">
                <a:solidFill>
                  <a:srgbClr val="007DBA"/>
                </a:solidFill>
              </a:rPr>
              <a:t>feel good about them and manage setbacks</a:t>
            </a:r>
          </a:p>
        </p:txBody>
      </p:sp>
      <p:sp>
        <p:nvSpPr>
          <p:cNvPr id="10" name="TextBox 9"/>
          <p:cNvSpPr txBox="1"/>
          <p:nvPr/>
        </p:nvSpPr>
        <p:spPr>
          <a:xfrm>
            <a:off x="3212151" y="2686909"/>
            <a:ext cx="2566504" cy="1015663"/>
          </a:xfrm>
          <a:prstGeom prst="rect">
            <a:avLst/>
          </a:prstGeom>
          <a:noFill/>
        </p:spPr>
        <p:txBody>
          <a:bodyPr wrap="square" rtlCol="0">
            <a:spAutoFit/>
          </a:bodyPr>
          <a:lstStyle/>
          <a:p>
            <a:pPr algn="ctr"/>
            <a:r>
              <a:rPr lang="en-GB" sz="2000" b="1" dirty="0"/>
              <a:t>Building </a:t>
            </a:r>
            <a:br>
              <a:rPr lang="en-GB" sz="2000" b="1" dirty="0"/>
            </a:br>
            <a:r>
              <a:rPr lang="en-GB" sz="2000" b="1" dirty="0"/>
              <a:t>the child’s </a:t>
            </a:r>
            <a:br>
              <a:rPr lang="en-GB" sz="2000" b="1" dirty="0"/>
            </a:br>
            <a:r>
              <a:rPr lang="en-GB" sz="2000" b="1" dirty="0"/>
              <a:t>self-esteem</a:t>
            </a:r>
          </a:p>
        </p:txBody>
      </p:sp>
      <p:sp>
        <p:nvSpPr>
          <p:cNvPr id="9" name="TextBox 8"/>
          <p:cNvSpPr txBox="1"/>
          <p:nvPr/>
        </p:nvSpPr>
        <p:spPr>
          <a:xfrm>
            <a:off x="1752600" y="1921185"/>
            <a:ext cx="1359866" cy="738664"/>
          </a:xfrm>
          <a:prstGeom prst="rect">
            <a:avLst/>
          </a:prstGeom>
          <a:noFill/>
        </p:spPr>
        <p:txBody>
          <a:bodyPr wrap="square" rtlCol="0">
            <a:spAutoFit/>
          </a:bodyPr>
          <a:lstStyle/>
          <a:p>
            <a:r>
              <a:rPr lang="en-GB" sz="1400" b="1" dirty="0"/>
              <a:t>Child </a:t>
            </a:r>
          </a:p>
          <a:p>
            <a:r>
              <a:rPr lang="en-GB" sz="1400" b="1" dirty="0"/>
              <a:t>thinking/</a:t>
            </a:r>
          </a:p>
          <a:p>
            <a:r>
              <a:rPr lang="en-GB" sz="1400" b="1" dirty="0"/>
              <a:t>feeling</a:t>
            </a:r>
          </a:p>
        </p:txBody>
      </p:sp>
      <p:sp>
        <p:nvSpPr>
          <p:cNvPr id="11" name="TextBox 10"/>
          <p:cNvSpPr txBox="1"/>
          <p:nvPr/>
        </p:nvSpPr>
        <p:spPr>
          <a:xfrm>
            <a:off x="2059325" y="4681730"/>
            <a:ext cx="1599535" cy="523220"/>
          </a:xfrm>
          <a:prstGeom prst="rect">
            <a:avLst/>
          </a:prstGeom>
          <a:noFill/>
        </p:spPr>
        <p:txBody>
          <a:bodyPr wrap="square" rtlCol="0">
            <a:spAutoFit/>
          </a:bodyPr>
          <a:lstStyle/>
          <a:p>
            <a:pPr algn="r"/>
            <a:r>
              <a:rPr lang="en-GB" sz="1400" b="1" dirty="0"/>
              <a:t>Caregiving behaviour</a:t>
            </a:r>
          </a:p>
        </p:txBody>
      </p:sp>
      <p:sp>
        <p:nvSpPr>
          <p:cNvPr id="12" name="TextBox 11"/>
          <p:cNvSpPr txBox="1"/>
          <p:nvPr/>
        </p:nvSpPr>
        <p:spPr>
          <a:xfrm>
            <a:off x="6477000" y="1926063"/>
            <a:ext cx="1170802" cy="738664"/>
          </a:xfrm>
          <a:prstGeom prst="rect">
            <a:avLst/>
          </a:prstGeom>
          <a:noFill/>
        </p:spPr>
        <p:txBody>
          <a:bodyPr wrap="square" rtlCol="0">
            <a:spAutoFit/>
          </a:bodyPr>
          <a:lstStyle/>
          <a:p>
            <a:pPr algn="r"/>
            <a:r>
              <a:rPr lang="en-GB" sz="1400" b="1" dirty="0"/>
              <a:t>Caregiver</a:t>
            </a:r>
          </a:p>
          <a:p>
            <a:pPr algn="r"/>
            <a:r>
              <a:rPr lang="en-GB" sz="1400" b="1" dirty="0"/>
              <a:t>thinking/</a:t>
            </a:r>
          </a:p>
          <a:p>
            <a:pPr algn="r"/>
            <a:r>
              <a:rPr lang="en-GB" sz="1400" b="1" dirty="0"/>
              <a:t>feeling</a:t>
            </a:r>
          </a:p>
        </p:txBody>
      </p:sp>
      <p:pic>
        <p:nvPicPr>
          <p:cNvPr id="3" name="Picture 4">
            <a:extLst>
              <a:ext uri="{FF2B5EF4-FFF2-40B4-BE49-F238E27FC236}">
                <a16:creationId xmlns:a16="http://schemas.microsoft.com/office/drawing/2014/main" id="{F6FD0D0A-77C8-CD74-67AB-E8B74A4FB0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356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Why children may have low self-esteem </a:t>
            </a:r>
            <a:br>
              <a:rPr lang="en-GB" altLang="en-US" sz="3200" dirty="0"/>
            </a:br>
            <a:r>
              <a:rPr lang="en-GB" altLang="en-US" sz="3200" dirty="0"/>
              <a:t>		</a:t>
            </a:r>
          </a:p>
        </p:txBody>
      </p:sp>
      <p:sp>
        <p:nvSpPr>
          <p:cNvPr id="3" name="Content Placeholder 2"/>
          <p:cNvSpPr>
            <a:spLocks noGrp="1"/>
          </p:cNvSpPr>
          <p:nvPr>
            <p:ph sz="half" idx="1"/>
          </p:nvPr>
        </p:nvSpPr>
        <p:spPr>
          <a:xfrm>
            <a:off x="468313" y="1557338"/>
            <a:ext cx="7704137" cy="4525962"/>
          </a:xfrm>
        </p:spPr>
        <p:txBody>
          <a:bodyPr/>
          <a:lstStyle/>
          <a:p>
            <a:pPr marL="0" indent="0">
              <a:lnSpc>
                <a:spcPct val="150000"/>
              </a:lnSpc>
              <a:buClr>
                <a:srgbClr val="336699"/>
              </a:buClr>
              <a:buNone/>
              <a:defRPr/>
            </a:pPr>
            <a:r>
              <a:rPr lang="en-GB" sz="2400" dirty="0">
                <a:latin typeface="Calibri" panose="020F0502020204030204" pitchFamily="34" charset="0"/>
                <a:cs typeface="Calibri" panose="020F0502020204030204" pitchFamily="34" charset="0"/>
              </a:rPr>
              <a:t>Children may have</a:t>
            </a:r>
          </a:p>
          <a:p>
            <a:pPr>
              <a:lnSpc>
                <a:spcPct val="150000"/>
              </a:lnSpc>
              <a:buClr>
                <a:srgbClr val="336699"/>
              </a:buClr>
              <a:defRPr/>
            </a:pPr>
            <a:r>
              <a:rPr lang="en-GB" sz="2400" dirty="0">
                <a:latin typeface="Calibri" panose="020F0502020204030204" pitchFamily="34" charset="0"/>
                <a:cs typeface="Calibri" panose="020F0502020204030204" pitchFamily="34" charset="0"/>
              </a:rPr>
              <a:t>had experiences of abuse, neglect and loss</a:t>
            </a:r>
          </a:p>
          <a:p>
            <a:pPr>
              <a:lnSpc>
                <a:spcPct val="150000"/>
              </a:lnSpc>
              <a:buClr>
                <a:srgbClr val="336699"/>
              </a:buClr>
              <a:defRPr/>
            </a:pPr>
            <a:r>
              <a:rPr lang="en-GB" sz="2400" dirty="0">
                <a:latin typeface="Calibri" panose="020F0502020204030204" pitchFamily="34" charset="0"/>
                <a:cs typeface="Calibri" panose="020F0502020204030204" pitchFamily="34" charset="0"/>
              </a:rPr>
              <a:t>been treated as different or of less value</a:t>
            </a:r>
          </a:p>
          <a:p>
            <a:pPr>
              <a:lnSpc>
                <a:spcPct val="150000"/>
              </a:lnSpc>
              <a:buClr>
                <a:srgbClr val="336699"/>
              </a:buClr>
              <a:defRP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started to feel unworthy of love, success, praise</a:t>
            </a:r>
          </a:p>
          <a:p>
            <a:pPr>
              <a:lnSpc>
                <a:spcPct val="150000"/>
              </a:lnSpc>
              <a:buClr>
                <a:srgbClr val="336699"/>
              </a:buClr>
              <a:defRPr/>
            </a:pP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learned to fear failure and </a:t>
            </a: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avoid new activities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Clr>
                <a:srgbClr val="336699"/>
              </a:buClr>
              <a:buFont typeface="Arial" panose="020B0604020202020204" pitchFamily="34" charset="0"/>
              <a:buChar char="•"/>
              <a:defRPr/>
            </a:pPr>
            <a:endParaRPr lang="en-GB" sz="2400" dirty="0"/>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843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20688" y="145473"/>
            <a:ext cx="8675687" cy="12150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Acceptance-building the child’s self-esteem: caregiver thinking and feeling</a:t>
            </a:r>
            <a:br>
              <a:rPr lang="en-GB" altLang="en-US" sz="3200" dirty="0"/>
            </a:br>
            <a:endParaRPr lang="en-GB" altLang="en-US" sz="3200" dirty="0"/>
          </a:p>
        </p:txBody>
      </p:sp>
      <p:sp>
        <p:nvSpPr>
          <p:cNvPr id="23555" name="Content Placeholder 2"/>
          <p:cNvSpPr>
            <a:spLocks noGrp="1"/>
          </p:cNvSpPr>
          <p:nvPr>
            <p:ph sz="half" idx="1"/>
          </p:nvPr>
        </p:nvSpPr>
        <p:spPr>
          <a:xfrm>
            <a:off x="539750" y="1951038"/>
            <a:ext cx="7848600" cy="4524375"/>
          </a:xfrm>
        </p:spPr>
        <p:txBody>
          <a:bodyPr/>
          <a:lstStyle/>
          <a:p>
            <a:pPr>
              <a:lnSpc>
                <a:spcPct val="150000"/>
              </a:lnSpc>
              <a:buClr>
                <a:srgbClr val="336699"/>
              </a:buClr>
            </a:pPr>
            <a:r>
              <a:rPr lang="en-GB" altLang="en-US" sz="2400" dirty="0">
                <a:latin typeface="Calibri" panose="020F0502020204030204" pitchFamily="34" charset="0"/>
                <a:cs typeface="Calibri" panose="020F0502020204030204" pitchFamily="34" charset="0"/>
              </a:rPr>
              <a:t>This child needs me to value and accept them.</a:t>
            </a:r>
          </a:p>
          <a:p>
            <a:pPr>
              <a:lnSpc>
                <a:spcPct val="150000"/>
              </a:lnSpc>
              <a:buClr>
                <a:srgbClr val="336699"/>
              </a:buClr>
            </a:pPr>
            <a:r>
              <a:rPr lang="en-GB" altLang="en-US" sz="2400" dirty="0">
                <a:latin typeface="Calibri" panose="020F0502020204030204" pitchFamily="34" charset="0"/>
                <a:cs typeface="Calibri" panose="020F0502020204030204" pitchFamily="34" charset="0"/>
              </a:rPr>
              <a:t>I need to value and accept myself.</a:t>
            </a:r>
          </a:p>
          <a:p>
            <a:pPr>
              <a:lnSpc>
                <a:spcPct val="150000"/>
              </a:lnSpc>
              <a:buClr>
                <a:srgbClr val="336699"/>
              </a:buClr>
              <a:buFont typeface="Arial" panose="020B0604020202020204" pitchFamily="34" charset="0"/>
              <a:buChar char="•"/>
            </a:pPr>
            <a:endParaRPr lang="en-GB" altLang="en-US" sz="2400" dirty="0"/>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114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218209" y="132558"/>
            <a:ext cx="8645236" cy="10831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Acceptance -building the child’s self-esteem: caregiving behaviour</a:t>
            </a:r>
            <a:br>
              <a:rPr lang="en-GB" altLang="en-US" sz="3200" b="0" dirty="0"/>
            </a:br>
            <a:endParaRPr lang="en-GB" altLang="en-US" sz="3200" b="0" dirty="0"/>
          </a:p>
        </p:txBody>
      </p:sp>
      <p:sp>
        <p:nvSpPr>
          <p:cNvPr id="25603" name="Content Placeholder 2"/>
          <p:cNvSpPr>
            <a:spLocks noGrp="1"/>
          </p:cNvSpPr>
          <p:nvPr>
            <p:ph sz="half" idx="1"/>
          </p:nvPr>
        </p:nvSpPr>
        <p:spPr>
          <a:xfrm>
            <a:off x="312449" y="1427812"/>
            <a:ext cx="8218487" cy="4525962"/>
          </a:xfrm>
        </p:spPr>
        <p:txBody>
          <a:bodyPr/>
          <a:lstStyle/>
          <a:p>
            <a:pPr>
              <a:spcBef>
                <a:spcPts val="600"/>
              </a:spcBef>
              <a:spcAft>
                <a:spcPts val="600"/>
              </a:spcAft>
              <a:buClr>
                <a:srgbClr val="0070C0"/>
              </a:buClr>
            </a:pPr>
            <a:endParaRPr lang="en-GB" altLang="en-US" sz="2400" dirty="0">
              <a:latin typeface="Calibri" panose="020F0502020204030204" pitchFamily="34" charset="0"/>
              <a:cs typeface="Calibri" panose="020F0502020204030204" pitchFamily="34" charset="0"/>
            </a:endParaRPr>
          </a:p>
          <a:p>
            <a:pPr>
              <a:spcBef>
                <a:spcPts val="600"/>
              </a:spcBef>
              <a:spcAft>
                <a:spcPts val="600"/>
              </a:spcAft>
              <a:buClr>
                <a:srgbClr val="0070C0"/>
              </a:buClr>
            </a:pPr>
            <a:r>
              <a:rPr lang="en-GB" altLang="en-US" sz="2400" dirty="0">
                <a:latin typeface="Calibri" panose="020F0502020204030204" pitchFamily="34" charset="0"/>
                <a:cs typeface="Calibri" panose="020F0502020204030204" pitchFamily="34" charset="0"/>
              </a:rPr>
              <a:t>Offering praise and positive attention</a:t>
            </a:r>
          </a:p>
          <a:p>
            <a:pPr>
              <a:spcBef>
                <a:spcPts val="600"/>
              </a:spcBef>
              <a:spcAft>
                <a:spcPts val="600"/>
              </a:spcAft>
              <a:buClr>
                <a:srgbClr val="0070C0"/>
              </a:buClr>
            </a:pPr>
            <a:r>
              <a:rPr lang="en-GB" altLang="en-US" sz="2400" dirty="0">
                <a:latin typeface="Calibri" panose="020F0502020204030204" pitchFamily="34" charset="0"/>
                <a:cs typeface="Calibri" panose="020F0502020204030204" pitchFamily="34" charset="0"/>
              </a:rPr>
              <a:t>Encouraging activities and interests </a:t>
            </a:r>
          </a:p>
          <a:p>
            <a:pPr>
              <a:spcBef>
                <a:spcPts val="600"/>
              </a:spcBef>
              <a:spcAft>
                <a:spcPts val="600"/>
              </a:spcAft>
              <a:buClr>
                <a:srgbClr val="0070C0"/>
              </a:buClr>
            </a:pPr>
            <a:r>
              <a:rPr lang="en-GB" altLang="en-US" sz="2400" dirty="0">
                <a:latin typeface="Calibri" panose="020F0502020204030204" pitchFamily="34" charset="0"/>
                <a:cs typeface="Calibri" panose="020F0502020204030204" pitchFamily="34" charset="0"/>
              </a:rPr>
              <a:t>Supporting the child with setbacks and disappointments</a:t>
            </a:r>
          </a:p>
          <a:p>
            <a:pPr>
              <a:spcBef>
                <a:spcPts val="600"/>
              </a:spcBef>
              <a:spcAft>
                <a:spcPts val="600"/>
              </a:spcAft>
              <a:buClr>
                <a:srgbClr val="0070C0"/>
              </a:buClr>
            </a:pPr>
            <a:r>
              <a:rPr lang="en-GB" altLang="en-US" sz="2400" dirty="0">
                <a:latin typeface="Calibri" panose="020F0502020204030204" pitchFamily="34" charset="0"/>
                <a:cs typeface="Calibri" panose="020F0502020204030204" pitchFamily="34" charset="0"/>
              </a:rPr>
              <a:t>Accepting and supporting the child’s developing identity </a:t>
            </a:r>
          </a:p>
          <a:p>
            <a:pPr>
              <a:spcBef>
                <a:spcPts val="600"/>
              </a:spcBef>
              <a:spcAft>
                <a:spcPts val="600"/>
              </a:spcAft>
              <a:buClr>
                <a:srgbClr val="0070C0"/>
              </a:buClr>
            </a:pPr>
            <a:r>
              <a:rPr lang="en-GB" altLang="en-US" sz="2400" dirty="0">
                <a:latin typeface="Calibri" panose="020F0502020204030204" pitchFamily="34" charset="0"/>
                <a:cs typeface="Calibri" panose="020F0502020204030204" pitchFamily="34" charset="0"/>
              </a:rPr>
              <a:t>Modelling and supporting the child to accept and celebrate difference e.g. ethnicity, abilities, appearance</a:t>
            </a:r>
          </a:p>
        </p:txBody>
      </p:sp>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7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274642"/>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What is the Secure Base model?</a:t>
            </a:r>
            <a:endParaRPr lang="en-GB" altLang="en-US" sz="3600" b="0" dirty="0">
              <a:latin typeface="Calibri" panose="020F0502020204030204" pitchFamily="34" charset="0"/>
              <a:cs typeface="Calibri" panose="020F0502020204030204" pitchFamily="34" charset="0"/>
            </a:endParaRPr>
          </a:p>
        </p:txBody>
      </p:sp>
      <p:sp>
        <p:nvSpPr>
          <p:cNvPr id="16387" name="Content Placeholder 2"/>
          <p:cNvSpPr>
            <a:spLocks noGrp="1"/>
          </p:cNvSpPr>
          <p:nvPr>
            <p:ph sz="half" idx="1"/>
          </p:nvPr>
        </p:nvSpPr>
        <p:spPr>
          <a:xfrm>
            <a:off x="457200" y="1338507"/>
            <a:ext cx="8030821" cy="4662005"/>
          </a:xfrm>
        </p:spPr>
        <p:txBody>
          <a:bodyPr/>
          <a:lstStyle/>
          <a:p>
            <a:pPr>
              <a:lnSpc>
                <a:spcPct val="150000"/>
              </a:lnSpc>
              <a:spcBef>
                <a:spcPts val="600"/>
              </a:spcBef>
              <a:spcAft>
                <a:spcPts val="1200"/>
              </a:spcAft>
              <a:buClr>
                <a:srgbClr val="336699"/>
              </a:buClr>
            </a:pPr>
            <a:r>
              <a:rPr lang="en-US" altLang="en-US" sz="2400" dirty="0">
                <a:latin typeface="Calibri" panose="020F0502020204030204" pitchFamily="34" charset="0"/>
                <a:cs typeface="Calibri" panose="020F0502020204030204" pitchFamily="34" charset="0"/>
              </a:rPr>
              <a:t>A strengths-based framework for therapeutic caregiving </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Drawn from attachment and child placement theory, research and practice</a:t>
            </a:r>
          </a:p>
          <a:p>
            <a:pPr>
              <a:spcBef>
                <a:spcPts val="600"/>
              </a:spcBef>
              <a:spcAft>
                <a:spcPts val="600"/>
              </a:spcAft>
              <a:buClr>
                <a:srgbClr val="336699"/>
              </a:buClr>
            </a:pPr>
            <a:r>
              <a:rPr lang="en-US" altLang="en-US" sz="2400" dirty="0">
                <a:latin typeface="Calibri" panose="020F0502020204030204" pitchFamily="34" charset="0"/>
                <a:cs typeface="Calibri" panose="020F0502020204030204" pitchFamily="34" charset="0"/>
              </a:rPr>
              <a:t>Based in the everyday interactions </a:t>
            </a:r>
            <a:r>
              <a:rPr lang="en-GB" altLang="en-US" sz="2400" dirty="0">
                <a:latin typeface="Calibri" panose="020F0502020204030204" pitchFamily="34" charset="0"/>
                <a:cs typeface="Calibri" panose="020F0502020204030204" pitchFamily="34" charset="0"/>
              </a:rPr>
              <a:t>of family life</a:t>
            </a:r>
          </a:p>
          <a:p>
            <a:pPr>
              <a:spcBef>
                <a:spcPts val="600"/>
              </a:spcBef>
              <a:spcAft>
                <a:spcPts val="1200"/>
              </a:spcAft>
              <a:buClr>
                <a:srgbClr val="336699"/>
              </a:buClr>
            </a:pPr>
            <a:r>
              <a:rPr lang="en-GB" altLang="en-US" sz="2400" dirty="0">
                <a:latin typeface="Calibri" panose="020F0502020204030204" pitchFamily="34" charset="0"/>
                <a:cs typeface="Calibri" panose="020F0502020204030204" pitchFamily="34" charset="0"/>
              </a:rPr>
              <a:t>Designed to promote children’s security and resilience</a:t>
            </a:r>
          </a:p>
          <a:p>
            <a:pPr>
              <a:spcBef>
                <a:spcPts val="600"/>
              </a:spcBef>
              <a:spcAft>
                <a:spcPts val="1200"/>
              </a:spcAft>
              <a:buClr>
                <a:srgbClr val="336699"/>
              </a:buClr>
            </a:pPr>
            <a:r>
              <a:rPr lang="en-GB" altLang="en-US" sz="2400" dirty="0">
                <a:latin typeface="Calibri" panose="020F0502020204030204" pitchFamily="34" charset="0"/>
                <a:cs typeface="Calibri" panose="020F0502020204030204" pitchFamily="34" charset="0"/>
              </a:rPr>
              <a:t>Helpful to caregivers and practitioners</a:t>
            </a:r>
          </a:p>
          <a:p>
            <a:pPr>
              <a:spcBef>
                <a:spcPts val="600"/>
              </a:spcBef>
              <a:spcAft>
                <a:spcPts val="1200"/>
              </a:spcAft>
              <a:buClr>
                <a:srgbClr val="336699"/>
              </a:buClr>
            </a:pPr>
            <a:r>
              <a:rPr lang="en-US" altLang="en-US" sz="2400" dirty="0">
                <a:latin typeface="Calibri" panose="020F0502020204030204" pitchFamily="34" charset="0"/>
                <a:cs typeface="Calibri" panose="020F0502020204030204" pitchFamily="34" charset="0"/>
              </a:rPr>
              <a:t>Developed by Gillian Schofield and Mary Beek at the University of East Anglia</a:t>
            </a:r>
          </a:p>
        </p:txBody>
      </p:sp>
      <p:pic>
        <p:nvPicPr>
          <p:cNvPr id="16388"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6" y="6142041"/>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989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Offering and explaining praise</a:t>
            </a:r>
          </a:p>
        </p:txBody>
      </p:sp>
      <p:sp>
        <p:nvSpPr>
          <p:cNvPr id="29699" name="Content Placeholder 2"/>
          <p:cNvSpPr>
            <a:spLocks noGrp="1"/>
          </p:cNvSpPr>
          <p:nvPr>
            <p:ph sz="half" idx="1"/>
          </p:nvPr>
        </p:nvSpPr>
        <p:spPr>
          <a:xfrm>
            <a:off x="457200" y="1822726"/>
            <a:ext cx="7855528" cy="3633857"/>
          </a:xfrm>
        </p:spPr>
        <p:txBody>
          <a:bodyPr/>
          <a:lstStyle/>
          <a:p>
            <a:pPr marL="0" indent="0">
              <a:buNone/>
              <a:defRPr/>
            </a:pPr>
            <a:r>
              <a:rPr lang="en-GB" altLang="en-US" sz="2400" dirty="0">
                <a:latin typeface="Calibri" panose="020F0502020204030204" pitchFamily="34" charset="0"/>
                <a:cs typeface="Calibri" panose="020F0502020204030204" pitchFamily="34" charset="0"/>
              </a:rPr>
              <a:t>‘Kelly’s not used to being praised and she doesn’t always make the connection, so you have to spell it out to her.  Instead of just saying ‘Well done’, we might say “You’ve done really well to get a good behaviour star.  You must have tried hard.  We’re really proud of you”.’ (Caregiver) </a:t>
            </a:r>
            <a:endParaRPr lang="en-GB" altLang="en-US" sz="2400" dirty="0"/>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963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Building self-esteem through activities</a:t>
            </a:r>
            <a:br>
              <a:rPr lang="en-GB" altLang="en-US" sz="3200" dirty="0"/>
            </a:br>
            <a:endParaRPr lang="en-GB" altLang="en-US" sz="3200" dirty="0"/>
          </a:p>
        </p:txBody>
      </p:sp>
      <p:sp>
        <p:nvSpPr>
          <p:cNvPr id="28675" name="Content Placeholder 2"/>
          <p:cNvSpPr>
            <a:spLocks noGrp="1"/>
          </p:cNvSpPr>
          <p:nvPr>
            <p:ph sz="half" idx="1"/>
          </p:nvPr>
        </p:nvSpPr>
        <p:spPr>
          <a:xfrm>
            <a:off x="468313" y="1557338"/>
            <a:ext cx="8424862" cy="4248150"/>
          </a:xfrm>
        </p:spPr>
        <p:txBody>
          <a:bodyPr/>
          <a:lstStyle/>
          <a:p>
            <a:pPr>
              <a:defRPr/>
            </a:pPr>
            <a:endParaRPr lang="en-GB" altLang="en-US" sz="2400" dirty="0"/>
          </a:p>
          <a:p>
            <a:pPr marL="0" indent="0">
              <a:buNone/>
              <a:defRPr/>
            </a:pPr>
            <a:r>
              <a:rPr lang="en-GB" altLang="en-US" sz="2400" dirty="0">
                <a:latin typeface="Calibri" panose="020F0502020204030204" pitchFamily="34" charset="0"/>
                <a:cs typeface="Calibri" panose="020F0502020204030204" pitchFamily="34" charset="0"/>
              </a:rPr>
              <a:t>‘We encourage a lot of activities, because we want to build Gemma’s confidence and help her to be more sociable.  So she goes to theatre school, and since she has done this we feel her confidence has grown more.  This year she took the part of the main character in the school play and she was amazing – and she knew she was.’ (Caregiver) </a:t>
            </a:r>
            <a:endParaRPr lang="en-GB" altLang="en-US" sz="2400" dirty="0"/>
          </a:p>
        </p:txBody>
      </p:sp>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12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E96F891D-849B-3CA6-AD16-0333995A545E}"/>
              </a:ext>
            </a:extLst>
          </p:cNvPr>
          <p:cNvSpPr>
            <a:spLocks noGrp="1" noChangeArrowheads="1"/>
          </p:cNvSpPr>
          <p:nvPr>
            <p:ph type="title"/>
          </p:nvPr>
        </p:nvSpPr>
        <p:spPr bwMode="auto">
          <a:xfrm>
            <a:off x="468313" y="260350"/>
            <a:ext cx="8362950" cy="114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0" dirty="0">
                <a:latin typeface="Calibri" panose="020F0502020204030204" pitchFamily="34" charset="0"/>
                <a:cs typeface="Calibri" panose="020F0502020204030204" pitchFamily="34" charset="0"/>
              </a:rPr>
              <a:t>Showing pride - promoting self-esteem and resilience in a child with learning difficulties</a:t>
            </a:r>
            <a:br>
              <a:rPr lang="en-GB" altLang="en-US" sz="3200" dirty="0">
                <a:solidFill>
                  <a:srgbClr val="0099CC"/>
                </a:solidFill>
              </a:rPr>
            </a:br>
            <a:endParaRPr lang="en-GB" altLang="en-US" sz="3200" dirty="0">
              <a:solidFill>
                <a:srgbClr val="0099CC"/>
              </a:solidFill>
            </a:endParaRPr>
          </a:p>
        </p:txBody>
      </p:sp>
      <p:sp>
        <p:nvSpPr>
          <p:cNvPr id="69634" name="Rectangle 3">
            <a:extLst>
              <a:ext uri="{FF2B5EF4-FFF2-40B4-BE49-F238E27FC236}">
                <a16:creationId xmlns:a16="http://schemas.microsoft.com/office/drawing/2014/main" id="{AD4C51ED-DE32-357B-E10C-EB4051D2B565}"/>
              </a:ext>
            </a:extLst>
          </p:cNvPr>
          <p:cNvSpPr>
            <a:spLocks noGrp="1" noChangeArrowheads="1"/>
          </p:cNvSpPr>
          <p:nvPr>
            <p:ph type="body" idx="1"/>
          </p:nvPr>
        </p:nvSpPr>
        <p:spPr>
          <a:xfrm>
            <a:off x="613065" y="1987550"/>
            <a:ext cx="7502235" cy="3529012"/>
          </a:xfrm>
        </p:spPr>
        <p:txBody>
          <a:bodyPr/>
          <a:lstStyle/>
          <a:p>
            <a:pPr marL="0" indent="0" eaLnBrk="1" hangingPunct="1">
              <a:buClr>
                <a:srgbClr val="336699"/>
              </a:buClr>
              <a:buNone/>
            </a:pPr>
            <a:r>
              <a:rPr lang="en-GB" altLang="en-US" sz="2400" dirty="0">
                <a:latin typeface="Calibri" panose="020F0502020204030204" pitchFamily="34" charset="0"/>
                <a:cs typeface="Calibri" panose="020F0502020204030204" pitchFamily="34" charset="0"/>
              </a:rPr>
              <a:t>‘Rob (11) loves his fishpond.  Now he’s in charge of his own and he’s totally reliable in that department.  We encourage him all we can.  We say, ”Rob’s the top pond man”.  He gave his talk at school on goldfish and got top marks.’ (Caregiver) </a:t>
            </a:r>
          </a:p>
        </p:txBody>
      </p:sp>
      <p:sp>
        <p:nvSpPr>
          <p:cNvPr id="66564" name="Line 6">
            <a:extLst>
              <a:ext uri="{FF2B5EF4-FFF2-40B4-BE49-F238E27FC236}">
                <a16:creationId xmlns:a16="http://schemas.microsoft.com/office/drawing/2014/main" id="{1DC3E734-1AD2-605F-2FAE-B8444BB143CE}"/>
              </a:ext>
            </a:extLst>
          </p:cNvPr>
          <p:cNvSpPr>
            <a:spLocks noChangeShapeType="1"/>
          </p:cNvSpPr>
          <p:nvPr/>
        </p:nvSpPr>
        <p:spPr bwMode="auto">
          <a:xfrm>
            <a:off x="0" y="1341438"/>
            <a:ext cx="9144000" cy="0"/>
          </a:xfrm>
          <a:prstGeom prst="line">
            <a:avLst/>
          </a:prstGeom>
          <a:noFill/>
          <a:ln w="3175">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Arial" charset="0"/>
              <a:cs typeface="Arial" charset="0"/>
            </a:endParaRPr>
          </a:p>
        </p:txBody>
      </p:sp>
      <p:pic>
        <p:nvPicPr>
          <p:cNvPr id="2" name="Picture 4">
            <a:extLst>
              <a:ext uri="{FF2B5EF4-FFF2-40B4-BE49-F238E27FC236}">
                <a16:creationId xmlns:a16="http://schemas.microsoft.com/office/drawing/2014/main" id="{52537094-9E34-BCF2-DB4A-5DF4194C6B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E74A9-3912-F4E4-9792-AFC928625A7A}"/>
            </a:ext>
          </a:extLst>
        </p:cNvPr>
        <p:cNvGrpSpPr/>
        <p:nvPr/>
      </p:nvGrpSpPr>
      <p:grpSpPr>
        <a:xfrm>
          <a:off x="0" y="0"/>
          <a:ext cx="0" cy="0"/>
          <a:chOff x="0" y="0"/>
          <a:chExt cx="0" cy="0"/>
        </a:xfrm>
      </p:grpSpPr>
      <p:sp>
        <p:nvSpPr>
          <p:cNvPr id="28674" name="Title 1">
            <a:extLst>
              <a:ext uri="{FF2B5EF4-FFF2-40B4-BE49-F238E27FC236}">
                <a16:creationId xmlns:a16="http://schemas.microsoft.com/office/drawing/2014/main" id="{C61BE3C4-2307-98FC-7FA6-42BBD1E550A0}"/>
              </a:ext>
            </a:extLst>
          </p:cNvPr>
          <p:cNvSpPr>
            <a:spLocks noGrp="1"/>
          </p:cNvSpPr>
          <p:nvPr>
            <p:ph type="title"/>
          </p:nvPr>
        </p:nvSpPr>
        <p:spPr bwMode="auto">
          <a:xfrm>
            <a:off x="190005" y="0"/>
            <a:ext cx="8953995" cy="13181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20623">
              <a:defRPr sz="1656" b="0">
                <a:latin typeface="Calibri"/>
                <a:ea typeface="Calibri"/>
                <a:cs typeface="Calibri"/>
                <a:sym typeface="Calibri"/>
              </a:defRPr>
            </a:pPr>
            <a:r>
              <a:rPr lang="en-US" altLang="en-US" sz="3600" b="0" dirty="0">
                <a:latin typeface="Calibri" panose="020F0502020204030204" pitchFamily="34" charset="0"/>
                <a:cs typeface="Calibri" panose="020F0502020204030204" pitchFamily="34" charset="0"/>
              </a:rPr>
              <a:t>EXERCISE 3  </a:t>
            </a:r>
            <a:br>
              <a:rPr lang="en-US" alt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Acceptance - building the child’s self-esteem</a:t>
            </a:r>
            <a:br>
              <a:rPr lang="en-GB" altLang="en-US" dirty="0"/>
            </a:br>
            <a:endParaRPr lang="en-GB" altLang="en-US" sz="2200" dirty="0">
              <a:solidFill>
                <a:schemeClr val="tx1"/>
              </a:solidFill>
            </a:endParaRPr>
          </a:p>
        </p:txBody>
      </p:sp>
      <p:sp>
        <p:nvSpPr>
          <p:cNvPr id="28675" name="Content Placeholder 2">
            <a:extLst>
              <a:ext uri="{FF2B5EF4-FFF2-40B4-BE49-F238E27FC236}">
                <a16:creationId xmlns:a16="http://schemas.microsoft.com/office/drawing/2014/main" id="{960D4294-FE6D-5CF9-6A41-1E76F176FD21}"/>
              </a:ext>
            </a:extLst>
          </p:cNvPr>
          <p:cNvSpPr>
            <a:spLocks noGrp="1"/>
          </p:cNvSpPr>
          <p:nvPr>
            <p:ph sz="half" idx="1"/>
          </p:nvPr>
        </p:nvSpPr>
        <p:spPr>
          <a:xfrm>
            <a:off x="323849" y="1318161"/>
            <a:ext cx="8630145" cy="4738255"/>
          </a:xfrm>
        </p:spPr>
        <p:txBody>
          <a:bodyPr/>
          <a:lstStyle/>
          <a:p>
            <a:pPr marL="0" indent="0">
              <a:spcBef>
                <a:spcPts val="0"/>
              </a:spcBef>
              <a:spcAft>
                <a:spcPts val="0"/>
              </a:spcAft>
              <a:buClr>
                <a:srgbClr val="0070C0"/>
              </a:buClr>
              <a:buNone/>
            </a:pPr>
            <a:r>
              <a:rPr lang="en-GB" sz="2400" dirty="0">
                <a:latin typeface="Calibri" panose="020F0502020204030204" pitchFamily="34" charset="0"/>
                <a:cs typeface="Calibri" panose="020F0502020204030204" pitchFamily="34" charset="0"/>
              </a:rPr>
              <a:t>Choose one of the case examples below and discuss: </a:t>
            </a:r>
          </a:p>
          <a:p>
            <a:pPr>
              <a:spcBef>
                <a:spcPts val="0"/>
              </a:spcBef>
              <a:spcAft>
                <a:spcPts val="0"/>
              </a:spcAft>
              <a:buClr>
                <a:srgbClr val="0070C0"/>
              </a:buClr>
            </a:pPr>
            <a:r>
              <a:rPr lang="en-GB" sz="2400" dirty="0">
                <a:latin typeface="Calibri" panose="020F0502020204030204" pitchFamily="34" charset="0"/>
                <a:cs typeface="Calibri" panose="020F0502020204030204" pitchFamily="34" charset="0"/>
              </a:rPr>
              <a:t>How might caregivers show acceptance and build the child’s self-esteem? </a:t>
            </a:r>
          </a:p>
          <a:p>
            <a:pPr>
              <a:spcBef>
                <a:spcPts val="0"/>
              </a:spcBef>
              <a:spcAft>
                <a:spcPts val="0"/>
              </a:spcAft>
              <a:buClr>
                <a:srgbClr val="0070C0"/>
              </a:buClr>
            </a:pPr>
            <a:r>
              <a:rPr lang="en-GB" sz="2400" dirty="0">
                <a:latin typeface="Calibri" panose="020F0502020204030204" pitchFamily="34" charset="0"/>
                <a:cs typeface="Calibri" panose="020F0502020204030204" pitchFamily="34" charset="0"/>
              </a:rPr>
              <a:t>How might caregivers for the child be supported to value themselves?</a:t>
            </a:r>
            <a:endParaRPr lang="en-GB" altLang="en-US" sz="2400" dirty="0">
              <a:latin typeface="Calibri" panose="020F0502020204030204" pitchFamily="34" charset="0"/>
              <a:cs typeface="Calibri" panose="020F0502020204030204" pitchFamily="34" charset="0"/>
            </a:endParaRPr>
          </a:p>
          <a:p>
            <a:pPr lvl="1">
              <a:spcBef>
                <a:spcPts val="600"/>
              </a:spcBef>
              <a:spcAft>
                <a:spcPts val="600"/>
              </a:spcAft>
              <a:buClr>
                <a:srgbClr val="0070C0"/>
              </a:buClr>
            </a:pPr>
            <a:r>
              <a:rPr lang="en-GB" altLang="en-US" sz="2200" dirty="0">
                <a:latin typeface="Calibri" panose="020F0502020204030204" pitchFamily="34" charset="0"/>
                <a:cs typeface="Calibri" panose="020F0502020204030204" pitchFamily="34" charset="0"/>
              </a:rPr>
              <a:t>When</a:t>
            </a:r>
            <a:r>
              <a:rPr lang="en-GB" altLang="en-US" sz="2200" b="1" dirty="0">
                <a:latin typeface="Calibri" panose="020F0502020204030204" pitchFamily="34" charset="0"/>
                <a:cs typeface="Calibri" panose="020F0502020204030204" pitchFamily="34" charset="0"/>
              </a:rPr>
              <a:t> Hassan </a:t>
            </a:r>
            <a:r>
              <a:rPr lang="en-GB" altLang="en-US" sz="2200" dirty="0">
                <a:latin typeface="Calibri" panose="020F0502020204030204" pitchFamily="34" charset="0"/>
                <a:cs typeface="Calibri" panose="020F0502020204030204" pitchFamily="34" charset="0"/>
              </a:rPr>
              <a:t>(7), recently placed with grandparents, is praised or admired he seems angry and says, ‘Don’t say that!’. Often, he will then do something to invite a negative response.</a:t>
            </a:r>
          </a:p>
          <a:p>
            <a:pPr lvl="1">
              <a:spcBef>
                <a:spcPts val="600"/>
              </a:spcBef>
              <a:spcAft>
                <a:spcPts val="600"/>
              </a:spcAft>
              <a:buClr>
                <a:srgbClr val="0070C0"/>
              </a:buClr>
            </a:pPr>
            <a:r>
              <a:rPr lang="en-GB" altLang="en-US" sz="2200" b="1" dirty="0">
                <a:latin typeface="Calibri" panose="020F0502020204030204" pitchFamily="34" charset="0"/>
                <a:cs typeface="Calibri" panose="020F0502020204030204" pitchFamily="34" charset="0"/>
              </a:rPr>
              <a:t>Alisha </a:t>
            </a:r>
            <a:r>
              <a:rPr lang="en-GB" altLang="en-US" sz="2200" dirty="0">
                <a:latin typeface="Calibri" panose="020F0502020204030204" pitchFamily="34" charset="0"/>
                <a:cs typeface="Calibri" panose="020F0502020204030204" pitchFamily="34" charset="0"/>
              </a:rPr>
              <a:t>(15) is in a new long-term foster care placement.  She was rejected in her birth family and has had three moves including an adoption breakdown.  She spends most of her time in her bedroom and has started to self-harm. </a:t>
            </a:r>
          </a:p>
          <a:p>
            <a:pPr>
              <a:lnSpc>
                <a:spcPct val="150000"/>
              </a:lnSpc>
              <a:buClr>
                <a:srgbClr val="336699"/>
              </a:buClr>
              <a:buFont typeface="Arial" panose="020B0604020202020204" pitchFamily="34" charset="0"/>
              <a:buChar char="•"/>
            </a:pPr>
            <a:endParaRPr lang="en-GB" altLang="en-US" sz="2400" dirty="0"/>
          </a:p>
        </p:txBody>
      </p:sp>
      <p:pic>
        <p:nvPicPr>
          <p:cNvPr id="28676" name="Content Placeholder 3">
            <a:extLst>
              <a:ext uri="{FF2B5EF4-FFF2-40B4-BE49-F238E27FC236}">
                <a16:creationId xmlns:a16="http://schemas.microsoft.com/office/drawing/2014/main" id="{EAAD0419-E4E2-E6F7-B1BF-AC60C9B24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14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0" y="132558"/>
            <a:ext cx="8697913" cy="107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Acceptance- building the child’s self-esteem: child thinking and feeling</a:t>
            </a:r>
            <a:br>
              <a:rPr lang="en-GB" altLang="en-US" sz="3200" dirty="0"/>
            </a:br>
            <a:endParaRPr lang="en-GB" altLang="en-US" sz="3200" dirty="0"/>
          </a:p>
        </p:txBody>
      </p:sp>
      <p:sp>
        <p:nvSpPr>
          <p:cNvPr id="31747" name="Content Placeholder 2"/>
          <p:cNvSpPr>
            <a:spLocks noGrp="1"/>
          </p:cNvSpPr>
          <p:nvPr>
            <p:ph sz="half" idx="1"/>
          </p:nvPr>
        </p:nvSpPr>
        <p:spPr>
          <a:xfrm>
            <a:off x="468313" y="1557338"/>
            <a:ext cx="8280400" cy="4525962"/>
          </a:xfrm>
        </p:spPr>
        <p:txBody>
          <a:bodyPr/>
          <a:lstStyle/>
          <a:p>
            <a:pPr>
              <a:buClr>
                <a:srgbClr val="336699"/>
              </a:buClr>
              <a:buFont typeface="Arial" panose="020B0604020202020204" pitchFamily="34" charset="0"/>
              <a:buChar char="•"/>
            </a:pPr>
            <a:endParaRPr lang="en-US" altLang="en-US" sz="2400" dirty="0"/>
          </a:p>
          <a:p>
            <a:pPr>
              <a:buClr>
                <a:srgbClr val="336699"/>
              </a:buClr>
              <a:buFont typeface="Arial" panose="020B0604020202020204" pitchFamily="34" charset="0"/>
              <a:buChar char="•"/>
            </a:pPr>
            <a:endParaRPr lang="en-US" altLang="en-US" sz="2400" dirty="0"/>
          </a:p>
          <a:p>
            <a:pPr>
              <a:buClr>
                <a:srgbClr val="336699"/>
              </a:buClr>
            </a:pPr>
            <a:r>
              <a:rPr lang="en-US" altLang="en-US" sz="2400" dirty="0">
                <a:latin typeface="Calibri" panose="020F0502020204030204" pitchFamily="34" charset="0"/>
                <a:cs typeface="Calibri" panose="020F0502020204030204" pitchFamily="34" charset="0"/>
              </a:rPr>
              <a:t>I am accepted and valued for who I am.</a:t>
            </a:r>
          </a:p>
          <a:p>
            <a:pPr>
              <a:buClr>
                <a:srgbClr val="336699"/>
              </a:buClr>
            </a:pPr>
            <a:endParaRPr lang="en-GB" altLang="en-US" sz="2400" dirty="0">
              <a:latin typeface="Calibri" panose="020F0502020204030204" pitchFamily="34" charset="0"/>
              <a:cs typeface="Calibri" panose="020F0502020204030204" pitchFamily="34" charset="0"/>
            </a:endParaRPr>
          </a:p>
          <a:p>
            <a:pPr>
              <a:buClr>
                <a:srgbClr val="336699"/>
              </a:buClr>
            </a:pPr>
            <a:r>
              <a:rPr lang="en-US" altLang="en-US" sz="2400" dirty="0">
                <a:latin typeface="Calibri" panose="020F0502020204030204" pitchFamily="34" charset="0"/>
                <a:cs typeface="Calibri" panose="020F0502020204030204" pitchFamily="34" charset="0"/>
              </a:rPr>
              <a:t>I do not have to be perfect.</a:t>
            </a:r>
            <a:endParaRPr lang="en-GB" altLang="en-US" sz="2400" dirty="0">
              <a:latin typeface="Calibri" panose="020F0502020204030204" pitchFamily="34" charset="0"/>
              <a:cs typeface="Calibri" panose="020F0502020204030204" pitchFamily="34" charset="0"/>
            </a:endParaRPr>
          </a:p>
          <a:p>
            <a:endParaRPr lang="en-GB" altLang="en-US" sz="2400" dirty="0"/>
          </a:p>
        </p:txBody>
      </p:sp>
      <p:pic>
        <p:nvPicPr>
          <p:cNvPr id="317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6165850"/>
            <a:ext cx="22828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084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1905799" y="2418657"/>
            <a:ext cx="4824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3600" dirty="0">
                <a:solidFill>
                  <a:srgbClr val="336699"/>
                </a:solidFill>
                <a:latin typeface="Calibri" panose="020F0502020204030204" pitchFamily="34" charset="0"/>
                <a:cs typeface="Calibri" panose="020F0502020204030204" pitchFamily="34" charset="0"/>
              </a:rPr>
              <a:t>Lunch break</a:t>
            </a:r>
          </a:p>
        </p:txBody>
      </p:sp>
      <p:pic>
        <p:nvPicPr>
          <p:cNvPr id="2662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2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3A6F8-9CBD-ADE7-A7E0-50EFA2F5B25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CE6337-56F6-0379-D0EE-E4DD27CA0C84}"/>
              </a:ext>
            </a:extLst>
          </p:cNvPr>
          <p:cNvSpPr>
            <a:spLocks noGrp="1"/>
          </p:cNvSpPr>
          <p:nvPr>
            <p:ph type="title"/>
          </p:nvPr>
        </p:nvSpPr>
        <p:spPr>
          <a:xfrm>
            <a:off x="1025912" y="2497873"/>
            <a:ext cx="7660888" cy="1773043"/>
          </a:xfrm>
        </p:spPr>
        <p:txBody>
          <a:bodyPr/>
          <a:lstStyle/>
          <a:p>
            <a:pPr algn="ctr"/>
            <a:r>
              <a:rPr lang="en-US" sz="3600" b="0" dirty="0">
                <a:latin typeface="Calibri" panose="020F0502020204030204" pitchFamily="34" charset="0"/>
                <a:cs typeface="Calibri" panose="020F0502020204030204" pitchFamily="34" charset="0"/>
              </a:rPr>
              <a:t>Co-operation-helping the child </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to feel effective</a:t>
            </a:r>
          </a:p>
        </p:txBody>
      </p:sp>
      <p:pic>
        <p:nvPicPr>
          <p:cNvPr id="2" name="Content Placeholder 3">
            <a:extLst>
              <a:ext uri="{FF2B5EF4-FFF2-40B4-BE49-F238E27FC236}">
                <a16:creationId xmlns:a16="http://schemas.microsoft.com/office/drawing/2014/main" id="{D4546D0E-8318-6C26-6F3D-DB01C24AC7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505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1" y="782457"/>
            <a:ext cx="8229600" cy="739588"/>
          </a:xfrm>
        </p:spPr>
        <p:txBody>
          <a:bodyPr/>
          <a:lstStyle/>
          <a:p>
            <a:pPr algn="ctr"/>
            <a:r>
              <a:rPr lang="en-US" sz="3200" b="0" dirty="0">
                <a:solidFill>
                  <a:srgbClr val="007DBA"/>
                </a:solidFill>
              </a:rPr>
              <a:t>The Secure Base model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1" y="1988910"/>
            <a:ext cx="3200400" cy="3021319"/>
          </a:xfrm>
        </p:spPr>
      </p:pic>
      <p:sp>
        <p:nvSpPr>
          <p:cNvPr id="3" name="Rounded Rectangle 2"/>
          <p:cNvSpPr/>
          <p:nvPr/>
        </p:nvSpPr>
        <p:spPr>
          <a:xfrm>
            <a:off x="4041584" y="1664386"/>
            <a:ext cx="1060704" cy="557784"/>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AVAILABILITY</a:t>
            </a:r>
          </a:p>
          <a:p>
            <a:pPr algn="ctr"/>
            <a:r>
              <a:rPr lang="en-GB" sz="900" b="1" dirty="0"/>
              <a:t>helping the child to trust</a:t>
            </a:r>
          </a:p>
        </p:txBody>
      </p:sp>
      <p:sp>
        <p:nvSpPr>
          <p:cNvPr id="5" name="Rounded Rectangle 4"/>
          <p:cNvSpPr/>
          <p:nvPr/>
        </p:nvSpPr>
        <p:spPr>
          <a:xfrm>
            <a:off x="1825658" y="2947036"/>
            <a:ext cx="1385279" cy="57063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FAMILY MEMBERSHIP</a:t>
            </a:r>
          </a:p>
          <a:p>
            <a:pPr algn="ctr"/>
            <a:r>
              <a:rPr lang="en-GB" sz="900" b="1" dirty="0"/>
              <a:t>helping the child </a:t>
            </a:r>
            <a:br>
              <a:rPr lang="en-GB" sz="900" b="1" dirty="0"/>
            </a:br>
            <a:r>
              <a:rPr lang="en-GB" sz="900" b="1" dirty="0"/>
              <a:t>to belong</a:t>
            </a:r>
          </a:p>
        </p:txBody>
      </p:sp>
      <p:sp>
        <p:nvSpPr>
          <p:cNvPr id="6" name="Rounded Rectangle 5"/>
          <p:cNvSpPr/>
          <p:nvPr/>
        </p:nvSpPr>
        <p:spPr>
          <a:xfrm>
            <a:off x="5883507" y="2947038"/>
            <a:ext cx="1296162" cy="570628"/>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SENSITIVITY</a:t>
            </a:r>
          </a:p>
          <a:p>
            <a:pPr algn="ctr"/>
            <a:r>
              <a:rPr lang="en-GB" sz="900" b="1" dirty="0"/>
              <a:t>helping the child </a:t>
            </a:r>
            <a:br>
              <a:rPr lang="en-GB" sz="900" b="1" dirty="0"/>
            </a:br>
            <a:r>
              <a:rPr lang="en-GB" sz="900" b="1" dirty="0"/>
              <a:t>to manage feelings</a:t>
            </a:r>
          </a:p>
        </p:txBody>
      </p:sp>
      <p:sp>
        <p:nvSpPr>
          <p:cNvPr id="7" name="Rounded Rectangle 6"/>
          <p:cNvSpPr/>
          <p:nvPr/>
        </p:nvSpPr>
        <p:spPr>
          <a:xfrm>
            <a:off x="5509331" y="4724119"/>
            <a:ext cx="1310428"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ACCEPTANCE</a:t>
            </a:r>
          </a:p>
          <a:p>
            <a:pPr algn="ctr"/>
            <a:r>
              <a:rPr lang="en-GB" sz="900" b="1" dirty="0"/>
              <a:t>building the child’s self-esteem</a:t>
            </a:r>
          </a:p>
        </p:txBody>
      </p:sp>
      <p:sp>
        <p:nvSpPr>
          <p:cNvPr id="8" name="Rounded Rectangle 7"/>
          <p:cNvSpPr/>
          <p:nvPr/>
        </p:nvSpPr>
        <p:spPr>
          <a:xfrm>
            <a:off x="2362201" y="4724118"/>
            <a:ext cx="1250353" cy="482940"/>
          </a:xfrm>
          <a:prstGeom prst="roundRect">
            <a:avLst/>
          </a:prstGeom>
          <a:solidFill>
            <a:srgbClr val="FF0000"/>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CO-OPERATION</a:t>
            </a:r>
          </a:p>
          <a:p>
            <a:pPr algn="ctr"/>
            <a:r>
              <a:rPr lang="en-GB" sz="900" b="1" dirty="0"/>
              <a:t>helping the child </a:t>
            </a:r>
            <a:br>
              <a:rPr lang="en-GB" sz="900" b="1" dirty="0"/>
            </a:br>
            <a:r>
              <a:rPr lang="en-GB" sz="900" b="1" dirty="0"/>
              <a:t>to feel effective</a:t>
            </a:r>
          </a:p>
        </p:txBody>
      </p:sp>
      <p:sp>
        <p:nvSpPr>
          <p:cNvPr id="9" name="TextBox 8"/>
          <p:cNvSpPr txBox="1"/>
          <p:nvPr/>
        </p:nvSpPr>
        <p:spPr>
          <a:xfrm>
            <a:off x="3947562" y="3352801"/>
            <a:ext cx="1190918" cy="646331"/>
          </a:xfrm>
          <a:prstGeom prst="rect">
            <a:avLst/>
          </a:prstGeom>
          <a:noFill/>
        </p:spPr>
        <p:txBody>
          <a:bodyPr wrap="square" rtlCol="0">
            <a:spAutoFit/>
          </a:bodyPr>
          <a:lstStyle/>
          <a:p>
            <a:pPr algn="ctr"/>
            <a:r>
              <a:rPr lang="en-GB" b="1" dirty="0">
                <a:solidFill>
                  <a:srgbClr val="007DBA"/>
                </a:solidFill>
              </a:rPr>
              <a:t>SECURE</a:t>
            </a:r>
          </a:p>
          <a:p>
            <a:pPr algn="ctr"/>
            <a:r>
              <a:rPr lang="en-GB" b="1" dirty="0">
                <a:solidFill>
                  <a:srgbClr val="007DBA"/>
                </a:solidFill>
              </a:rPr>
              <a:t>BASE</a:t>
            </a:r>
            <a:endParaRPr lang="en-US" b="1" dirty="0">
              <a:solidFill>
                <a:srgbClr val="007DBA"/>
              </a:solidFill>
            </a:endParaRPr>
          </a:p>
        </p:txBody>
      </p:sp>
      <p:pic>
        <p:nvPicPr>
          <p:cNvPr id="10" name="Content Placeholder 3">
            <a:extLst>
              <a:ext uri="{FF2B5EF4-FFF2-40B4-BE49-F238E27FC236}">
                <a16:creationId xmlns:a16="http://schemas.microsoft.com/office/drawing/2014/main" id="{9A0A9D29-E864-CF3D-3EF3-BFAE1FEC3D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36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5888"/>
            <a:ext cx="7008812"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72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07035" y="44450"/>
            <a:ext cx="8750461" cy="1119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Why children may not feel effective and find it hard to co-operate</a:t>
            </a:r>
            <a:br>
              <a:rPr lang="en-GB" altLang="en-US" sz="3200" dirty="0"/>
            </a:br>
            <a:endParaRPr lang="en-GB" altLang="en-US" sz="3200" dirty="0"/>
          </a:p>
        </p:txBody>
      </p:sp>
      <p:sp>
        <p:nvSpPr>
          <p:cNvPr id="19459" name="Content Placeholder 2"/>
          <p:cNvSpPr>
            <a:spLocks noGrp="1"/>
          </p:cNvSpPr>
          <p:nvPr>
            <p:ph sz="half" idx="1"/>
          </p:nvPr>
        </p:nvSpPr>
        <p:spPr>
          <a:xfrm>
            <a:off x="462987" y="1464974"/>
            <a:ext cx="8038558" cy="4525962"/>
          </a:xfrm>
        </p:spPr>
        <p:txBody>
          <a:bodyPr/>
          <a:lstStyle/>
          <a:p>
            <a:pPr marL="0" indent="0">
              <a:spcBef>
                <a:spcPts val="0"/>
              </a:spcBef>
              <a:buClr>
                <a:srgbClr val="336699"/>
              </a:buClr>
              <a:buNone/>
            </a:pPr>
            <a:r>
              <a:rPr lang="en-GB" altLang="en-US" sz="2400" dirty="0">
                <a:latin typeface="Calibri" panose="020F0502020204030204" pitchFamily="34" charset="0"/>
                <a:cs typeface="Calibri" panose="020F0502020204030204" pitchFamily="34" charset="0"/>
              </a:rPr>
              <a:t>Children may </a:t>
            </a:r>
          </a:p>
          <a:p>
            <a:pPr marL="0" indent="0">
              <a:spcBef>
                <a:spcPts val="0"/>
              </a:spcBef>
              <a:buClr>
                <a:srgbClr val="336699"/>
              </a:buClr>
              <a:buNone/>
            </a:pPr>
            <a:endParaRPr lang="en-GB" altLang="en-US" sz="2400" dirty="0">
              <a:latin typeface="Calibri" panose="020F0502020204030204" pitchFamily="34" charset="0"/>
              <a:cs typeface="Calibri" panose="020F0502020204030204" pitchFamily="34" charset="0"/>
            </a:endParaRPr>
          </a:p>
          <a:p>
            <a:pPr>
              <a:spcBef>
                <a:spcPts val="0"/>
              </a:spcBef>
              <a:buClr>
                <a:srgbClr val="336699"/>
              </a:buClr>
            </a:pPr>
            <a:r>
              <a:rPr lang="en-GB" altLang="en-US" sz="2400" dirty="0">
                <a:latin typeface="Calibri" panose="020F0502020204030204" pitchFamily="34" charset="0"/>
                <a:cs typeface="Calibri" panose="020F0502020204030204" pitchFamily="34" charset="0"/>
              </a:rPr>
              <a:t>lack confidence in getting their needs met </a:t>
            </a:r>
          </a:p>
          <a:p>
            <a:pPr>
              <a:spcBef>
                <a:spcPts val="0"/>
              </a:spcBef>
              <a:buClr>
                <a:srgbClr val="336699"/>
              </a:buClr>
            </a:pPr>
            <a:endParaRPr lang="en-GB" altLang="en-US" sz="2400" dirty="0">
              <a:latin typeface="Calibri" panose="020F0502020204030204" pitchFamily="34" charset="0"/>
              <a:cs typeface="Calibri" panose="020F0502020204030204" pitchFamily="34" charset="0"/>
            </a:endParaRPr>
          </a:p>
          <a:p>
            <a:pPr>
              <a:spcBef>
                <a:spcPts val="0"/>
              </a:spcBef>
              <a:buClr>
                <a:srgbClr val="336699"/>
              </a:buClr>
            </a:pPr>
            <a:r>
              <a:rPr lang="en-GB" altLang="en-US" sz="2400" dirty="0">
                <a:latin typeface="Calibri" panose="020F0502020204030204" pitchFamily="34" charset="0"/>
                <a:cs typeface="Calibri" panose="020F0502020204030204" pitchFamily="34" charset="0"/>
              </a:rPr>
              <a:t>have rarely experienced co-operative caregiving </a:t>
            </a:r>
          </a:p>
          <a:p>
            <a:pPr>
              <a:spcBef>
                <a:spcPts val="0"/>
              </a:spcBef>
              <a:buClr>
                <a:srgbClr val="336699"/>
              </a:buClr>
            </a:pPr>
            <a:endParaRPr lang="en-GB" altLang="en-US" sz="2400" dirty="0">
              <a:latin typeface="Calibri" panose="020F0502020204030204" pitchFamily="34" charset="0"/>
              <a:cs typeface="Calibri" panose="020F0502020204030204" pitchFamily="34" charset="0"/>
            </a:endParaRPr>
          </a:p>
          <a:p>
            <a:pPr>
              <a:spcBef>
                <a:spcPts val="0"/>
              </a:spcBef>
              <a:buClr>
                <a:srgbClr val="336699"/>
              </a:buClr>
            </a:pPr>
            <a:r>
              <a:rPr lang="en-GB" altLang="en-US" sz="2400" dirty="0">
                <a:latin typeface="Calibri" panose="020F0502020204030204" pitchFamily="34" charset="0"/>
                <a:cs typeface="Calibri" panose="020F0502020204030204" pitchFamily="34" charset="0"/>
              </a:rPr>
              <a:t>have previously felt powerless or too powerful in their birth families or in the care system</a:t>
            </a:r>
            <a:endParaRPr lang="en-GB" altLang="en-US" sz="2400" dirty="0"/>
          </a:p>
          <a:p>
            <a:pPr>
              <a:lnSpc>
                <a:spcPct val="150000"/>
              </a:lnSpc>
              <a:buClr>
                <a:srgbClr val="336699"/>
              </a:buClr>
              <a:buFont typeface="Arial" panose="020B0604020202020204" pitchFamily="34" charset="0"/>
              <a:buChar char="•"/>
            </a:pPr>
            <a:endParaRPr lang="en-GB" altLang="en-US" sz="2400" dirty="0"/>
          </a:p>
          <a:p>
            <a:endParaRPr lang="en-GB" altLang="en-US" sz="2400" dirty="0"/>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05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99391" y="134938"/>
            <a:ext cx="8776252" cy="1133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What is Secure Base caregiving?</a:t>
            </a:r>
            <a:endParaRPr lang="en-GB" altLang="en-US" sz="3600" dirty="0">
              <a:latin typeface="Calibri" panose="020F0502020204030204" pitchFamily="34" charset="0"/>
              <a:cs typeface="Calibri" panose="020F0502020204030204" pitchFamily="34" charset="0"/>
            </a:endParaRPr>
          </a:p>
        </p:txBody>
      </p:sp>
      <p:sp>
        <p:nvSpPr>
          <p:cNvPr id="19459" name="Content Placeholder 2"/>
          <p:cNvSpPr>
            <a:spLocks noGrp="1"/>
          </p:cNvSpPr>
          <p:nvPr>
            <p:ph sz="half" idx="1"/>
          </p:nvPr>
        </p:nvSpPr>
        <p:spPr>
          <a:xfrm>
            <a:off x="213374" y="1342953"/>
            <a:ext cx="8506722" cy="4662992"/>
          </a:xfrm>
        </p:spPr>
        <p:txBody>
          <a:bodyPr/>
          <a:lstStyle/>
          <a:p>
            <a:pPr lvl="1">
              <a:buClr>
                <a:srgbClr val="336699"/>
              </a:buClr>
              <a:buFont typeface="Wingdings" pitchFamily="2" charset="2"/>
              <a:buChar char="§"/>
              <a:defRPr sz="2400">
                <a:latin typeface="Calibri"/>
                <a:ea typeface="Calibri"/>
                <a:cs typeface="Calibri"/>
                <a:sym typeface="Calibri"/>
              </a:defRPr>
            </a:pPr>
            <a:endParaRPr lang="en-US" altLang="en-US" dirty="0">
              <a:latin typeface="Calibri" panose="020F0502020204030204" pitchFamily="34" charset="0"/>
              <a:cs typeface="Calibri" panose="020F0502020204030204" pitchFamily="34" charset="0"/>
            </a:endParaRPr>
          </a:p>
          <a:p>
            <a:pPr lvl="1">
              <a:buClr>
                <a:srgbClr val="336699"/>
              </a:buClr>
              <a:buFont typeface="Wingdings" pitchFamily="2" charset="2"/>
              <a:buChar char="§"/>
              <a:defRPr sz="2400">
                <a:latin typeface="Calibri"/>
                <a:ea typeface="Calibri"/>
                <a:cs typeface="Calibri"/>
                <a:sym typeface="Calibri"/>
              </a:defRPr>
            </a:pPr>
            <a:r>
              <a:rPr lang="en-US" altLang="en-US" dirty="0">
                <a:latin typeface="Calibri" panose="020F0502020204030204" pitchFamily="34" charset="0"/>
                <a:cs typeface="Calibri" panose="020F0502020204030204" pitchFamily="34" charset="0"/>
              </a:rPr>
              <a:t>Secure Base caregiving provides a child of any age with reliable comfort, closeness and reassurance.</a:t>
            </a:r>
          </a:p>
          <a:p>
            <a:pPr lvl="1">
              <a:buClr>
                <a:srgbClr val="336699"/>
              </a:buClr>
              <a:buFont typeface="Wingdings" pitchFamily="2" charset="2"/>
              <a:buChar char="§"/>
              <a:defRPr sz="2400">
                <a:latin typeface="Calibri"/>
                <a:ea typeface="Calibri"/>
                <a:cs typeface="Calibri"/>
                <a:sym typeface="Calibri"/>
              </a:defRPr>
            </a:pPr>
            <a:endParaRPr lang="en-GB" altLang="en-US" dirty="0">
              <a:latin typeface="Calibri" panose="020F0502020204030204" pitchFamily="34" charset="0"/>
              <a:cs typeface="Calibri" panose="020F0502020204030204" pitchFamily="34" charset="0"/>
            </a:endParaRPr>
          </a:p>
          <a:p>
            <a:pPr lvl="1">
              <a:buClr>
                <a:srgbClr val="336699"/>
              </a:buClr>
              <a:buFont typeface="Wingdings" pitchFamily="2" charset="2"/>
              <a:buChar char="§"/>
              <a:defRPr sz="2400">
                <a:latin typeface="Calibri"/>
                <a:ea typeface="Calibri"/>
                <a:cs typeface="Calibri"/>
                <a:sym typeface="Calibri"/>
              </a:defRPr>
            </a:pPr>
            <a:r>
              <a:rPr lang="en-GB" altLang="en-US" dirty="0">
                <a:latin typeface="Calibri" panose="020F0502020204030204" pitchFamily="34" charset="0"/>
                <a:cs typeface="Calibri" panose="020F0502020204030204" pitchFamily="34" charset="0"/>
              </a:rPr>
              <a:t>This </a:t>
            </a:r>
            <a:r>
              <a:rPr lang="en-US" altLang="en-US" dirty="0">
                <a:latin typeface="Calibri" panose="020F0502020204030204" pitchFamily="34" charset="0"/>
                <a:cs typeface="Calibri" panose="020F0502020204030204" pitchFamily="34" charset="0"/>
              </a:rPr>
              <a:t>reduces the child’s anxiety </a:t>
            </a:r>
            <a:r>
              <a:rPr lang="en-GB" altLang="en-US" dirty="0">
                <a:latin typeface="Calibri" panose="020F0502020204030204" pitchFamily="34" charset="0"/>
                <a:cs typeface="Calibri" panose="020F0502020204030204" pitchFamily="34" charset="0"/>
              </a:rPr>
              <a:t>and provides </a:t>
            </a:r>
            <a:r>
              <a:rPr lang="en-US" altLang="en-US" dirty="0">
                <a:latin typeface="Calibri" panose="020F0502020204030204" pitchFamily="34" charset="0"/>
                <a:cs typeface="Calibri" panose="020F0502020204030204" pitchFamily="34" charset="0"/>
              </a:rPr>
              <a:t>the child with a secure base from which to explore, play, learn and fulfil their potential. </a:t>
            </a:r>
          </a:p>
          <a:p>
            <a:pPr lvl="1">
              <a:spcAft>
                <a:spcPts val="600"/>
              </a:spcAft>
              <a:buClr>
                <a:srgbClr val="336699"/>
              </a:buClr>
            </a:pPr>
            <a:endParaRPr lang="en-US" altLang="en-US" dirty="0">
              <a:latin typeface="Calibri" panose="020F0502020204030204" pitchFamily="34" charset="0"/>
              <a:cs typeface="Calibri" panose="020F0502020204030204" pitchFamily="34" charset="0"/>
            </a:endParaRPr>
          </a:p>
          <a:p>
            <a:pPr marL="0" indent="0">
              <a:buClr>
                <a:srgbClr val="336699"/>
              </a:buClr>
              <a:buNone/>
            </a:pPr>
            <a:endParaRPr lang="en-GB" altLang="en-US" sz="2400" dirty="0"/>
          </a:p>
          <a:p>
            <a:pPr>
              <a:lnSpc>
                <a:spcPct val="150000"/>
              </a:lnSpc>
              <a:buClr>
                <a:srgbClr val="336699"/>
              </a:buClr>
              <a:buFont typeface="Arial" panose="020B0604020202020204" pitchFamily="34" charset="0"/>
              <a:buChar char="•"/>
            </a:pPr>
            <a:endParaRPr lang="en-GB" altLang="en-US" sz="2400" dirty="0"/>
          </a:p>
        </p:txBody>
      </p:sp>
      <p:pic>
        <p:nvPicPr>
          <p:cNvPr id="19460"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92838"/>
            <a:ext cx="2047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767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861B2-0330-9185-DEBA-768098391121}"/>
            </a:ext>
          </a:extLst>
        </p:cNvPr>
        <p:cNvGrpSpPr/>
        <p:nvPr/>
      </p:nvGrpSpPr>
      <p:grpSpPr>
        <a:xfrm>
          <a:off x="0" y="0"/>
          <a:ext cx="0" cy="0"/>
          <a:chOff x="0" y="0"/>
          <a:chExt cx="0" cy="0"/>
        </a:xfrm>
      </p:grpSpPr>
      <p:sp>
        <p:nvSpPr>
          <p:cNvPr id="25602" name="Title 1">
            <a:extLst>
              <a:ext uri="{FF2B5EF4-FFF2-40B4-BE49-F238E27FC236}">
                <a16:creationId xmlns:a16="http://schemas.microsoft.com/office/drawing/2014/main" id="{E5D4EDFE-FD88-7085-8EEA-420F565FA9B2}"/>
              </a:ext>
            </a:extLst>
          </p:cNvPr>
          <p:cNvSpPr>
            <a:spLocks noGrp="1"/>
          </p:cNvSpPr>
          <p:nvPr>
            <p:ph type="title"/>
          </p:nvPr>
        </p:nvSpPr>
        <p:spPr bwMode="auto">
          <a:xfrm>
            <a:off x="301336" y="142083"/>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Co-operation-helping the child to feel effective: caregiver thinking and feeling</a:t>
            </a:r>
          </a:p>
        </p:txBody>
      </p:sp>
      <p:sp>
        <p:nvSpPr>
          <p:cNvPr id="25603" name="Content Placeholder 2">
            <a:extLst>
              <a:ext uri="{FF2B5EF4-FFF2-40B4-BE49-F238E27FC236}">
                <a16:creationId xmlns:a16="http://schemas.microsoft.com/office/drawing/2014/main" id="{50EFC0B4-0BE7-07E3-C43B-F26C14ECEC65}"/>
              </a:ext>
            </a:extLst>
          </p:cNvPr>
          <p:cNvSpPr>
            <a:spLocks noGrp="1"/>
          </p:cNvSpPr>
          <p:nvPr>
            <p:ph sz="half" idx="1"/>
          </p:nvPr>
        </p:nvSpPr>
        <p:spPr>
          <a:xfrm>
            <a:off x="301336" y="1761893"/>
            <a:ext cx="8218487" cy="3791414"/>
          </a:xfrm>
        </p:spPr>
        <p:txBody>
          <a:bodyPr/>
          <a:lstStyle/>
          <a:p>
            <a:pPr>
              <a:buClr>
                <a:srgbClr val="0070C0"/>
              </a:buClr>
            </a:pPr>
            <a:r>
              <a:rPr lang="en-US" sz="2400" dirty="0"/>
              <a:t>This child needs to feel effective and competent. </a:t>
            </a:r>
          </a:p>
          <a:p>
            <a:pPr>
              <a:buClr>
                <a:srgbClr val="0070C0"/>
              </a:buClr>
            </a:pPr>
            <a:endParaRPr lang="en-US" sz="2400" dirty="0"/>
          </a:p>
          <a:p>
            <a:pPr>
              <a:buClr>
                <a:srgbClr val="0070C0"/>
              </a:buClr>
            </a:pPr>
            <a:r>
              <a:rPr lang="en-US" sz="2400" dirty="0"/>
              <a:t>How can we work together? </a:t>
            </a:r>
          </a:p>
          <a:p>
            <a:pPr>
              <a:spcBef>
                <a:spcPts val="0"/>
              </a:spcBef>
              <a:buClr>
                <a:srgbClr val="336699"/>
              </a:buClr>
            </a:pP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a:p>
            <a:pPr marL="0" indent="0">
              <a:lnSpc>
                <a:spcPct val="150000"/>
              </a:lnSpc>
              <a:buClr>
                <a:srgbClr val="336699"/>
              </a:buClr>
              <a:buNone/>
            </a:pPr>
            <a:endParaRPr lang="en-GB" altLang="en-US" sz="2400" dirty="0"/>
          </a:p>
        </p:txBody>
      </p:sp>
      <p:pic>
        <p:nvPicPr>
          <p:cNvPr id="25604" name="Picture 4">
            <a:extLst>
              <a:ext uri="{FF2B5EF4-FFF2-40B4-BE49-F238E27FC236}">
                <a16:creationId xmlns:a16="http://schemas.microsoft.com/office/drawing/2014/main" id="{CCB816D0-4D4F-16C3-1069-F27FC78D2A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124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01336" y="142083"/>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Co-operation-helping the child to feel effective: caregiver behaviour</a:t>
            </a:r>
          </a:p>
        </p:txBody>
      </p:sp>
      <p:sp>
        <p:nvSpPr>
          <p:cNvPr id="25603" name="Content Placeholder 2"/>
          <p:cNvSpPr>
            <a:spLocks noGrp="1"/>
          </p:cNvSpPr>
          <p:nvPr>
            <p:ph sz="half" idx="1"/>
          </p:nvPr>
        </p:nvSpPr>
        <p:spPr>
          <a:xfrm>
            <a:off x="301336" y="1761893"/>
            <a:ext cx="8218487" cy="3791414"/>
          </a:xfrm>
        </p:spPr>
        <p:txBody>
          <a:bodyPr/>
          <a:lstStyle/>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Offering choices </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Enabling the child to take the lead </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Helping the child to achieve results on their own and with help </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Setting clear rules and boundaries –  but being willing to negotiate within them</a:t>
            </a:r>
          </a:p>
          <a:p>
            <a:pPr>
              <a:spcBef>
                <a:spcPts val="600"/>
              </a:spcBef>
              <a:spcAft>
                <a:spcPts val="600"/>
              </a:spcAft>
              <a:buClr>
                <a:srgbClr val="336699"/>
              </a:buClr>
            </a:pPr>
            <a:r>
              <a:rPr lang="en-GB" altLang="en-US" sz="2400" dirty="0">
                <a:latin typeface="Calibri" panose="020F0502020204030204" pitchFamily="34" charset="0"/>
                <a:cs typeface="Calibri" panose="020F0502020204030204" pitchFamily="34" charset="0"/>
              </a:rPr>
              <a:t>Using fun and playfulness to achieve co-operation</a:t>
            </a:r>
          </a:p>
          <a:p>
            <a:pPr>
              <a:spcBef>
                <a:spcPts val="0"/>
              </a:spcBef>
              <a:buClr>
                <a:srgbClr val="336699"/>
              </a:buClr>
            </a:pP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a:p>
            <a:pPr marL="0" indent="0">
              <a:lnSpc>
                <a:spcPct val="150000"/>
              </a:lnSpc>
              <a:buClr>
                <a:srgbClr val="336699"/>
              </a:buClr>
              <a:buNone/>
            </a:pPr>
            <a:endParaRPr lang="en-GB" altLang="en-US" sz="2400" dirty="0"/>
          </a:p>
        </p:txBody>
      </p:sp>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628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50825" y="44450"/>
            <a:ext cx="7926820" cy="108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Helping a child to feel effective -            and be co-operative</a:t>
            </a:r>
            <a:br>
              <a:rPr lang="en-GB" altLang="en-US" sz="3200" dirty="0"/>
            </a:br>
            <a:endParaRPr lang="en-GB" altLang="en-US" sz="3200" dirty="0"/>
          </a:p>
        </p:txBody>
      </p:sp>
      <p:sp>
        <p:nvSpPr>
          <p:cNvPr id="3" name="Content Placeholder 2"/>
          <p:cNvSpPr>
            <a:spLocks noGrp="1"/>
          </p:cNvSpPr>
          <p:nvPr>
            <p:ph sz="half" idx="1"/>
          </p:nvPr>
        </p:nvSpPr>
        <p:spPr>
          <a:xfrm>
            <a:off x="468313" y="1557338"/>
            <a:ext cx="7926821" cy="4525962"/>
          </a:xfrm>
        </p:spPr>
        <p:txBody>
          <a:bodyPr/>
          <a:lstStyle/>
          <a:p>
            <a:pPr marL="0" indent="0">
              <a:buFont typeface="Wingdings" panose="05000000000000000000" pitchFamily="2" charset="2"/>
              <a:buNone/>
              <a:defRPr/>
            </a:pPr>
            <a:endParaRPr lang="en-GB" sz="2400" dirty="0">
              <a:latin typeface="Calibri" panose="020F0502020204030204" pitchFamily="34" charset="0"/>
              <a:cs typeface="Calibri" panose="020F0502020204030204" pitchFamily="34" charset="0"/>
            </a:endParaRPr>
          </a:p>
          <a:p>
            <a:pPr marL="0" indent="0">
              <a:buNone/>
              <a:defRPr/>
            </a:pPr>
            <a:r>
              <a:rPr lang="en-GB" sz="2400" dirty="0">
                <a:latin typeface="Calibri" panose="020F0502020204030204" pitchFamily="34" charset="0"/>
                <a:cs typeface="Calibri" panose="020F0502020204030204" pitchFamily="34" charset="0"/>
              </a:rPr>
              <a:t>‘We try, actually, never to tell Salim (7) to do anything.  It’s a matter of phrasing it differently, so that you are not triggering his feelings of threat.  So, instead of saying, “You need to wash your hands before you have a sandwich”,  we might just say “Would you like to come and have a sandwich after you’ve washed your hands?” ’ </a:t>
            </a:r>
            <a:r>
              <a:rPr lang="en-GB" altLang="en-US" sz="2400" dirty="0">
                <a:latin typeface="Calibri" panose="020F0502020204030204" pitchFamily="34" charset="0"/>
                <a:cs typeface="Calibri" panose="020F0502020204030204" pitchFamily="34" charset="0"/>
              </a:rPr>
              <a:t>(Caregiver) </a:t>
            </a:r>
            <a:endParaRPr lang="en-GB" sz="2400" dirty="0"/>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550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156118"/>
            <a:ext cx="8218487" cy="10408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Using fun and offering choice to         achieve co-operation</a:t>
            </a:r>
            <a:br>
              <a:rPr lang="en-GB" altLang="en-US" sz="3200" dirty="0"/>
            </a:br>
            <a:endParaRPr lang="en-GB" altLang="en-US" sz="3200" dirty="0"/>
          </a:p>
        </p:txBody>
      </p:sp>
      <p:sp>
        <p:nvSpPr>
          <p:cNvPr id="3" name="Content Placeholder 2"/>
          <p:cNvSpPr>
            <a:spLocks noGrp="1"/>
          </p:cNvSpPr>
          <p:nvPr>
            <p:ph sz="half" idx="1"/>
          </p:nvPr>
        </p:nvSpPr>
        <p:spPr>
          <a:xfrm>
            <a:off x="284480" y="1416205"/>
            <a:ext cx="8391207" cy="4637943"/>
          </a:xfrm>
        </p:spPr>
        <p:txBody>
          <a:bodyPr/>
          <a:lstStyle/>
          <a:p>
            <a:pPr marL="0" indent="0">
              <a:buFont typeface="Wingdings" panose="05000000000000000000" pitchFamily="2" charset="2"/>
              <a:buNone/>
              <a:defRPr/>
            </a:pPr>
            <a:endParaRPr lang="en-US" sz="2200" dirty="0"/>
          </a:p>
          <a:p>
            <a:pPr marL="400050" lvl="1" indent="0">
              <a:buNone/>
              <a:defRPr/>
            </a:pPr>
            <a:r>
              <a:rPr lang="en-US" dirty="0">
                <a:latin typeface="Calibri" panose="020F0502020204030204" pitchFamily="34" charset="0"/>
                <a:cs typeface="Calibri" panose="020F0502020204030204" pitchFamily="34" charset="0"/>
              </a:rPr>
              <a:t>‘Jack (7) often doesn’t want to go to bed.  He loves stories and when it is bedtime, I might say “Race you up the stairs.  First one up gets to choose the story”.  This works well as Jack is keen to run upstairs first so that he can choose a long story.  Bedtime is no longer a battle.’ </a:t>
            </a:r>
            <a:r>
              <a:rPr lang="en-GB" altLang="en-US" dirty="0">
                <a:latin typeface="Calibri" panose="020F0502020204030204" pitchFamily="34" charset="0"/>
                <a:cs typeface="Calibri" panose="020F0502020204030204" pitchFamily="34" charset="0"/>
              </a:rPr>
              <a:t>(Caregiver) </a:t>
            </a:r>
            <a:endParaRPr lang="en-GB" sz="2400" dirty="0"/>
          </a:p>
        </p:txBody>
      </p:sp>
      <p:pic>
        <p:nvPicPr>
          <p:cNvPr id="286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07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88234" y="155864"/>
            <a:ext cx="8689511" cy="1080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Attending- the therapeutic effect of</a:t>
            </a:r>
            <a:br>
              <a:rPr lang="en-US" alt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enabling a child to take the lead</a:t>
            </a:r>
            <a:br>
              <a:rPr lang="en-GB" altLang="en-US" sz="3200" dirty="0"/>
            </a:br>
            <a:endParaRPr lang="en-GB" altLang="en-US" sz="3200" dirty="0"/>
          </a:p>
        </p:txBody>
      </p:sp>
      <p:sp>
        <p:nvSpPr>
          <p:cNvPr id="3" name="Content Placeholder 2"/>
          <p:cNvSpPr>
            <a:spLocks noGrp="1"/>
          </p:cNvSpPr>
          <p:nvPr>
            <p:ph sz="half" idx="1"/>
          </p:nvPr>
        </p:nvSpPr>
        <p:spPr>
          <a:xfrm>
            <a:off x="462755" y="1522557"/>
            <a:ext cx="8045625" cy="4525963"/>
          </a:xfrm>
        </p:spPr>
        <p:txBody>
          <a:bodyPr/>
          <a:lstStyle/>
          <a:p>
            <a:pPr marL="0" indent="0">
              <a:buNone/>
              <a:defRPr/>
            </a:pPr>
            <a:endParaRPr lang="en-US" sz="2200" dirty="0"/>
          </a:p>
          <a:p>
            <a:pPr marL="400050" lvl="1" indent="0">
              <a:buNone/>
              <a:defRPr/>
            </a:pPr>
            <a:r>
              <a:rPr lang="en-US" dirty="0">
                <a:latin typeface="Calibri" panose="020F0502020204030204" pitchFamily="34" charset="0"/>
                <a:cs typeface="Calibri" panose="020F0502020204030204" pitchFamily="34" charset="0"/>
              </a:rPr>
              <a:t>‘George (3) would only relax in the garden, so although it was winter we wrapped up warm and everyday we spent time outside.  He would potter about, looking at stuff, sometimes pulling up flowers, and I would follow him and talk occasionally and he would stop and he’d look at an insect, or whatever it was he’d found. I pretty much let George lead, but sometimes I’d draw his attention to things.’ </a:t>
            </a:r>
            <a:r>
              <a:rPr lang="en-GB" altLang="en-US" dirty="0">
                <a:latin typeface="Calibri" panose="020F0502020204030204" pitchFamily="34" charset="0"/>
                <a:cs typeface="Calibri" panose="020F0502020204030204" pitchFamily="34" charset="0"/>
              </a:rPr>
              <a:t>(Caregiver) </a:t>
            </a:r>
            <a:endParaRPr lang="en-GB" sz="2400" dirty="0"/>
          </a:p>
        </p:txBody>
      </p:sp>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916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 y="44450"/>
            <a:ext cx="9144000" cy="11398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0" dirty="0">
                <a:latin typeface="Calibri" panose="020F0502020204030204" pitchFamily="34" charset="0"/>
                <a:cs typeface="Calibri" panose="020F0502020204030204" pitchFamily="34" charset="0"/>
              </a:rPr>
              <a:t>EXERCISE 4  Co-operation- helping children of different ages to feel effective/ be co-operative </a:t>
            </a:r>
            <a:br>
              <a:rPr lang="en-GB" altLang="en-US" sz="3200" dirty="0"/>
            </a:br>
            <a:endParaRPr lang="en-GB" altLang="en-US" sz="3200" dirty="0"/>
          </a:p>
        </p:txBody>
      </p:sp>
      <p:sp>
        <p:nvSpPr>
          <p:cNvPr id="29699" name="Content Placeholder 2"/>
          <p:cNvSpPr>
            <a:spLocks noGrp="1"/>
          </p:cNvSpPr>
          <p:nvPr>
            <p:ph sz="half" idx="1"/>
          </p:nvPr>
        </p:nvSpPr>
        <p:spPr>
          <a:xfrm>
            <a:off x="457200" y="1475510"/>
            <a:ext cx="8229600" cy="4478482"/>
          </a:xfrm>
        </p:spPr>
        <p:txBody>
          <a:bodyPr/>
          <a:lstStyle/>
          <a:p>
            <a:pPr>
              <a:buClr>
                <a:srgbClr val="336699"/>
              </a:buClr>
            </a:pPr>
            <a:r>
              <a:rPr lang="en-GB" altLang="en-US" sz="2400" dirty="0">
                <a:latin typeface="Calibri" panose="020F0502020204030204" pitchFamily="34" charset="0"/>
                <a:cs typeface="Calibri" panose="020F0502020204030204" pitchFamily="34" charset="0"/>
              </a:rPr>
              <a:t>What could a caregiver do to help each child feel more effective - and be more co-operative?</a:t>
            </a:r>
          </a:p>
          <a:p>
            <a:pPr lvl="1">
              <a:lnSpc>
                <a:spcPct val="150000"/>
              </a:lnSpc>
              <a:buClr>
                <a:srgbClr val="336699"/>
              </a:buClr>
            </a:pPr>
            <a:r>
              <a:rPr lang="en-US" altLang="en-US" sz="2200" dirty="0">
                <a:latin typeface="Calibri" panose="020F0502020204030204" pitchFamily="34" charset="0"/>
                <a:cs typeface="Calibri" panose="020F0502020204030204" pitchFamily="34" charset="0"/>
              </a:rPr>
              <a:t>Tina (12 months) does not show interest in toys or play.</a:t>
            </a:r>
            <a:endParaRPr lang="en-GB" altLang="en-US" sz="2200" dirty="0">
              <a:latin typeface="Calibri" panose="020F0502020204030204" pitchFamily="34" charset="0"/>
              <a:cs typeface="Calibri" panose="020F0502020204030204" pitchFamily="34" charset="0"/>
            </a:endParaRPr>
          </a:p>
          <a:p>
            <a:pPr lvl="1">
              <a:lnSpc>
                <a:spcPct val="150000"/>
              </a:lnSpc>
              <a:buClr>
                <a:srgbClr val="336699"/>
              </a:buClr>
            </a:pPr>
            <a:r>
              <a:rPr lang="en-US" altLang="en-US" sz="2200" dirty="0">
                <a:latin typeface="Calibri" panose="020F0502020204030204" pitchFamily="34" charset="0"/>
                <a:cs typeface="Calibri" panose="020F0502020204030204" pitchFamily="34" charset="0"/>
              </a:rPr>
              <a:t>James (4) can’t sit still, runs around, jumps on furniture.</a:t>
            </a:r>
            <a:endParaRPr lang="en-GB" altLang="en-US" sz="2200" dirty="0">
              <a:latin typeface="Calibri" panose="020F0502020204030204" pitchFamily="34" charset="0"/>
              <a:cs typeface="Calibri" panose="020F0502020204030204" pitchFamily="34" charset="0"/>
            </a:endParaRPr>
          </a:p>
          <a:p>
            <a:pPr lvl="1">
              <a:lnSpc>
                <a:spcPct val="150000"/>
              </a:lnSpc>
              <a:buClr>
                <a:srgbClr val="336699"/>
              </a:buClr>
            </a:pPr>
            <a:r>
              <a:rPr lang="en-US" altLang="en-US" sz="2200" dirty="0">
                <a:latin typeface="Calibri" panose="020F0502020204030204" pitchFamily="34" charset="0"/>
                <a:cs typeface="Calibri" panose="020F0502020204030204" pitchFamily="34" charset="0"/>
              </a:rPr>
              <a:t>Toby (8) gets very angry when he can’t have more sweets.</a:t>
            </a:r>
          </a:p>
          <a:p>
            <a:pPr lvl="1">
              <a:lnSpc>
                <a:spcPct val="150000"/>
              </a:lnSpc>
              <a:buClr>
                <a:srgbClr val="336699"/>
              </a:buClr>
            </a:pPr>
            <a:r>
              <a:rPr lang="en-US" altLang="en-US" sz="2200" dirty="0">
                <a:latin typeface="Calibri" panose="020F0502020204030204" pitchFamily="34" charset="0"/>
                <a:cs typeface="Calibri" panose="020F0502020204030204" pitchFamily="34" charset="0"/>
              </a:rPr>
              <a:t>Annette (15) stays out later than agreed.</a:t>
            </a:r>
            <a:endParaRPr lang="en-GB" altLang="en-US" sz="2200" dirty="0">
              <a:latin typeface="Calibri" panose="020F0502020204030204" pitchFamily="34" charset="0"/>
              <a:cs typeface="Calibri" panose="020F0502020204030204" pitchFamily="34" charset="0"/>
            </a:endParaRPr>
          </a:p>
          <a:p>
            <a:pPr marL="0" indent="0">
              <a:buNone/>
            </a:pPr>
            <a:endParaRPr lang="en-GB" altLang="en-US" sz="2400" dirty="0">
              <a:latin typeface="Calibri" panose="020F0502020204030204" pitchFamily="34" charset="0"/>
              <a:cs typeface="Calibri" panose="020F0502020204030204" pitchFamily="34" charset="0"/>
            </a:endParaRP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320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84464" y="44450"/>
            <a:ext cx="8229600" cy="11525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Co-operation- helping a child to feel effective: child thinking and feeling</a:t>
            </a:r>
            <a:endParaRPr lang="en-GB" altLang="en-US" sz="3600" b="0" dirty="0">
              <a:solidFill>
                <a:srgbClr val="0070C0"/>
              </a:solidFill>
              <a:latin typeface="Calibri" panose="020F0502020204030204" pitchFamily="34" charset="0"/>
              <a:cs typeface="Calibri" panose="020F0502020204030204" pitchFamily="34" charset="0"/>
            </a:endParaRPr>
          </a:p>
        </p:txBody>
      </p:sp>
      <p:sp>
        <p:nvSpPr>
          <p:cNvPr id="31747" name="Content Placeholder 2"/>
          <p:cNvSpPr>
            <a:spLocks noGrp="1"/>
          </p:cNvSpPr>
          <p:nvPr>
            <p:ph sz="half" idx="1"/>
          </p:nvPr>
        </p:nvSpPr>
        <p:spPr>
          <a:xfrm>
            <a:off x="384464" y="1408906"/>
            <a:ext cx="7991475" cy="4525962"/>
          </a:xfrm>
        </p:spPr>
        <p:txBody>
          <a:bodyPr/>
          <a:lstStyle/>
          <a:p>
            <a:pPr>
              <a:lnSpc>
                <a:spcPct val="150000"/>
              </a:lnSpc>
              <a:buClr>
                <a:srgbClr val="336699"/>
              </a:buClr>
            </a:pPr>
            <a:endParaRPr lang="en-US" altLang="en-US" sz="2400" dirty="0"/>
          </a:p>
          <a:p>
            <a:pPr>
              <a:lnSpc>
                <a:spcPct val="150000"/>
              </a:lnSpc>
              <a:buClr>
                <a:srgbClr val="336699"/>
              </a:buClr>
            </a:pPr>
            <a:r>
              <a:rPr lang="en-US" altLang="en-US" sz="2400" dirty="0">
                <a:latin typeface="Calibri" panose="020F0502020204030204" pitchFamily="34" charset="0"/>
                <a:cs typeface="Calibri" panose="020F0502020204030204" pitchFamily="34" charset="0"/>
              </a:rPr>
              <a:t>I feel effective.</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pPr>
            <a:r>
              <a:rPr lang="en-US" altLang="en-US" sz="2400" dirty="0">
                <a:latin typeface="Calibri" panose="020F0502020204030204" pitchFamily="34" charset="0"/>
                <a:cs typeface="Calibri" panose="020F0502020204030204" pitchFamily="34" charset="0"/>
              </a:rPr>
              <a:t>I can make choices.</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pPr>
            <a:r>
              <a:rPr lang="en-US" altLang="en-US" sz="2400" dirty="0">
                <a:latin typeface="Calibri" panose="020F0502020204030204" pitchFamily="34" charset="0"/>
                <a:cs typeface="Calibri" panose="020F0502020204030204" pitchFamily="34" charset="0"/>
              </a:rPr>
              <a:t>I can co-operate with others.</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p:txBody>
      </p:sp>
      <p:pic>
        <p:nvPicPr>
          <p:cNvPr id="317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146800"/>
            <a:ext cx="2447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196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D318B-8211-0A8A-36C3-51B781297ED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54DFC39-7021-8BAC-66A8-7D00B38E1A52}"/>
              </a:ext>
            </a:extLst>
          </p:cNvPr>
          <p:cNvSpPr>
            <a:spLocks noGrp="1"/>
          </p:cNvSpPr>
          <p:nvPr>
            <p:ph type="title"/>
          </p:nvPr>
        </p:nvSpPr>
        <p:spPr>
          <a:xfrm>
            <a:off x="457200" y="2341756"/>
            <a:ext cx="8229600" cy="2174488"/>
          </a:xfrm>
        </p:spPr>
        <p:txBody>
          <a:bodyPr/>
          <a:lstStyle/>
          <a:p>
            <a:pPr algn="ctr"/>
            <a:r>
              <a:rPr lang="en-US" sz="3600" b="0" dirty="0">
                <a:latin typeface="Calibri" panose="020F0502020204030204" pitchFamily="34" charset="0"/>
                <a:cs typeface="Calibri" panose="020F0502020204030204" pitchFamily="34" charset="0"/>
              </a:rPr>
              <a:t>Family membership – helping the child </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to belong</a:t>
            </a:r>
          </a:p>
        </p:txBody>
      </p:sp>
      <p:pic>
        <p:nvPicPr>
          <p:cNvPr id="2" name="Content Placeholder 3">
            <a:extLst>
              <a:ext uri="{FF2B5EF4-FFF2-40B4-BE49-F238E27FC236}">
                <a16:creationId xmlns:a16="http://schemas.microsoft.com/office/drawing/2014/main" id="{57ACDF88-76ED-23F7-54EA-D3F6EDC423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25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457"/>
            <a:ext cx="8229600" cy="685099"/>
          </a:xfrm>
        </p:spPr>
        <p:txBody>
          <a:bodyPr/>
          <a:lstStyle/>
          <a:p>
            <a:pPr algn="ctr"/>
            <a:r>
              <a:rPr lang="en-US" sz="3600" b="0" dirty="0">
                <a:solidFill>
                  <a:srgbClr val="007DBA"/>
                </a:solidFill>
                <a:latin typeface="Calibri" panose="020F0502020204030204" pitchFamily="34" charset="0"/>
                <a:cs typeface="Calibri" panose="020F0502020204030204" pitchFamily="34" charset="0"/>
              </a:rPr>
              <a:t>The Secure Base model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1" y="1988910"/>
            <a:ext cx="3200400" cy="3021319"/>
          </a:xfrm>
        </p:spPr>
      </p:pic>
      <p:sp>
        <p:nvSpPr>
          <p:cNvPr id="3" name="Rounded Rectangle 2"/>
          <p:cNvSpPr/>
          <p:nvPr/>
        </p:nvSpPr>
        <p:spPr>
          <a:xfrm>
            <a:off x="4041584" y="1664386"/>
            <a:ext cx="1060704" cy="557784"/>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AVAILABILITY</a:t>
            </a:r>
          </a:p>
          <a:p>
            <a:pPr algn="ctr"/>
            <a:r>
              <a:rPr lang="en-GB" sz="900" b="1" dirty="0"/>
              <a:t>helping the child to trust</a:t>
            </a:r>
          </a:p>
        </p:txBody>
      </p:sp>
      <p:sp>
        <p:nvSpPr>
          <p:cNvPr id="5" name="Rounded Rectangle 4"/>
          <p:cNvSpPr/>
          <p:nvPr/>
        </p:nvSpPr>
        <p:spPr>
          <a:xfrm>
            <a:off x="1825658" y="2947036"/>
            <a:ext cx="1385279" cy="570630"/>
          </a:xfrm>
          <a:prstGeom prst="roundRect">
            <a:avLst/>
          </a:prstGeom>
          <a:solidFill>
            <a:srgbClr val="FF0000"/>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FAMILY MEMBERSHIP</a:t>
            </a:r>
          </a:p>
          <a:p>
            <a:pPr algn="ctr"/>
            <a:r>
              <a:rPr lang="en-GB" sz="900" b="1" dirty="0"/>
              <a:t>helping the child </a:t>
            </a:r>
            <a:br>
              <a:rPr lang="en-GB" sz="900" b="1" dirty="0"/>
            </a:br>
            <a:r>
              <a:rPr lang="en-GB" sz="900" b="1" dirty="0"/>
              <a:t>to belong</a:t>
            </a:r>
          </a:p>
        </p:txBody>
      </p:sp>
      <p:sp>
        <p:nvSpPr>
          <p:cNvPr id="6" name="Rounded Rectangle 5"/>
          <p:cNvSpPr/>
          <p:nvPr/>
        </p:nvSpPr>
        <p:spPr>
          <a:xfrm>
            <a:off x="5883507" y="2947038"/>
            <a:ext cx="1296162" cy="570628"/>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SENSITIVITY</a:t>
            </a:r>
          </a:p>
          <a:p>
            <a:pPr algn="ctr"/>
            <a:r>
              <a:rPr lang="en-GB" sz="900" b="1" dirty="0"/>
              <a:t>helping the child </a:t>
            </a:r>
            <a:br>
              <a:rPr lang="en-GB" sz="900" b="1" dirty="0"/>
            </a:br>
            <a:r>
              <a:rPr lang="en-GB" sz="900" b="1" dirty="0"/>
              <a:t>to manage feelings</a:t>
            </a:r>
          </a:p>
        </p:txBody>
      </p:sp>
      <p:sp>
        <p:nvSpPr>
          <p:cNvPr id="7" name="Rounded Rectangle 6"/>
          <p:cNvSpPr/>
          <p:nvPr/>
        </p:nvSpPr>
        <p:spPr>
          <a:xfrm>
            <a:off x="5509331" y="4724119"/>
            <a:ext cx="1310428"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ACCEPTANCE</a:t>
            </a:r>
          </a:p>
          <a:p>
            <a:pPr algn="ctr"/>
            <a:r>
              <a:rPr lang="en-GB" sz="900" b="1" dirty="0"/>
              <a:t>building the child’s self-esteem</a:t>
            </a:r>
          </a:p>
        </p:txBody>
      </p:sp>
      <p:sp>
        <p:nvSpPr>
          <p:cNvPr id="8" name="Rounded Rectangle 7"/>
          <p:cNvSpPr/>
          <p:nvPr/>
        </p:nvSpPr>
        <p:spPr>
          <a:xfrm>
            <a:off x="2362201" y="4724118"/>
            <a:ext cx="1250353"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CO-OPERATION</a:t>
            </a:r>
          </a:p>
          <a:p>
            <a:pPr algn="ctr"/>
            <a:r>
              <a:rPr lang="en-GB" sz="900" b="1" dirty="0"/>
              <a:t>helping the child </a:t>
            </a:r>
            <a:br>
              <a:rPr lang="en-GB" sz="900" b="1" dirty="0"/>
            </a:br>
            <a:r>
              <a:rPr lang="en-GB" sz="900" b="1" dirty="0"/>
              <a:t>to feel effective</a:t>
            </a:r>
          </a:p>
        </p:txBody>
      </p:sp>
      <p:sp>
        <p:nvSpPr>
          <p:cNvPr id="9" name="TextBox 8"/>
          <p:cNvSpPr txBox="1"/>
          <p:nvPr/>
        </p:nvSpPr>
        <p:spPr>
          <a:xfrm>
            <a:off x="3947562" y="3352801"/>
            <a:ext cx="1190918" cy="646331"/>
          </a:xfrm>
          <a:prstGeom prst="rect">
            <a:avLst/>
          </a:prstGeom>
          <a:noFill/>
        </p:spPr>
        <p:txBody>
          <a:bodyPr wrap="square" rtlCol="0">
            <a:spAutoFit/>
          </a:bodyPr>
          <a:lstStyle/>
          <a:p>
            <a:pPr algn="ctr"/>
            <a:r>
              <a:rPr lang="en-GB" b="1" dirty="0">
                <a:solidFill>
                  <a:srgbClr val="007DBA"/>
                </a:solidFill>
              </a:rPr>
              <a:t>SECURE</a:t>
            </a:r>
          </a:p>
          <a:p>
            <a:pPr algn="ctr"/>
            <a:r>
              <a:rPr lang="en-GB" b="1" dirty="0">
                <a:solidFill>
                  <a:srgbClr val="007DBA"/>
                </a:solidFill>
              </a:rPr>
              <a:t>BASE</a:t>
            </a:r>
            <a:endParaRPr lang="en-US" b="1" dirty="0">
              <a:solidFill>
                <a:srgbClr val="007DBA"/>
              </a:solidFill>
            </a:endParaRPr>
          </a:p>
        </p:txBody>
      </p:sp>
      <p:pic>
        <p:nvPicPr>
          <p:cNvPr id="10" name="Content Placeholder 3">
            <a:extLst>
              <a:ext uri="{FF2B5EF4-FFF2-40B4-BE49-F238E27FC236}">
                <a16:creationId xmlns:a16="http://schemas.microsoft.com/office/drawing/2014/main" id="{0AD5AF11-B018-5D26-47E9-FC1B536B6C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581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913"/>
            <a:ext cx="77438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Tree>
    <p:extLst>
      <p:ext uri="{BB962C8B-B14F-4D97-AF65-F5344CB8AC3E}">
        <p14:creationId xmlns:p14="http://schemas.microsoft.com/office/powerpoint/2010/main" val="148940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E44FA4-DC3C-428A-4D08-6457DAFB6CB9}"/>
              </a:ext>
            </a:extLst>
          </p:cNvPr>
          <p:cNvSpPr>
            <a:spLocks noGrp="1" noChangeArrowheads="1"/>
          </p:cNvSpPr>
          <p:nvPr>
            <p:ph type="title" idx="4294967295"/>
          </p:nvPr>
        </p:nvSpPr>
        <p:spPr bwMode="auto">
          <a:xfrm>
            <a:off x="179512" y="115888"/>
            <a:ext cx="8964488" cy="10096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altLang="en-US" sz="3200" b="0" dirty="0">
                <a:latin typeface="Calibri" panose="020F0502020204030204" pitchFamily="34" charset="0"/>
                <a:cs typeface="Calibri" panose="020F0502020204030204" pitchFamily="34" charset="0"/>
              </a:rPr>
              <a:t>Therapeutic care: the significance of Secure Base caregiving for children from troubled backgrounds</a:t>
            </a:r>
          </a:p>
        </p:txBody>
      </p:sp>
      <p:sp>
        <p:nvSpPr>
          <p:cNvPr id="2" name="Rectangle 3">
            <a:extLst>
              <a:ext uri="{FF2B5EF4-FFF2-40B4-BE49-F238E27FC236}">
                <a16:creationId xmlns:a16="http://schemas.microsoft.com/office/drawing/2014/main" id="{13D1BEAD-7269-C791-A1ED-7C419E86AA77}"/>
              </a:ext>
            </a:extLst>
          </p:cNvPr>
          <p:cNvSpPr>
            <a:spLocks noGrp="1" noChangeArrowheads="1"/>
          </p:cNvSpPr>
          <p:nvPr>
            <p:ph type="body" idx="4294967295"/>
          </p:nvPr>
        </p:nvSpPr>
        <p:spPr>
          <a:xfrm>
            <a:off x="83127" y="1360449"/>
            <a:ext cx="8956963" cy="4551971"/>
          </a:xfrm>
        </p:spPr>
        <p:txBody>
          <a:bodyPr/>
          <a:lstStyle/>
          <a:p>
            <a:pPr>
              <a:spcBef>
                <a:spcPts val="0"/>
              </a:spcBef>
              <a:spcAft>
                <a:spcPts val="0"/>
              </a:spcAft>
              <a:buClr>
                <a:srgbClr val="336699"/>
              </a:buClr>
            </a:pPr>
            <a:r>
              <a:rPr lang="en-GB" altLang="en-US" sz="2400" dirty="0">
                <a:latin typeface="Calibri" panose="020F0502020204030204" pitchFamily="34" charset="0"/>
                <a:cs typeface="Calibri" panose="020F0502020204030204" pitchFamily="34" charset="0"/>
              </a:rPr>
              <a:t>Because of the impact of abuse, neglect, trauma and loss, children will need therapeutic Secure Base caregiving. </a:t>
            </a:r>
          </a:p>
          <a:p>
            <a:pPr>
              <a:spcBef>
                <a:spcPts val="0"/>
              </a:spcBef>
              <a:spcAft>
                <a:spcPts val="0"/>
              </a:spcAft>
              <a:buClr>
                <a:srgbClr val="336699"/>
              </a:buClr>
            </a:pPr>
            <a:endParaRPr lang="en-GB" altLang="en-US" sz="2400" dirty="0">
              <a:latin typeface="Calibri" panose="020F0502020204030204" pitchFamily="34" charset="0"/>
              <a:cs typeface="Calibri" panose="020F0502020204030204" pitchFamily="34" charset="0"/>
            </a:endParaRPr>
          </a:p>
          <a:p>
            <a:pPr>
              <a:spcBef>
                <a:spcPts val="0"/>
              </a:spcBef>
              <a:spcAft>
                <a:spcPts val="0"/>
              </a:spcAft>
              <a:buClr>
                <a:srgbClr val="336699"/>
              </a:buClr>
            </a:pPr>
            <a:r>
              <a:rPr lang="en-GB" altLang="en-US" sz="2400" dirty="0">
                <a:latin typeface="Calibri" panose="020F0502020204030204" pitchFamily="34" charset="0"/>
                <a:cs typeface="Calibri" panose="020F0502020204030204" pitchFamily="34" charset="0"/>
              </a:rPr>
              <a:t>Everyday interactions between caregiver and child can be therapeutic; helping the child to recover from difficult experiences in previous relationships, trust new relationships and become more secure and resilient.</a:t>
            </a:r>
          </a:p>
          <a:p>
            <a:pPr>
              <a:spcBef>
                <a:spcPts val="0"/>
              </a:spcBef>
              <a:spcAft>
                <a:spcPts val="0"/>
              </a:spcAft>
              <a:buClr>
                <a:srgbClr val="336699"/>
              </a:buClr>
            </a:pPr>
            <a:endParaRPr lang="en-GB" altLang="en-US" sz="2400" dirty="0">
              <a:latin typeface="Calibri" panose="020F0502020204030204" pitchFamily="34" charset="0"/>
              <a:cs typeface="Calibri" panose="020F0502020204030204" pitchFamily="34" charset="0"/>
            </a:endParaRPr>
          </a:p>
          <a:p>
            <a:pPr>
              <a:spcBef>
                <a:spcPts val="0"/>
              </a:spcBef>
              <a:spcAft>
                <a:spcPts val="0"/>
              </a:spcAft>
              <a:buClr>
                <a:srgbClr val="336699"/>
              </a:buClr>
            </a:pPr>
            <a:r>
              <a:rPr lang="en-GB" altLang="en-US" sz="2400" dirty="0">
                <a:latin typeface="Calibri" panose="020F0502020204030204" pitchFamily="34" charset="0"/>
                <a:cs typeface="Calibri" panose="020F0502020204030204" pitchFamily="34" charset="0"/>
              </a:rPr>
              <a:t>The child’s internal working model (their beliefs about self and others) can change from negative to positive – to become  ‘I am lovable,  I can achieve things’; ‘Other people are available, care about me, understand my needs and can be trusted’. </a:t>
            </a:r>
          </a:p>
          <a:p>
            <a:pPr>
              <a:spcBef>
                <a:spcPts val="0"/>
              </a:spcBef>
              <a:spcAft>
                <a:spcPts val="600"/>
              </a:spcAft>
              <a:buClr>
                <a:srgbClr val="336699"/>
              </a:buClr>
            </a:pPr>
            <a:endParaRPr lang="en-GB" altLang="en-US" sz="2400" dirty="0">
              <a:latin typeface="Calibri" panose="020F0502020204030204" pitchFamily="34" charset="0"/>
              <a:cs typeface="Calibri" panose="020F0502020204030204" pitchFamily="34" charset="0"/>
            </a:endParaRPr>
          </a:p>
        </p:txBody>
      </p:sp>
      <p:sp>
        <p:nvSpPr>
          <p:cNvPr id="3" name="Line 9">
            <a:extLst>
              <a:ext uri="{FF2B5EF4-FFF2-40B4-BE49-F238E27FC236}">
                <a16:creationId xmlns:a16="http://schemas.microsoft.com/office/drawing/2014/main" id="{395AC6C7-2034-845D-ADC4-C190D8DCDC6C}"/>
              </a:ext>
            </a:extLst>
          </p:cNvPr>
          <p:cNvSpPr>
            <a:spLocks noChangeShapeType="1"/>
          </p:cNvSpPr>
          <p:nvPr/>
        </p:nvSpPr>
        <p:spPr bwMode="auto">
          <a:xfrm>
            <a:off x="0" y="1198839"/>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4" name="Content Placeholder 3">
            <a:extLst>
              <a:ext uri="{FF2B5EF4-FFF2-40B4-BE49-F238E27FC236}">
                <a16:creationId xmlns:a16="http://schemas.microsoft.com/office/drawing/2014/main" id="{74BD926E-2D7D-9B67-37A6-B0923D8FBD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78059" y="100012"/>
            <a:ext cx="8954429" cy="109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0" dirty="0">
                <a:solidFill>
                  <a:srgbClr val="0070C0"/>
                </a:solidFill>
                <a:latin typeface="Calibri" panose="020F0502020204030204" pitchFamily="34" charset="0"/>
                <a:cs typeface="Calibri" panose="020F0502020204030204" pitchFamily="34" charset="0"/>
              </a:rPr>
              <a:t> </a:t>
            </a:r>
            <a:r>
              <a:rPr lang="en-GB" altLang="en-US" sz="3600" b="0" dirty="0">
                <a:latin typeface="Calibri" panose="020F0502020204030204" pitchFamily="34" charset="0"/>
                <a:cs typeface="Calibri" panose="020F0502020204030204" pitchFamily="34" charset="0"/>
              </a:rPr>
              <a:t>EXERCISE 5 Family membership and a sense of belonging in different families</a:t>
            </a:r>
            <a:br>
              <a:rPr lang="en-GB" altLang="en-US" sz="3200" dirty="0"/>
            </a:br>
            <a:endParaRPr lang="en-GB" altLang="en-US" sz="3200" dirty="0"/>
          </a:p>
        </p:txBody>
      </p:sp>
      <p:sp>
        <p:nvSpPr>
          <p:cNvPr id="19459" name="Content Placeholder 2"/>
          <p:cNvSpPr>
            <a:spLocks noGrp="1"/>
          </p:cNvSpPr>
          <p:nvPr>
            <p:ph sz="half" idx="1"/>
          </p:nvPr>
        </p:nvSpPr>
        <p:spPr>
          <a:xfrm>
            <a:off x="447675" y="1936750"/>
            <a:ext cx="8218488" cy="4073757"/>
          </a:xfrm>
        </p:spPr>
        <p:txBody>
          <a:bodyPr/>
          <a:lstStyle/>
          <a:p>
            <a:pPr>
              <a:lnSpc>
                <a:spcPct val="150000"/>
              </a:lnSpc>
              <a:buClr>
                <a:srgbClr val="336699"/>
              </a:buClr>
            </a:pPr>
            <a:r>
              <a:rPr lang="en-GB" altLang="en-US" sz="2400" dirty="0">
                <a:latin typeface="Calibri" panose="020F0502020204030204" pitchFamily="34" charset="0"/>
                <a:cs typeface="Calibri" panose="020F0502020204030204" pitchFamily="34" charset="0"/>
              </a:rPr>
              <a:t>Why is family membership important for </a:t>
            </a:r>
            <a:r>
              <a:rPr lang="en-GB" altLang="en-US" sz="2400" u="sng" dirty="0">
                <a:latin typeface="Calibri" panose="020F0502020204030204" pitchFamily="34" charset="0"/>
                <a:cs typeface="Calibri" panose="020F0502020204030204" pitchFamily="34" charset="0"/>
              </a:rPr>
              <a:t>all</a:t>
            </a:r>
            <a:r>
              <a:rPr lang="en-GB" altLang="en-US" sz="2400" dirty="0">
                <a:latin typeface="Calibri" panose="020F0502020204030204" pitchFamily="34" charset="0"/>
                <a:cs typeface="Calibri" panose="020F0502020204030204" pitchFamily="34" charset="0"/>
              </a:rPr>
              <a:t> children?</a:t>
            </a:r>
          </a:p>
          <a:p>
            <a:pPr>
              <a:lnSpc>
                <a:spcPct val="150000"/>
              </a:lnSpc>
              <a:buClr>
                <a:srgbClr val="336699"/>
              </a:buClr>
            </a:pPr>
            <a:endParaRPr lang="en-GB" altLang="en-US" sz="2400" dirty="0">
              <a:latin typeface="Calibri" panose="020F0502020204030204" pitchFamily="34" charset="0"/>
              <a:cs typeface="Calibri" panose="020F0502020204030204" pitchFamily="34" charset="0"/>
            </a:endParaRPr>
          </a:p>
          <a:p>
            <a:pPr>
              <a:buClr>
                <a:srgbClr val="336699"/>
              </a:buClr>
            </a:pPr>
            <a:r>
              <a:rPr lang="en-GB" altLang="en-US" sz="2400" dirty="0">
                <a:latin typeface="Calibri" panose="020F0502020204030204" pitchFamily="34" charset="0"/>
                <a:cs typeface="Calibri" panose="020F0502020204030204" pitchFamily="34" charset="0"/>
              </a:rPr>
              <a:t>Which of these elements can present additional challenges for children in new families?</a:t>
            </a:r>
          </a:p>
          <a:p>
            <a:pPr>
              <a:lnSpc>
                <a:spcPct val="150000"/>
              </a:lnSpc>
              <a:buClr>
                <a:srgbClr val="336699"/>
              </a:buClr>
              <a:buFont typeface="Arial" panose="020B0604020202020204" pitchFamily="34" charset="0"/>
              <a:buChar char="•"/>
            </a:pPr>
            <a:endParaRPr lang="en-GB" altLang="en-US" sz="2400" dirty="0"/>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909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95288" y="146050"/>
            <a:ext cx="7930565" cy="1122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Family membership-helping the child to belong: caregiver thinking and feeling</a:t>
            </a:r>
            <a:r>
              <a:rPr lang="en-US" altLang="en-US" sz="3200" dirty="0"/>
              <a:t>	</a:t>
            </a:r>
            <a:endParaRPr lang="en-GB" altLang="en-US" sz="3200" dirty="0"/>
          </a:p>
        </p:txBody>
      </p:sp>
      <p:sp>
        <p:nvSpPr>
          <p:cNvPr id="20483" name="Content Placeholder 2"/>
          <p:cNvSpPr>
            <a:spLocks noGrp="1"/>
          </p:cNvSpPr>
          <p:nvPr>
            <p:ph sz="half" idx="1"/>
          </p:nvPr>
        </p:nvSpPr>
        <p:spPr>
          <a:xfrm>
            <a:off x="468313" y="1454150"/>
            <a:ext cx="7632700" cy="4525962"/>
          </a:xfrm>
        </p:spPr>
        <p:txBody>
          <a:bodyPr/>
          <a:lstStyle/>
          <a:p>
            <a:pPr>
              <a:lnSpc>
                <a:spcPct val="150000"/>
              </a:lnSpc>
              <a:buClr>
                <a:srgbClr val="336699"/>
              </a:buClr>
              <a:buFont typeface="Arial" panose="020B0604020202020204" pitchFamily="34" charset="0"/>
              <a:buChar char="•"/>
            </a:pPr>
            <a:endParaRPr lang="en-US" altLang="en-US" sz="2400" dirty="0"/>
          </a:p>
          <a:p>
            <a:pPr>
              <a:lnSpc>
                <a:spcPct val="150000"/>
              </a:lnSpc>
              <a:buClr>
                <a:srgbClr val="336699"/>
              </a:buClr>
              <a:buFont typeface="Arial" panose="020B0604020202020204" pitchFamily="34" charset="0"/>
              <a:buChar char="•"/>
            </a:pPr>
            <a:endParaRPr lang="en-US" altLang="en-US" sz="2400" dirty="0"/>
          </a:p>
          <a:p>
            <a:pPr>
              <a:spcBef>
                <a:spcPts val="0"/>
              </a:spcBef>
              <a:buClr>
                <a:srgbClr val="336699"/>
              </a:buClr>
            </a:pPr>
            <a:r>
              <a:rPr lang="en-US" altLang="en-US" sz="2400" dirty="0">
                <a:latin typeface="Calibri" panose="020F0502020204030204" pitchFamily="34" charset="0"/>
                <a:cs typeface="Calibri" panose="020F0502020204030204" pitchFamily="34" charset="0"/>
              </a:rPr>
              <a:t>This child is part of my family - and also connected to their birth family.</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p:txBody>
      </p:sp>
      <p:pic>
        <p:nvPicPr>
          <p:cNvPr id="204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491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211931" y="100012"/>
            <a:ext cx="8915400" cy="1102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Family membership - helping the child to belong: caregiver behaviour</a:t>
            </a:r>
            <a:br>
              <a:rPr lang="en-GB" altLang="en-US" sz="3200" dirty="0"/>
            </a:br>
            <a:endParaRPr lang="en-GB" altLang="en-US" sz="3200" dirty="0"/>
          </a:p>
        </p:txBody>
      </p:sp>
      <p:sp>
        <p:nvSpPr>
          <p:cNvPr id="21507" name="Content Placeholder 2"/>
          <p:cNvSpPr>
            <a:spLocks noGrp="1"/>
          </p:cNvSpPr>
          <p:nvPr>
            <p:ph sz="half" idx="1"/>
          </p:nvPr>
        </p:nvSpPr>
        <p:spPr>
          <a:xfrm>
            <a:off x="333548" y="1662545"/>
            <a:ext cx="8476904" cy="4635138"/>
          </a:xfrm>
        </p:spPr>
        <p:txBody>
          <a:bodyPr/>
          <a:lstStyle/>
          <a:p>
            <a:pPr>
              <a:lnSpc>
                <a:spcPct val="150000"/>
              </a:lnSpc>
              <a:buClr>
                <a:srgbClr val="336699"/>
              </a:buClr>
            </a:pPr>
            <a:r>
              <a:rPr lang="en-GB" sz="2400" dirty="0">
                <a:latin typeface="Calibri" panose="020F0502020204030204" pitchFamily="34" charset="0"/>
                <a:cs typeface="Calibri" panose="020F0502020204030204" pitchFamily="34" charset="0"/>
              </a:rPr>
              <a:t>Helping the child to feel welcome as part of the family</a:t>
            </a:r>
          </a:p>
          <a:p>
            <a:pPr>
              <a:lnSpc>
                <a:spcPct val="150000"/>
              </a:lnSpc>
              <a:buClr>
                <a:srgbClr val="336699"/>
              </a:buClr>
            </a:pPr>
            <a:r>
              <a:rPr lang="en-GB" sz="2400" dirty="0">
                <a:latin typeface="Calibri" panose="020F0502020204030204" pitchFamily="34" charset="0"/>
                <a:cs typeface="Calibri" panose="020F0502020204030204" pitchFamily="34" charset="0"/>
              </a:rPr>
              <a:t>Making physical space for the child in the home</a:t>
            </a:r>
          </a:p>
          <a:p>
            <a:pPr>
              <a:lnSpc>
                <a:spcPct val="150000"/>
              </a:lnSpc>
              <a:buClr>
                <a:srgbClr val="336699"/>
              </a:buClr>
            </a:pPr>
            <a:r>
              <a:rPr lang="en-GB" sz="2400" dirty="0">
                <a:latin typeface="Calibri" panose="020F0502020204030204" pitchFamily="34" charset="0"/>
                <a:cs typeface="Calibri" panose="020F0502020204030204" pitchFamily="34" charset="0"/>
              </a:rPr>
              <a:t>Helping the child to value their birth family identity </a:t>
            </a:r>
          </a:p>
          <a:p>
            <a:pPr>
              <a:lnSpc>
                <a:spcPct val="150000"/>
              </a:lnSpc>
              <a:buClr>
                <a:srgbClr val="336699"/>
              </a:buClr>
            </a:pPr>
            <a:r>
              <a:rPr lang="en-GB" sz="2400" dirty="0">
                <a:latin typeface="Calibri" panose="020F0502020204030204" pitchFamily="34" charset="0"/>
                <a:cs typeface="Calibri" panose="020F0502020204030204" pitchFamily="34" charset="0"/>
              </a:rPr>
              <a:t>Managing family contact positively</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p:txBody>
      </p:sp>
      <p:pic>
        <p:nvPicPr>
          <p:cNvPr id="21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782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199" y="274638"/>
            <a:ext cx="8441473"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600" b="0" dirty="0">
                <a:latin typeface="Calibri" panose="020F0502020204030204" pitchFamily="34" charset="0"/>
                <a:cs typeface="Calibri" panose="020F0502020204030204" pitchFamily="34" charset="0"/>
              </a:rPr>
              <a:t>Welcoming a child as part of the family</a:t>
            </a:r>
            <a:br>
              <a:rPr lang="en-GB" altLang="en-US" sz="3200" dirty="0"/>
            </a:br>
            <a:endParaRPr lang="en-GB" altLang="en-US" sz="3200" dirty="0"/>
          </a:p>
        </p:txBody>
      </p:sp>
      <p:sp>
        <p:nvSpPr>
          <p:cNvPr id="3" name="Content Placeholder 2"/>
          <p:cNvSpPr>
            <a:spLocks noGrp="1"/>
          </p:cNvSpPr>
          <p:nvPr>
            <p:ph sz="half" idx="1"/>
          </p:nvPr>
        </p:nvSpPr>
        <p:spPr>
          <a:xfrm>
            <a:off x="706583" y="1418431"/>
            <a:ext cx="7367154" cy="4525962"/>
          </a:xfrm>
        </p:spPr>
        <p:txBody>
          <a:bodyPr/>
          <a:lstStyle/>
          <a:p>
            <a:pPr marL="0" indent="0">
              <a:buFont typeface="Wingdings" panose="05000000000000000000" pitchFamily="2" charset="2"/>
              <a:buNone/>
              <a:defRPr/>
            </a:pPr>
            <a:endParaRPr lang="en-GB" sz="2400" dirty="0">
              <a:latin typeface="Calibri" panose="020F0502020204030204" pitchFamily="34" charset="0"/>
              <a:cs typeface="Calibri" panose="020F0502020204030204" pitchFamily="34" charset="0"/>
            </a:endParaRPr>
          </a:p>
          <a:p>
            <a:pPr marL="0" indent="0">
              <a:buNone/>
              <a:defRPr/>
            </a:pPr>
            <a:r>
              <a:rPr lang="en-GB" sz="2400" dirty="0">
                <a:latin typeface="Calibri" panose="020F0502020204030204" pitchFamily="34" charset="0"/>
                <a:cs typeface="Calibri" panose="020F0502020204030204" pitchFamily="34" charset="0"/>
              </a:rPr>
              <a:t>‘We always say – from the moment you walk through the door, you are part of us.  No matter how long you’re staying or how many other families you relate to, you are part and parcel of our family, the same as everyone else who lives here.  We say it and we show it to them as well.’ </a:t>
            </a:r>
            <a:r>
              <a:rPr lang="en-GB" altLang="en-US" sz="2400" dirty="0">
                <a:latin typeface="Calibri" panose="020F0502020204030204" pitchFamily="34" charset="0"/>
                <a:cs typeface="Calibri" panose="020F0502020204030204" pitchFamily="34" charset="0"/>
              </a:rPr>
              <a:t>(Caregiver) </a:t>
            </a:r>
            <a:endParaRPr lang="en-GB" sz="2400" dirty="0"/>
          </a:p>
        </p:txBody>
      </p:sp>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89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Foster and birth family memberships</a:t>
            </a:r>
            <a:br>
              <a:rPr lang="en-GB" altLang="en-US" sz="3200" dirty="0"/>
            </a:br>
            <a:endParaRPr lang="en-GB" altLang="en-US" sz="3200" dirty="0"/>
          </a:p>
        </p:txBody>
      </p:sp>
      <p:sp>
        <p:nvSpPr>
          <p:cNvPr id="3" name="Content Placeholder 2"/>
          <p:cNvSpPr>
            <a:spLocks noGrp="1"/>
          </p:cNvSpPr>
          <p:nvPr>
            <p:ph sz="half" idx="1"/>
          </p:nvPr>
        </p:nvSpPr>
        <p:spPr>
          <a:xfrm>
            <a:off x="468313" y="1557338"/>
            <a:ext cx="8218487" cy="4525962"/>
          </a:xfrm>
        </p:spPr>
        <p:txBody>
          <a:bodyPr/>
          <a:lstStyle/>
          <a:p>
            <a:pPr marL="400050" lvl="1" indent="0">
              <a:buNone/>
              <a:defRPr/>
            </a:pPr>
            <a:r>
              <a:rPr lang="en-GB" dirty="0">
                <a:latin typeface="Calibri" panose="020F0502020204030204" pitchFamily="34" charset="0"/>
                <a:cs typeface="Calibri" panose="020F0502020204030204" pitchFamily="34" charset="0"/>
              </a:rPr>
              <a:t>‘My foster family is amazing! They have given me opportunities that I would have never been able to have and it is really lovely how much they are there for me.  You know, because I am not with my family, they sort of fill that space, but never replace. They wouldn’t, they are respectful, they know how much I love my family. They know that I care so much equally about all of them and that I could never choose between them.’  (Kate, 14, long-term foster care)</a:t>
            </a:r>
          </a:p>
          <a:p>
            <a:pPr marL="0" indent="0">
              <a:buFont typeface="Wingdings" panose="05000000000000000000" pitchFamily="2" charset="2"/>
              <a:buNone/>
              <a:defRPr/>
            </a:pPr>
            <a:endParaRPr lang="en-GB" sz="2400" dirty="0"/>
          </a:p>
          <a:p>
            <a:pPr>
              <a:defRPr/>
            </a:pPr>
            <a:endParaRPr lang="en-GB" sz="2400" dirty="0"/>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418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b="0" dirty="0"/>
              <a:t>Comfortable birth relative contact</a:t>
            </a:r>
            <a:br>
              <a:rPr lang="en-GB" altLang="en-US" sz="3200" dirty="0"/>
            </a:br>
            <a:endParaRPr lang="en-GB" altLang="en-US" sz="3200" dirty="0"/>
          </a:p>
        </p:txBody>
      </p:sp>
      <p:sp>
        <p:nvSpPr>
          <p:cNvPr id="3" name="Content Placeholder 2"/>
          <p:cNvSpPr>
            <a:spLocks noGrp="1"/>
          </p:cNvSpPr>
          <p:nvPr>
            <p:ph sz="half" idx="1"/>
          </p:nvPr>
        </p:nvSpPr>
        <p:spPr>
          <a:xfrm>
            <a:off x="457199" y="1557338"/>
            <a:ext cx="7959437" cy="4525962"/>
          </a:xfrm>
        </p:spPr>
        <p:txBody>
          <a:bodyPr/>
          <a:lstStyle/>
          <a:p>
            <a:pPr marL="0" indent="0">
              <a:buFont typeface="Wingdings" panose="05000000000000000000" pitchFamily="2" charset="2"/>
              <a:buNone/>
              <a:defRPr/>
            </a:pPr>
            <a:endParaRPr lang="en-GB" sz="2400" dirty="0"/>
          </a:p>
          <a:p>
            <a:pPr marL="400050" lvl="1" indent="0">
              <a:buNone/>
              <a:defRPr/>
            </a:pPr>
            <a:r>
              <a:rPr lang="en-GB" dirty="0">
                <a:latin typeface="Calibri" panose="020F0502020204030204" pitchFamily="34" charset="0"/>
                <a:cs typeface="Calibri" panose="020F0502020204030204" pitchFamily="34" charset="0"/>
              </a:rPr>
              <a:t>‘I usually see my grandad once a fortnight if I can.  He’s 83.  He used to be in the Navy so that kept him fit and stuff.  When I go down there, we read the news, talk about stuff, maybe I’ll watch a bit of telly, he reads his book and makes me egg and chips and then I go home.’  (Joe, 16, long-term foster care)</a:t>
            </a:r>
          </a:p>
          <a:p>
            <a:pPr>
              <a:defRPr/>
            </a:pPr>
            <a:endParaRPr lang="en-GB" sz="2400" dirty="0"/>
          </a:p>
        </p:txBody>
      </p:sp>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752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03993" y="100012"/>
            <a:ext cx="8736013" cy="1062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Family membership-helping the child to belong: child thinking and feeling</a:t>
            </a:r>
            <a:br>
              <a:rPr lang="en-GB" altLang="en-US" sz="3200" dirty="0"/>
            </a:br>
            <a:endParaRPr lang="en-GB" altLang="en-US" sz="3200" dirty="0"/>
          </a:p>
        </p:txBody>
      </p:sp>
      <p:sp>
        <p:nvSpPr>
          <p:cNvPr id="27651"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endParaRPr lang="en-US" altLang="en-US" sz="2400" dirty="0"/>
          </a:p>
          <a:p>
            <a:pPr>
              <a:lnSpc>
                <a:spcPct val="150000"/>
              </a:lnSpc>
              <a:buClr>
                <a:srgbClr val="336699"/>
              </a:buClr>
            </a:pPr>
            <a:r>
              <a:rPr lang="en-US" altLang="en-US" sz="2400" dirty="0">
                <a:latin typeface="Calibri" panose="020F0502020204030204" pitchFamily="34" charset="0"/>
                <a:cs typeface="Calibri" panose="020F0502020204030204" pitchFamily="34" charset="0"/>
              </a:rPr>
              <a:t>I have a sense of belonging in the family I live with.</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pPr>
            <a:r>
              <a:rPr lang="en-US" altLang="en-US" sz="2400" dirty="0">
                <a:latin typeface="Calibri" panose="020F0502020204030204" pitchFamily="34" charset="0"/>
                <a:cs typeface="Calibri" panose="020F0502020204030204" pitchFamily="34" charset="0"/>
              </a:rPr>
              <a:t>I can belong / feel connected to more than one family.</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664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064885" y="2551567"/>
            <a:ext cx="4824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400">
                <a:solidFill>
                  <a:schemeClr val="tx1"/>
                </a:solidFill>
                <a:latin typeface="Arial" panose="020B0604020202020204" pitchFamily="34" charset="0"/>
                <a:cs typeface="Arial" panose="020B0604020202020204" pitchFamily="34" charset="0"/>
              </a:defRPr>
            </a:lvl2pPr>
            <a:lvl3pPr marL="1143000" indent="-228600">
              <a:spcBef>
                <a:spcPct val="20000"/>
              </a:spcBef>
              <a:buChar char="o"/>
              <a:defRPr sz="12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GB" altLang="en-US" sz="3600" dirty="0">
                <a:solidFill>
                  <a:srgbClr val="336699"/>
                </a:solidFill>
                <a:latin typeface="Calibri" panose="020F0502020204030204" pitchFamily="34" charset="0"/>
                <a:cs typeface="Calibri" panose="020F0502020204030204" pitchFamily="34" charset="0"/>
              </a:rPr>
              <a:t>Refreshment break</a:t>
            </a:r>
          </a:p>
        </p:txBody>
      </p:sp>
      <p:pic>
        <p:nvPicPr>
          <p:cNvPr id="2662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887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B009-5F10-E5C3-7801-525CD956E188}"/>
              </a:ext>
            </a:extLst>
          </p:cNvPr>
          <p:cNvSpPr>
            <a:spLocks noGrp="1"/>
          </p:cNvSpPr>
          <p:nvPr>
            <p:ph type="title"/>
          </p:nvPr>
        </p:nvSpPr>
        <p:spPr>
          <a:xfrm>
            <a:off x="457200" y="2520176"/>
            <a:ext cx="8229600" cy="1839950"/>
          </a:xfrm>
        </p:spPr>
        <p:txBody>
          <a:bodyPr/>
          <a:lstStyle/>
          <a:p>
            <a:pPr algn="ctr"/>
            <a:r>
              <a:rPr lang="en-US" altLang="en-US" sz="3600" b="0" dirty="0">
                <a:latin typeface="Calibri" panose="020F0502020204030204" pitchFamily="34" charset="0"/>
                <a:cs typeface="Calibri" panose="020F0502020204030204" pitchFamily="34" charset="0"/>
              </a:rPr>
              <a:t>Using the Secure Base model in practice</a:t>
            </a:r>
            <a:endParaRPr lang="en-US" sz="3600" dirty="0">
              <a:latin typeface="Calibri" panose="020F0502020204030204" pitchFamily="34" charset="0"/>
              <a:cs typeface="Calibri" panose="020F0502020204030204" pitchFamily="34" charset="0"/>
            </a:endParaRPr>
          </a:p>
        </p:txBody>
      </p:sp>
      <p:pic>
        <p:nvPicPr>
          <p:cNvPr id="4" name="Content Placeholder 3">
            <a:extLst>
              <a:ext uri="{FF2B5EF4-FFF2-40B4-BE49-F238E27FC236}">
                <a16:creationId xmlns:a16="http://schemas.microsoft.com/office/drawing/2014/main" id="{76E18238-7293-DA06-9E9C-ECF8113C2E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489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00613" y="117475"/>
            <a:ext cx="8430791" cy="1119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Using the Secure Base model-            examples of areas of practice</a:t>
            </a:r>
            <a:br>
              <a:rPr lang="en-GB" altLang="en-US" sz="3200" dirty="0"/>
            </a:br>
            <a:endParaRPr lang="en-GB" altLang="en-US" sz="3200" dirty="0"/>
          </a:p>
        </p:txBody>
      </p:sp>
      <p:sp>
        <p:nvSpPr>
          <p:cNvPr id="31747" name="Content Placeholder 2"/>
          <p:cNvSpPr>
            <a:spLocks noGrp="1"/>
          </p:cNvSpPr>
          <p:nvPr>
            <p:ph sz="half" idx="1"/>
          </p:nvPr>
        </p:nvSpPr>
        <p:spPr>
          <a:xfrm>
            <a:off x="222517" y="1615582"/>
            <a:ext cx="8218487" cy="4249960"/>
          </a:xfrm>
        </p:spPr>
        <p:txBody>
          <a:bodyPr/>
          <a:lstStyle/>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Assessing children  </a:t>
            </a:r>
          </a:p>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Assessing and preparing caregivers</a:t>
            </a:r>
            <a:endParaRPr lang="en-GB" altLang="en-US" sz="2400" dirty="0">
              <a:latin typeface="Calibri" panose="020F0502020204030204" pitchFamily="34" charset="0"/>
              <a:cs typeface="Calibri" panose="020F0502020204030204" pitchFamily="34" charset="0"/>
            </a:endParaRPr>
          </a:p>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Matching children and caregivers</a:t>
            </a:r>
            <a:endParaRPr lang="en-GB" altLang="en-US" sz="2400" dirty="0">
              <a:latin typeface="Calibri" panose="020F0502020204030204" pitchFamily="34" charset="0"/>
              <a:cs typeface="Calibri" panose="020F0502020204030204" pitchFamily="34" charset="0"/>
            </a:endParaRPr>
          </a:p>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Setting goals and assessing children’s progress in placement</a:t>
            </a:r>
          </a:p>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Supporting caregivers with caregiving - and with self-care</a:t>
            </a:r>
            <a:endParaRPr lang="en-GB" altLang="en-US" sz="2400" dirty="0">
              <a:latin typeface="Calibri" panose="020F0502020204030204" pitchFamily="34" charset="0"/>
              <a:cs typeface="Calibri" panose="020F0502020204030204" pitchFamily="34" charset="0"/>
            </a:endParaRPr>
          </a:p>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Moving children from foster care to adoption </a:t>
            </a:r>
          </a:p>
          <a:p>
            <a:pPr marL="685800">
              <a:spcBef>
                <a:spcPts val="0"/>
              </a:spcBef>
              <a:spcAft>
                <a:spcPts val="1200"/>
              </a:spcAft>
              <a:buClr>
                <a:srgbClr val="336699"/>
              </a:buClr>
            </a:pPr>
            <a:r>
              <a:rPr lang="en-US" altLang="en-US" sz="2400" dirty="0">
                <a:latin typeface="Calibri" panose="020F0502020204030204" pitchFamily="34" charset="0"/>
                <a:cs typeface="Calibri" panose="020F0502020204030204" pitchFamily="34" charset="0"/>
              </a:rPr>
              <a:t>Making the team a secure base for practitioners</a:t>
            </a:r>
            <a:endParaRPr lang="en-GB" altLang="en-US" sz="2400" dirty="0">
              <a:latin typeface="Calibri" panose="020F0502020204030204" pitchFamily="34" charset="0"/>
              <a:cs typeface="Calibri" panose="020F0502020204030204" pitchFamily="34" charset="0"/>
            </a:endParaRPr>
          </a:p>
          <a:p>
            <a:pPr>
              <a:lnSpc>
                <a:spcPct val="150000"/>
              </a:lnSpc>
              <a:buClr>
                <a:srgbClr val="336699"/>
              </a:buClr>
              <a:buFont typeface="Arial" panose="020B0604020202020204" pitchFamily="34" charset="0"/>
              <a:buChar char="•"/>
            </a:pPr>
            <a:endParaRPr lang="en-GB" altLang="en-US" sz="2400" dirty="0"/>
          </a:p>
        </p:txBody>
      </p:sp>
      <p:pic>
        <p:nvPicPr>
          <p:cNvPr id="317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6148388"/>
            <a:ext cx="22113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98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68313" y="115888"/>
            <a:ext cx="8151580" cy="1043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Secure Base caregiving dimensions that promote security and resilience</a:t>
            </a:r>
            <a:br>
              <a:rPr lang="en-GB" altLang="en-US" sz="3200" dirty="0"/>
            </a:br>
            <a:endParaRPr lang="en-GB" altLang="en-US" sz="3200" dirty="0"/>
          </a:p>
        </p:txBody>
      </p:sp>
      <p:sp>
        <p:nvSpPr>
          <p:cNvPr id="19459" name="Content Placeholder 2"/>
          <p:cNvSpPr>
            <a:spLocks noGrp="1"/>
          </p:cNvSpPr>
          <p:nvPr>
            <p:ph sz="half" idx="1"/>
          </p:nvPr>
        </p:nvSpPr>
        <p:spPr>
          <a:xfrm>
            <a:off x="628418" y="1413301"/>
            <a:ext cx="7991475" cy="4525962"/>
          </a:xfrm>
        </p:spPr>
        <p:txBody>
          <a:bodyPr/>
          <a:lstStyle/>
          <a:p>
            <a:pPr marL="0" indent="0">
              <a:lnSpc>
                <a:spcPct val="150000"/>
              </a:lnSpc>
              <a:buClr>
                <a:srgbClr val="336699"/>
              </a:buClr>
              <a:buNone/>
            </a:pPr>
            <a:endParaRPr lang="en-US" altLang="en-US" sz="2400" dirty="0"/>
          </a:p>
          <a:p>
            <a:pPr>
              <a:lnSpc>
                <a:spcPct val="150000"/>
              </a:lnSpc>
              <a:buClr>
                <a:srgbClr val="336699"/>
              </a:buClr>
            </a:pPr>
            <a:r>
              <a:rPr lang="en-GB" altLang="en-US" sz="2400" dirty="0">
                <a:latin typeface="Calibri" panose="020F0502020204030204" pitchFamily="34" charset="0"/>
                <a:cs typeface="Calibri" panose="020F0502020204030204" pitchFamily="34" charset="0"/>
              </a:rPr>
              <a:t>Availability – helping the child to trust</a:t>
            </a:r>
          </a:p>
          <a:p>
            <a:pPr>
              <a:lnSpc>
                <a:spcPct val="150000"/>
              </a:lnSpc>
              <a:buClr>
                <a:srgbClr val="336699"/>
              </a:buClr>
            </a:pPr>
            <a:r>
              <a:rPr lang="en-GB" altLang="en-US" sz="2400" dirty="0">
                <a:latin typeface="Calibri" panose="020F0502020204030204" pitchFamily="34" charset="0"/>
                <a:cs typeface="Calibri" panose="020F0502020204030204" pitchFamily="34" charset="0"/>
              </a:rPr>
              <a:t>Sensitivity – helping the child to manage feelings</a:t>
            </a:r>
          </a:p>
          <a:p>
            <a:pPr>
              <a:lnSpc>
                <a:spcPct val="150000"/>
              </a:lnSpc>
              <a:buClr>
                <a:srgbClr val="336699"/>
              </a:buClr>
            </a:pPr>
            <a:r>
              <a:rPr lang="en-GB" altLang="en-US" sz="2400" dirty="0">
                <a:latin typeface="Calibri" panose="020F0502020204030204" pitchFamily="34" charset="0"/>
                <a:cs typeface="Calibri" panose="020F0502020204030204" pitchFamily="34" charset="0"/>
              </a:rPr>
              <a:t>Acceptance – building the child’s self-esteem</a:t>
            </a:r>
          </a:p>
          <a:p>
            <a:pPr>
              <a:lnSpc>
                <a:spcPct val="150000"/>
              </a:lnSpc>
              <a:buClr>
                <a:srgbClr val="336699"/>
              </a:buClr>
            </a:pPr>
            <a:r>
              <a:rPr lang="en-GB" altLang="en-US" sz="2400" dirty="0">
                <a:latin typeface="Calibri" panose="020F0502020204030204" pitchFamily="34" charset="0"/>
                <a:cs typeface="Calibri" panose="020F0502020204030204" pitchFamily="34" charset="0"/>
              </a:rPr>
              <a:t>Co-operation – helping the child to feel effective</a:t>
            </a:r>
          </a:p>
          <a:p>
            <a:pPr>
              <a:lnSpc>
                <a:spcPct val="150000"/>
              </a:lnSpc>
              <a:buClr>
                <a:srgbClr val="336699"/>
              </a:buClr>
            </a:pPr>
            <a:r>
              <a:rPr lang="en-GB" altLang="en-US" sz="2400" dirty="0">
                <a:latin typeface="Calibri" panose="020F0502020204030204" pitchFamily="34" charset="0"/>
                <a:cs typeface="Calibri" panose="020F0502020204030204" pitchFamily="34" charset="0"/>
              </a:rPr>
              <a:t>Family membership – helping the child to belong</a:t>
            </a:r>
          </a:p>
          <a:p>
            <a:pPr>
              <a:lnSpc>
                <a:spcPct val="150000"/>
              </a:lnSpc>
              <a:buClr>
                <a:srgbClr val="336699"/>
              </a:buClr>
              <a:buFont typeface="Arial" panose="020B0604020202020204" pitchFamily="34" charset="0"/>
              <a:buChar char="•"/>
            </a:pPr>
            <a:endParaRPr lang="en-GB" altLang="en-US" sz="2400" dirty="0"/>
          </a:p>
        </p:txBody>
      </p:sp>
      <p:pic>
        <p:nvPicPr>
          <p:cNvPr id="19460"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92838"/>
            <a:ext cx="2047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325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57199" y="208722"/>
            <a:ext cx="8586439" cy="824948"/>
          </a:xfrm>
        </p:spPr>
        <p:txBody>
          <a:bodyPr/>
          <a:lstStyle/>
          <a:p>
            <a:r>
              <a:rPr lang="en-GB" altLang="en-US" sz="3600" b="0" dirty="0">
                <a:latin typeface="Calibri" panose="020F0502020204030204" pitchFamily="34" charset="0"/>
                <a:cs typeface="Calibri" panose="020F0502020204030204" pitchFamily="34" charset="0"/>
              </a:rPr>
              <a:t>Secure Base model tools for practice</a:t>
            </a:r>
          </a:p>
        </p:txBody>
      </p:sp>
      <p:sp>
        <p:nvSpPr>
          <p:cNvPr id="149507" name="Content Placeholder 2"/>
          <p:cNvSpPr>
            <a:spLocks noGrp="1"/>
          </p:cNvSpPr>
          <p:nvPr>
            <p:ph idx="1"/>
          </p:nvPr>
        </p:nvSpPr>
        <p:spPr>
          <a:xfrm>
            <a:off x="218661" y="1198838"/>
            <a:ext cx="8676861" cy="4778017"/>
          </a:xfrm>
        </p:spPr>
        <p:txBody>
          <a:bodyPr>
            <a:normAutofit lnSpcReduction="10000"/>
          </a:bodyPr>
          <a:lstStyle/>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Secure Base developmental checklists</a:t>
            </a:r>
          </a:p>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Secure Base progress record</a:t>
            </a:r>
          </a:p>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Caregiving approaches for each dimension</a:t>
            </a:r>
          </a:p>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Secure Base model dimensions summary chart</a:t>
            </a:r>
          </a:p>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Secure Base caregiver interview and analysis</a:t>
            </a:r>
          </a:p>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Secure Base interview for young people and analysis</a:t>
            </a:r>
          </a:p>
          <a:p>
            <a:pPr>
              <a:lnSpc>
                <a:spcPct val="110000"/>
              </a:lnSpc>
              <a:spcBef>
                <a:spcPts val="600"/>
              </a:spcBef>
              <a:spcAft>
                <a:spcPts val="600"/>
              </a:spcAft>
              <a:buClr>
                <a:srgbClr val="0070C0"/>
              </a:buClr>
            </a:pPr>
            <a:r>
              <a:rPr lang="en-GB" altLang="en-US" sz="2600" dirty="0">
                <a:latin typeface="Calibri" panose="020F0502020204030204" pitchFamily="34" charset="0"/>
                <a:cs typeface="Calibri" panose="020F0502020204030204" pitchFamily="34" charset="0"/>
              </a:rPr>
              <a:t>Secure Base model implementation guide</a:t>
            </a:r>
          </a:p>
          <a:p>
            <a:pPr marL="0" indent="0">
              <a:buNone/>
            </a:pPr>
            <a:r>
              <a:rPr lang="en-GB" altLang="en-US" sz="2400" dirty="0">
                <a:solidFill>
                  <a:srgbClr val="336699"/>
                </a:solidFill>
                <a:hlinkClick r:id="rId3">
                  <a:extLst>
                    <a:ext uri="{A12FA001-AC4F-418D-AE19-62706E023703}">
                      <ahyp:hlinkClr xmlns:ahyp="http://schemas.microsoft.com/office/drawing/2018/hyperlinkcolor" val="tx"/>
                    </a:ext>
                  </a:extLst>
                </a:hlinkClick>
              </a:rPr>
              <a:t>https://www.uea.ac.uk/groups-and-centres/centre-for-research-on-children-and-families/secure-base-model</a:t>
            </a:r>
            <a:endParaRPr lang="en-GB" altLang="en-US" sz="2400" dirty="0">
              <a:solidFill>
                <a:srgbClr val="336699"/>
              </a:solidFill>
            </a:endParaRPr>
          </a:p>
          <a:p>
            <a:pPr marL="0" indent="0">
              <a:buNone/>
            </a:pPr>
            <a:endParaRPr lang="en-GB" altLang="en-US" sz="2400" dirty="0">
              <a:solidFill>
                <a:srgbClr val="0070C0"/>
              </a:solidFill>
            </a:endParaRPr>
          </a:p>
        </p:txBody>
      </p:sp>
      <p:sp>
        <p:nvSpPr>
          <p:cNvPr id="2" name="Line 9">
            <a:extLst>
              <a:ext uri="{FF2B5EF4-FFF2-40B4-BE49-F238E27FC236}">
                <a16:creationId xmlns:a16="http://schemas.microsoft.com/office/drawing/2014/main" id="{2FF2056E-79F8-9E1A-2A13-3DA82E9C7214}"/>
              </a:ext>
            </a:extLst>
          </p:cNvPr>
          <p:cNvSpPr>
            <a:spLocks noChangeShapeType="1"/>
          </p:cNvSpPr>
          <p:nvPr/>
        </p:nvSpPr>
        <p:spPr bwMode="auto">
          <a:xfrm>
            <a:off x="0" y="1198839"/>
            <a:ext cx="9144000" cy="0"/>
          </a:xfrm>
          <a:prstGeom prst="line">
            <a:avLst/>
          </a:prstGeom>
          <a:noFill/>
          <a:ln w="12700">
            <a:solidFill>
              <a:srgbClr val="3366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3" name="Content Placeholder 3">
            <a:extLst>
              <a:ext uri="{FF2B5EF4-FFF2-40B4-BE49-F238E27FC236}">
                <a16:creationId xmlns:a16="http://schemas.microsoft.com/office/drawing/2014/main" id="{D3C8B5C3-0138-C748-0433-F08D963B6D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531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00012"/>
            <a:ext cx="8229600" cy="1082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0" dirty="0">
                <a:latin typeface="Calibri" panose="020F0502020204030204" pitchFamily="34" charset="0"/>
                <a:cs typeface="Calibri" panose="020F0502020204030204" pitchFamily="34" charset="0"/>
              </a:rPr>
              <a:t> EXERCISE 6 </a:t>
            </a:r>
            <a:br>
              <a:rPr lang="en-US" altLang="en-US" sz="3600" b="0" dirty="0">
                <a:latin typeface="Calibri" panose="020F0502020204030204" pitchFamily="34" charset="0"/>
                <a:cs typeface="Calibri" panose="020F0502020204030204" pitchFamily="34" charset="0"/>
              </a:rPr>
            </a:br>
            <a:r>
              <a:rPr lang="en-US" altLang="en-US" sz="3600" b="0" dirty="0">
                <a:latin typeface="Calibri" panose="020F0502020204030204" pitchFamily="34" charset="0"/>
                <a:cs typeface="Calibri" panose="020F0502020204030204" pitchFamily="34" charset="0"/>
              </a:rPr>
              <a:t>Using the Secure Base model</a:t>
            </a:r>
            <a:endParaRPr lang="en-GB" altLang="en-US" sz="3600" b="0" dirty="0">
              <a:latin typeface="Calibri" panose="020F0502020204030204" pitchFamily="34" charset="0"/>
              <a:cs typeface="Calibri" panose="020F0502020204030204" pitchFamily="34" charset="0"/>
            </a:endParaRPr>
          </a:p>
        </p:txBody>
      </p:sp>
      <p:sp>
        <p:nvSpPr>
          <p:cNvPr id="33795" name="Content Placeholder 2"/>
          <p:cNvSpPr>
            <a:spLocks noGrp="1"/>
          </p:cNvSpPr>
          <p:nvPr>
            <p:ph sz="half" idx="1"/>
          </p:nvPr>
        </p:nvSpPr>
        <p:spPr>
          <a:xfrm>
            <a:off x="468313" y="1557338"/>
            <a:ext cx="8218487" cy="4525962"/>
          </a:xfrm>
        </p:spPr>
        <p:txBody>
          <a:bodyPr/>
          <a:lstStyle/>
          <a:p>
            <a:pPr>
              <a:lnSpc>
                <a:spcPct val="150000"/>
              </a:lnSpc>
              <a:buClr>
                <a:srgbClr val="336699"/>
              </a:buClr>
              <a:buFont typeface="Arial" panose="020B0604020202020204" pitchFamily="34" charset="0"/>
              <a:buChar char="•"/>
            </a:pPr>
            <a:endParaRPr lang="en-US" altLang="en-US" sz="2400" dirty="0"/>
          </a:p>
          <a:p>
            <a:pPr>
              <a:buClr>
                <a:srgbClr val="336699"/>
              </a:buClr>
            </a:pPr>
            <a:r>
              <a:rPr lang="en-US" altLang="en-US" sz="2400" dirty="0"/>
              <a:t>How might you, your team or your organisation use, or further develop your use of, the Secure Base model?</a:t>
            </a:r>
          </a:p>
          <a:p>
            <a:pPr>
              <a:buClr>
                <a:srgbClr val="336699"/>
              </a:buClr>
            </a:pPr>
            <a:endParaRPr lang="en-GB" altLang="en-US" sz="2400" dirty="0"/>
          </a:p>
          <a:p>
            <a:pPr>
              <a:buClr>
                <a:srgbClr val="336699"/>
              </a:buClr>
            </a:pPr>
            <a:r>
              <a:rPr lang="en-US" altLang="en-US" sz="2400" dirty="0"/>
              <a:t>List the next steps that you would need to take to achieve this.</a:t>
            </a:r>
            <a:endParaRPr lang="en-GB" altLang="en-US" sz="2400" dirty="0"/>
          </a:p>
          <a:p>
            <a:endParaRPr lang="en-GB" altLang="en-US" sz="2400" dirty="0"/>
          </a:p>
        </p:txBody>
      </p:sp>
      <p:pic>
        <p:nvPicPr>
          <p:cNvPr id="337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2308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69AD-CCA4-0575-7A77-7034AFEDA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49B82-9F19-EED1-4C93-6DC3BE630709}"/>
              </a:ext>
            </a:extLst>
          </p:cNvPr>
          <p:cNvSpPr>
            <a:spLocks noGrp="1"/>
          </p:cNvSpPr>
          <p:nvPr>
            <p:ph type="title"/>
          </p:nvPr>
        </p:nvSpPr>
        <p:spPr>
          <a:xfrm>
            <a:off x="428221" y="782457"/>
            <a:ext cx="8229600" cy="739588"/>
          </a:xfrm>
        </p:spPr>
        <p:txBody>
          <a:bodyPr/>
          <a:lstStyle/>
          <a:p>
            <a:pPr algn="ctr"/>
            <a:r>
              <a:rPr lang="en-US" sz="3600" dirty="0">
                <a:solidFill>
                  <a:srgbClr val="007DBA"/>
                </a:solidFill>
                <a:latin typeface="Calibri" panose="020F0502020204030204" pitchFamily="34" charset="0"/>
                <a:cs typeface="Calibri" panose="020F0502020204030204" pitchFamily="34" charset="0"/>
              </a:rPr>
              <a:t>The Secure Base model</a:t>
            </a:r>
          </a:p>
        </p:txBody>
      </p:sp>
      <p:pic>
        <p:nvPicPr>
          <p:cNvPr id="4" name="Content Placeholder 3">
            <a:extLst>
              <a:ext uri="{FF2B5EF4-FFF2-40B4-BE49-F238E27FC236}">
                <a16:creationId xmlns:a16="http://schemas.microsoft.com/office/drawing/2014/main" id="{F5086097-9D2A-BB8C-038D-EE5F3727D3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1" y="1988910"/>
            <a:ext cx="3200400" cy="3021319"/>
          </a:xfrm>
        </p:spPr>
      </p:pic>
      <p:sp>
        <p:nvSpPr>
          <p:cNvPr id="3" name="Rounded Rectangle 2">
            <a:extLst>
              <a:ext uri="{FF2B5EF4-FFF2-40B4-BE49-F238E27FC236}">
                <a16:creationId xmlns:a16="http://schemas.microsoft.com/office/drawing/2014/main" id="{0C847085-BAAA-13E3-4468-584AE1AFD2F8}"/>
              </a:ext>
            </a:extLst>
          </p:cNvPr>
          <p:cNvSpPr/>
          <p:nvPr/>
        </p:nvSpPr>
        <p:spPr>
          <a:xfrm>
            <a:off x="4041584" y="1664386"/>
            <a:ext cx="1060704" cy="557784"/>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AVAILABILITY</a:t>
            </a:r>
          </a:p>
          <a:p>
            <a:pPr algn="ctr"/>
            <a:r>
              <a:rPr lang="en-GB" sz="900" b="1" dirty="0"/>
              <a:t>helping the child to trust</a:t>
            </a:r>
          </a:p>
        </p:txBody>
      </p:sp>
      <p:sp>
        <p:nvSpPr>
          <p:cNvPr id="5" name="Rounded Rectangle 4">
            <a:extLst>
              <a:ext uri="{FF2B5EF4-FFF2-40B4-BE49-F238E27FC236}">
                <a16:creationId xmlns:a16="http://schemas.microsoft.com/office/drawing/2014/main" id="{F92B8B61-472E-F8C5-BC57-FF7C3DF5A814}"/>
              </a:ext>
            </a:extLst>
          </p:cNvPr>
          <p:cNvSpPr/>
          <p:nvPr/>
        </p:nvSpPr>
        <p:spPr>
          <a:xfrm>
            <a:off x="1825658" y="2947036"/>
            <a:ext cx="1385279" cy="57063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FAMILY MEMBERSHIP</a:t>
            </a:r>
          </a:p>
          <a:p>
            <a:pPr algn="ctr"/>
            <a:r>
              <a:rPr lang="en-GB" sz="900" b="1" dirty="0"/>
              <a:t>helping the child </a:t>
            </a:r>
            <a:br>
              <a:rPr lang="en-GB" sz="900" b="1" dirty="0"/>
            </a:br>
            <a:r>
              <a:rPr lang="en-GB" sz="900" b="1" dirty="0"/>
              <a:t>to belong</a:t>
            </a:r>
          </a:p>
        </p:txBody>
      </p:sp>
      <p:sp>
        <p:nvSpPr>
          <p:cNvPr id="6" name="Rounded Rectangle 5">
            <a:extLst>
              <a:ext uri="{FF2B5EF4-FFF2-40B4-BE49-F238E27FC236}">
                <a16:creationId xmlns:a16="http://schemas.microsoft.com/office/drawing/2014/main" id="{94A7BEC0-C45A-2F62-F498-C3242CDF3F57}"/>
              </a:ext>
            </a:extLst>
          </p:cNvPr>
          <p:cNvSpPr/>
          <p:nvPr/>
        </p:nvSpPr>
        <p:spPr>
          <a:xfrm>
            <a:off x="5883507" y="2947038"/>
            <a:ext cx="1296162" cy="570628"/>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SENSITIVITY</a:t>
            </a:r>
          </a:p>
          <a:p>
            <a:pPr algn="ctr"/>
            <a:r>
              <a:rPr lang="en-GB" sz="900" b="1" dirty="0"/>
              <a:t>helping the child </a:t>
            </a:r>
            <a:br>
              <a:rPr lang="en-GB" sz="900" b="1" dirty="0"/>
            </a:br>
            <a:r>
              <a:rPr lang="en-GB" sz="900" b="1" dirty="0"/>
              <a:t>to manage feelings</a:t>
            </a:r>
          </a:p>
        </p:txBody>
      </p:sp>
      <p:sp>
        <p:nvSpPr>
          <p:cNvPr id="7" name="Rounded Rectangle 6">
            <a:extLst>
              <a:ext uri="{FF2B5EF4-FFF2-40B4-BE49-F238E27FC236}">
                <a16:creationId xmlns:a16="http://schemas.microsoft.com/office/drawing/2014/main" id="{A1975EF3-58DC-A6EA-2083-1E72477AE93D}"/>
              </a:ext>
            </a:extLst>
          </p:cNvPr>
          <p:cNvSpPr/>
          <p:nvPr/>
        </p:nvSpPr>
        <p:spPr>
          <a:xfrm>
            <a:off x="5509331" y="4724119"/>
            <a:ext cx="1310428"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ACCEPTANCE</a:t>
            </a:r>
          </a:p>
          <a:p>
            <a:pPr algn="ctr"/>
            <a:r>
              <a:rPr lang="en-GB" sz="900" b="1" dirty="0"/>
              <a:t>building the child’s self-esteem</a:t>
            </a:r>
          </a:p>
        </p:txBody>
      </p:sp>
      <p:sp>
        <p:nvSpPr>
          <p:cNvPr id="8" name="Rounded Rectangle 7">
            <a:extLst>
              <a:ext uri="{FF2B5EF4-FFF2-40B4-BE49-F238E27FC236}">
                <a16:creationId xmlns:a16="http://schemas.microsoft.com/office/drawing/2014/main" id="{787A4CF2-009F-485D-BD80-C4E92D04FDF8}"/>
              </a:ext>
            </a:extLst>
          </p:cNvPr>
          <p:cNvSpPr/>
          <p:nvPr/>
        </p:nvSpPr>
        <p:spPr>
          <a:xfrm>
            <a:off x="2362201" y="4724118"/>
            <a:ext cx="1250353" cy="482940"/>
          </a:xfrm>
          <a:prstGeom prst="roundRect">
            <a:avLst/>
          </a:prstGeom>
          <a:solidFill>
            <a:srgbClr val="007DBA"/>
          </a:solidFill>
          <a:ln w="12700" cmpd="sng">
            <a:solidFill>
              <a:srgbClr val="297EC8"/>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algn="ctr"/>
            <a:r>
              <a:rPr lang="en-GB" sz="900" b="1" dirty="0"/>
              <a:t>CO-OPERATION</a:t>
            </a:r>
          </a:p>
          <a:p>
            <a:pPr algn="ctr"/>
            <a:r>
              <a:rPr lang="en-GB" sz="900" b="1" dirty="0"/>
              <a:t>helping the child </a:t>
            </a:r>
            <a:br>
              <a:rPr lang="en-GB" sz="900" b="1" dirty="0"/>
            </a:br>
            <a:r>
              <a:rPr lang="en-GB" sz="900" b="1" dirty="0"/>
              <a:t>to feel effective</a:t>
            </a:r>
          </a:p>
        </p:txBody>
      </p:sp>
      <p:sp>
        <p:nvSpPr>
          <p:cNvPr id="9" name="TextBox 8">
            <a:extLst>
              <a:ext uri="{FF2B5EF4-FFF2-40B4-BE49-F238E27FC236}">
                <a16:creationId xmlns:a16="http://schemas.microsoft.com/office/drawing/2014/main" id="{7E3066CA-6078-1C75-A996-F13BB72EC725}"/>
              </a:ext>
            </a:extLst>
          </p:cNvPr>
          <p:cNvSpPr txBox="1"/>
          <p:nvPr/>
        </p:nvSpPr>
        <p:spPr>
          <a:xfrm>
            <a:off x="3947562" y="3352801"/>
            <a:ext cx="1190918" cy="646331"/>
          </a:xfrm>
          <a:prstGeom prst="rect">
            <a:avLst/>
          </a:prstGeom>
          <a:noFill/>
        </p:spPr>
        <p:txBody>
          <a:bodyPr wrap="square" rtlCol="0">
            <a:spAutoFit/>
          </a:bodyPr>
          <a:lstStyle/>
          <a:p>
            <a:pPr algn="ctr"/>
            <a:r>
              <a:rPr lang="en-GB" b="1" dirty="0">
                <a:solidFill>
                  <a:srgbClr val="007DBA"/>
                </a:solidFill>
              </a:rPr>
              <a:t>SECURE</a:t>
            </a:r>
          </a:p>
          <a:p>
            <a:pPr algn="ctr"/>
            <a:r>
              <a:rPr lang="en-GB" b="1" dirty="0">
                <a:solidFill>
                  <a:srgbClr val="007DBA"/>
                </a:solidFill>
              </a:rPr>
              <a:t>BASE</a:t>
            </a:r>
            <a:endParaRPr lang="en-US" b="1" dirty="0">
              <a:solidFill>
                <a:srgbClr val="007DBA"/>
              </a:solidFill>
            </a:endParaRPr>
          </a:p>
        </p:txBody>
      </p:sp>
      <p:pic>
        <p:nvPicPr>
          <p:cNvPr id="10" name="Content Placeholder 3">
            <a:extLst>
              <a:ext uri="{FF2B5EF4-FFF2-40B4-BE49-F238E27FC236}">
                <a16:creationId xmlns:a16="http://schemas.microsoft.com/office/drawing/2014/main" id="{1E4D22E5-C0B8-F696-E689-836A9D50DB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029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274638"/>
            <a:ext cx="8229600" cy="92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0" dirty="0">
                <a:latin typeface="Calibri" panose="020F0502020204030204" pitchFamily="34" charset="0"/>
                <a:cs typeface="Calibri" panose="020F0502020204030204" pitchFamily="34" charset="0"/>
              </a:rPr>
              <a:t>Additional resources</a:t>
            </a:r>
            <a:endParaRPr lang="en-GB" altLang="en-US" sz="3600" b="0" dirty="0">
              <a:latin typeface="Calibri" panose="020F0502020204030204" pitchFamily="34" charset="0"/>
              <a:cs typeface="Calibri" panose="020F0502020204030204" pitchFamily="34" charset="0"/>
            </a:endParaRPr>
          </a:p>
        </p:txBody>
      </p:sp>
      <p:sp>
        <p:nvSpPr>
          <p:cNvPr id="33795" name="Content Placeholder 2"/>
          <p:cNvSpPr>
            <a:spLocks noGrp="1"/>
          </p:cNvSpPr>
          <p:nvPr>
            <p:ph sz="half" idx="1"/>
          </p:nvPr>
        </p:nvSpPr>
        <p:spPr>
          <a:xfrm>
            <a:off x="280555" y="1298865"/>
            <a:ext cx="8603672" cy="4728006"/>
          </a:xfrm>
        </p:spPr>
        <p:txBody>
          <a:bodyPr/>
          <a:lstStyle/>
          <a:p>
            <a:pPr marL="0" indent="0">
              <a:spcBef>
                <a:spcPts val="600"/>
              </a:spcBef>
              <a:spcAft>
                <a:spcPts val="600"/>
              </a:spcAft>
              <a:buClr>
                <a:srgbClr val="336699"/>
              </a:buClr>
              <a:buNone/>
            </a:pPr>
            <a:r>
              <a:rPr lang="en-GB" altLang="en-US" sz="2400" dirty="0">
                <a:latin typeface="Calibri" panose="020F0502020204030204" pitchFamily="34" charset="0"/>
                <a:cs typeface="Calibri" panose="020F0502020204030204" pitchFamily="34" charset="0"/>
              </a:rPr>
              <a:t>Schofield, G and Beek, M (2018 2</a:t>
            </a:r>
            <a:r>
              <a:rPr lang="en-GB" altLang="en-US" sz="2400" baseline="30000" dirty="0">
                <a:latin typeface="Calibri" panose="020F0502020204030204" pitchFamily="34" charset="0"/>
                <a:cs typeface="Calibri" panose="020F0502020204030204" pitchFamily="34" charset="0"/>
              </a:rPr>
              <a:t>nd</a:t>
            </a:r>
            <a:r>
              <a:rPr lang="en-GB" altLang="en-US" sz="2400" dirty="0">
                <a:latin typeface="Calibri" panose="020F0502020204030204" pitchFamily="34" charset="0"/>
                <a:cs typeface="Calibri" panose="020F0502020204030204" pitchFamily="34" charset="0"/>
              </a:rPr>
              <a:t> edition) </a:t>
            </a:r>
            <a:r>
              <a:rPr lang="en-GB" altLang="en-US" sz="2400" i="1" dirty="0">
                <a:latin typeface="Calibri" panose="020F0502020204030204" pitchFamily="34" charset="0"/>
                <a:cs typeface="Calibri" panose="020F0502020204030204" pitchFamily="34" charset="0"/>
              </a:rPr>
              <a:t>Attachment Handbook for Foster Care and Adoption, </a:t>
            </a:r>
            <a:r>
              <a:rPr lang="en-GB" altLang="en-US" sz="2400" dirty="0">
                <a:latin typeface="Calibri" panose="020F0502020204030204" pitchFamily="34" charset="0"/>
                <a:cs typeface="Calibri" panose="020F0502020204030204" pitchFamily="34" charset="0"/>
              </a:rPr>
              <a:t>London: </a:t>
            </a:r>
            <a:r>
              <a:rPr lang="en-GB" altLang="en-US" sz="2400" dirty="0" err="1">
                <a:latin typeface="Calibri" panose="020F0502020204030204" pitchFamily="34" charset="0"/>
                <a:cs typeface="Calibri" panose="020F0502020204030204" pitchFamily="34" charset="0"/>
              </a:rPr>
              <a:t>CoramBAAF</a:t>
            </a:r>
            <a:r>
              <a:rPr lang="en-GB" altLang="en-US" sz="2400" dirty="0">
                <a:latin typeface="Calibri" panose="020F0502020204030204" pitchFamily="34" charset="0"/>
                <a:cs typeface="Calibri" panose="020F0502020204030204" pitchFamily="34" charset="0"/>
              </a:rPr>
              <a:t>.</a:t>
            </a:r>
            <a:endParaRPr lang="en-GB" altLang="en-US" sz="2400" i="1" dirty="0">
              <a:latin typeface="Calibri" panose="020F0502020204030204" pitchFamily="34" charset="0"/>
              <a:cs typeface="Calibri" panose="020F0502020204030204" pitchFamily="34" charset="0"/>
            </a:endParaRPr>
          </a:p>
          <a:p>
            <a:pPr marL="0" indent="0">
              <a:spcBef>
                <a:spcPts val="600"/>
              </a:spcBef>
              <a:spcAft>
                <a:spcPts val="600"/>
              </a:spcAft>
              <a:buClr>
                <a:srgbClr val="336699"/>
              </a:buClr>
              <a:buNone/>
            </a:pPr>
            <a:r>
              <a:rPr lang="en-GB" altLang="en-US" sz="2400" dirty="0">
                <a:latin typeface="Calibri" panose="020F0502020204030204" pitchFamily="34" charset="0"/>
                <a:cs typeface="Calibri" panose="020F0502020204030204" pitchFamily="34" charset="0"/>
              </a:rPr>
              <a:t>Schofield, G and Beek, M (2023 2</a:t>
            </a:r>
            <a:r>
              <a:rPr lang="en-GB" altLang="en-US" sz="2400" baseline="30000" dirty="0">
                <a:latin typeface="Calibri" panose="020F0502020204030204" pitchFamily="34" charset="0"/>
                <a:cs typeface="Calibri" panose="020F0502020204030204" pitchFamily="34" charset="0"/>
              </a:rPr>
              <a:t>nd</a:t>
            </a:r>
            <a:r>
              <a:rPr lang="en-GB" altLang="en-US" sz="2400" dirty="0">
                <a:latin typeface="Calibri" panose="020F0502020204030204" pitchFamily="34" charset="0"/>
                <a:cs typeface="Calibri" panose="020F0502020204030204" pitchFamily="34" charset="0"/>
              </a:rPr>
              <a:t> edition) </a:t>
            </a:r>
            <a:r>
              <a:rPr lang="en-GB" altLang="en-US" sz="2400" i="1" dirty="0">
                <a:latin typeface="Calibri" panose="020F0502020204030204" pitchFamily="34" charset="0"/>
                <a:cs typeface="Calibri" panose="020F0502020204030204" pitchFamily="34" charset="0"/>
              </a:rPr>
              <a:t>The Secure Base Model: Promoting attachment and resilience in foster care and adoption, </a:t>
            </a:r>
            <a:r>
              <a:rPr lang="en-GB" altLang="en-US" sz="2400" dirty="0">
                <a:latin typeface="Calibri" panose="020F0502020204030204" pitchFamily="34" charset="0"/>
                <a:cs typeface="Calibri" panose="020F0502020204030204" pitchFamily="34" charset="0"/>
              </a:rPr>
              <a:t>London: </a:t>
            </a:r>
            <a:r>
              <a:rPr lang="en-GB" altLang="en-US" sz="2400" dirty="0" err="1">
                <a:latin typeface="Calibri" panose="020F0502020204030204" pitchFamily="34" charset="0"/>
                <a:cs typeface="Calibri" panose="020F0502020204030204" pitchFamily="34" charset="0"/>
              </a:rPr>
              <a:t>CoramBAAF</a:t>
            </a:r>
            <a:r>
              <a:rPr lang="en-GB" altLang="en-US" sz="2400" dirty="0">
                <a:latin typeface="Calibri" panose="020F0502020204030204" pitchFamily="34" charset="0"/>
                <a:cs typeface="Calibri" panose="020F0502020204030204" pitchFamily="34" charset="0"/>
              </a:rPr>
              <a:t>.</a:t>
            </a:r>
          </a:p>
          <a:p>
            <a:pPr marL="0" indent="0">
              <a:spcBef>
                <a:spcPts val="600"/>
              </a:spcBef>
              <a:spcAft>
                <a:spcPts val="600"/>
              </a:spcAft>
              <a:buClr>
                <a:srgbClr val="336699"/>
              </a:buClr>
              <a:buNone/>
            </a:pPr>
            <a:r>
              <a:rPr lang="en-GB" altLang="en-US" sz="2400" dirty="0">
                <a:latin typeface="Calibri" panose="020F0502020204030204" pitchFamily="34" charset="0"/>
                <a:cs typeface="Calibri" panose="020F0502020204030204" pitchFamily="34" charset="0"/>
              </a:rPr>
              <a:t>Schofield, G and Beek, M (2023 2</a:t>
            </a:r>
            <a:r>
              <a:rPr lang="en-GB" altLang="en-US" sz="2400" baseline="30000" dirty="0">
                <a:latin typeface="Calibri" panose="020F0502020204030204" pitchFamily="34" charset="0"/>
                <a:cs typeface="Calibri" panose="020F0502020204030204" pitchFamily="34" charset="0"/>
              </a:rPr>
              <a:t>nd</a:t>
            </a:r>
            <a:r>
              <a:rPr lang="en-GB" altLang="en-US" sz="2400" dirty="0">
                <a:latin typeface="Calibri" panose="020F0502020204030204" pitchFamily="34" charset="0"/>
                <a:cs typeface="Calibri" panose="020F0502020204030204" pitchFamily="34" charset="0"/>
              </a:rPr>
              <a:t> edition) </a:t>
            </a:r>
            <a:r>
              <a:rPr lang="en-GB" altLang="en-US" sz="2400" i="1" dirty="0">
                <a:latin typeface="Calibri" panose="020F0502020204030204" pitchFamily="34" charset="0"/>
                <a:cs typeface="Calibri" panose="020F0502020204030204" pitchFamily="34" charset="0"/>
              </a:rPr>
              <a:t>Promoting Attachment and Resilience: A guide for foster carers and adopters on using the Secure Base model, </a:t>
            </a:r>
            <a:r>
              <a:rPr lang="en-GB" altLang="en-US" sz="2400" dirty="0">
                <a:latin typeface="Calibri" panose="020F0502020204030204" pitchFamily="34" charset="0"/>
                <a:cs typeface="Calibri" panose="020F0502020204030204" pitchFamily="34" charset="0"/>
              </a:rPr>
              <a:t>London: </a:t>
            </a:r>
            <a:r>
              <a:rPr lang="en-GB" altLang="en-US" sz="2400" dirty="0" err="1">
                <a:latin typeface="Calibri" panose="020F0502020204030204" pitchFamily="34" charset="0"/>
                <a:cs typeface="Calibri" panose="020F0502020204030204" pitchFamily="34" charset="0"/>
              </a:rPr>
              <a:t>CoramBAAF</a:t>
            </a:r>
            <a:r>
              <a:rPr lang="en-GB" altLang="en-US" sz="2400" dirty="0">
                <a:latin typeface="Calibri" panose="020F0502020204030204" pitchFamily="34" charset="0"/>
                <a:cs typeface="Calibri" panose="020F0502020204030204" pitchFamily="34" charset="0"/>
              </a:rPr>
              <a:t>.</a:t>
            </a:r>
          </a:p>
          <a:p>
            <a:pPr marL="0" indent="0">
              <a:spcBef>
                <a:spcPts val="0"/>
              </a:spcBef>
              <a:buClr>
                <a:srgbClr val="336699"/>
              </a:buClr>
              <a:buNone/>
            </a:pPr>
            <a:endParaRPr lang="en-GB" altLang="en-US" sz="2200" i="1" dirty="0"/>
          </a:p>
          <a:p>
            <a:pPr marL="0" indent="0">
              <a:spcBef>
                <a:spcPts val="0"/>
              </a:spcBef>
              <a:buClr>
                <a:srgbClr val="336699"/>
              </a:buClr>
              <a:buNone/>
            </a:pPr>
            <a:r>
              <a:rPr lang="en-GB" altLang="en-US" sz="2200" dirty="0">
                <a:solidFill>
                  <a:srgbClr val="336699"/>
                </a:solidFill>
                <a:hlinkClick r:id="rId3">
                  <a:extLst>
                    <a:ext uri="{A12FA001-AC4F-418D-AE19-62706E023703}">
                      <ahyp:hlinkClr xmlns:ahyp="http://schemas.microsoft.com/office/drawing/2018/hyperlinkcolor" val="tx"/>
                    </a:ext>
                  </a:extLst>
                </a:hlinkClick>
              </a:rPr>
              <a:t>https://www.uea.ac.uk/groups-and-centres/centre-for-research-on-children-and-families/secure-base-model</a:t>
            </a:r>
            <a:endParaRPr lang="en-GB" altLang="en-US" sz="2200" dirty="0">
              <a:solidFill>
                <a:srgbClr val="336699"/>
              </a:solidFill>
            </a:endParaRPr>
          </a:p>
          <a:p>
            <a:endParaRPr lang="en-GB" altLang="en-US" sz="2200" dirty="0"/>
          </a:p>
          <a:p>
            <a:endParaRPr lang="en-GB" altLang="en-US" sz="2400" dirty="0"/>
          </a:p>
        </p:txBody>
      </p:sp>
      <p:pic>
        <p:nvPicPr>
          <p:cNvPr id="337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6165850"/>
            <a:ext cx="22113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57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35375" y="6165850"/>
            <a:ext cx="2047875" cy="547688"/>
          </a:xfrm>
        </p:spPr>
      </p:pic>
      <p:pic>
        <p:nvPicPr>
          <p:cNvPr id="1843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98463"/>
            <a:ext cx="6453187"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57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76263" y="333375"/>
            <a:ext cx="8104187" cy="5199063"/>
          </a:xfrm>
        </p:spPr>
      </p:pic>
      <p:pic>
        <p:nvPicPr>
          <p:cNvPr id="20483"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6142038"/>
            <a:ext cx="2046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2035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2efb3ea-bd43-4b46-a2a4-84dc77b62e3e" xsi:nil="true"/>
    <lcf76f155ced4ddcb4097134ff3c332f xmlns="4ce13a26-6e13-43c6-9634-b3e5a0dea78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7746FDAABC9A42A959AEB2CAA35F75" ma:contentTypeVersion="16" ma:contentTypeDescription="Create a new document." ma:contentTypeScope="" ma:versionID="0983ef635d324ddd3615649bf639b340">
  <xsd:schema xmlns:xsd="http://www.w3.org/2001/XMLSchema" xmlns:xs="http://www.w3.org/2001/XMLSchema" xmlns:p="http://schemas.microsoft.com/office/2006/metadata/properties" xmlns:ns2="4ce13a26-6e13-43c6-9634-b3e5a0dea785" xmlns:ns3="b2efb3ea-bd43-4b46-a2a4-84dc77b62e3e" targetNamespace="http://schemas.microsoft.com/office/2006/metadata/properties" ma:root="true" ma:fieldsID="7ec0344befdea7421fa76bd3d97aae15" ns2:_="" ns3:_="">
    <xsd:import namespace="4ce13a26-6e13-43c6-9634-b3e5a0dea785"/>
    <xsd:import namespace="b2efb3ea-bd43-4b46-a2a4-84dc77b62e3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3a26-6e13-43c6-9634-b3e5a0dea7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527b111-6301-4708-b04d-ee8721e22c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efb3ea-bd43-4b46-a2a4-84dc77b62e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f98c51c-b861-4490-880b-ff37d32237ae}" ma:internalName="TaxCatchAll" ma:showField="CatchAllData" ma:web="b2efb3ea-bd43-4b46-a2a4-84dc77b62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326F2A-0EB3-4B9A-99F3-00817307E8E6}">
  <ds:schemaRefs>
    <ds:schemaRef ds:uri="http://schemas.microsoft.com/sharepoint/v3/contenttype/forms"/>
  </ds:schemaRefs>
</ds:datastoreItem>
</file>

<file path=customXml/itemProps2.xml><?xml version="1.0" encoding="utf-8"?>
<ds:datastoreItem xmlns:ds="http://schemas.openxmlformats.org/officeDocument/2006/customXml" ds:itemID="{CCB7389A-1792-4611-B4B4-524EB4D021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D91CA1-7A7C-4212-84AB-AEA02B994EFD}"/>
</file>

<file path=docProps/app.xml><?xml version="1.0" encoding="utf-8"?>
<Properties xmlns="http://schemas.openxmlformats.org/officeDocument/2006/extended-properties" xmlns:vt="http://schemas.openxmlformats.org/officeDocument/2006/docPropsVTypes">
  <TotalTime>55929</TotalTime>
  <Words>10354</Words>
  <Application>Microsoft Macintosh PowerPoint</Application>
  <PresentationFormat>On-screen Show (4:3)</PresentationFormat>
  <Paragraphs>746</Paragraphs>
  <Slides>73</Slides>
  <Notes>73</Notes>
  <HiddenSlides>0</HiddenSlides>
  <MMClips>0</MMClips>
  <ScaleCrop>false</ScaleCrop>
  <HeadingPairs>
    <vt:vector size="6" baseType="variant">
      <vt:variant>
        <vt:lpstr>Fonts Used</vt:lpstr>
      </vt:variant>
      <vt:variant>
        <vt:i4>6</vt:i4>
      </vt:variant>
      <vt:variant>
        <vt:lpstr>Theme</vt:lpstr>
      </vt:variant>
      <vt:variant>
        <vt:i4>23</vt:i4>
      </vt:variant>
      <vt:variant>
        <vt:lpstr>Slide Titles</vt:lpstr>
      </vt:variant>
      <vt:variant>
        <vt:i4>73</vt:i4>
      </vt:variant>
    </vt:vector>
  </HeadingPairs>
  <TitlesOfParts>
    <vt:vector size="102" baseType="lpstr">
      <vt:lpstr>Aptos</vt:lpstr>
      <vt:lpstr>Arial</vt:lpstr>
      <vt:lpstr>Calibri</vt:lpstr>
      <vt:lpstr>Symbol</vt:lpstr>
      <vt:lpstr>Times New Roman</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 The Secure Base model: promoting attachment and resilience   TRAINING SESSION   </vt:lpstr>
      <vt:lpstr>Guidelines for the session </vt:lpstr>
      <vt:lpstr>Aims of the session</vt:lpstr>
      <vt:lpstr>What is the Secure Base model?</vt:lpstr>
      <vt:lpstr>What is Secure Base caregiving?</vt:lpstr>
      <vt:lpstr>Therapeutic care: the significance of Secure Base caregiving for children from troubled backgrounds</vt:lpstr>
      <vt:lpstr>Secure Base caregiving dimensions that promote security and resilience </vt:lpstr>
      <vt:lpstr>PowerPoint Presentation</vt:lpstr>
      <vt:lpstr>PowerPoint Presentation</vt:lpstr>
      <vt:lpstr>Availability – helping the child to trust </vt:lpstr>
      <vt:lpstr>The Secure Base model</vt:lpstr>
      <vt:lpstr>Availability</vt:lpstr>
      <vt:lpstr>Why children may lack trust</vt:lpstr>
      <vt:lpstr>EXERCISE 1  Lack of trust in children of different ages </vt:lpstr>
      <vt:lpstr>Availability-helping the child to trust:  caregiver thinking and feeling </vt:lpstr>
      <vt:lpstr>Availability-helping the child to trust: caregiver behaviour</vt:lpstr>
      <vt:lpstr>Being alert and responding to the needs and signals of a small baby </vt:lpstr>
      <vt:lpstr>Helping a child to trust in the caregiver’s availability when they are apart  </vt:lpstr>
      <vt:lpstr>Demonstrating availability to teenagers</vt:lpstr>
      <vt:lpstr>Availability helping the child to trust:  child thinking and feeling </vt:lpstr>
      <vt:lpstr>PowerPoint Presentation</vt:lpstr>
      <vt:lpstr>  </vt:lpstr>
      <vt:lpstr>The Secure Base model</vt:lpstr>
      <vt:lpstr>PowerPoint Presentation</vt:lpstr>
      <vt:lpstr>Why children may find it difficult to manage their feelings</vt:lpstr>
      <vt:lpstr>Sensitivity-helping the child to manage feelings: caregiver thinking and feeling </vt:lpstr>
      <vt:lpstr>EXERCISE 2  Children’s and caregivers’ thinking and feeling    </vt:lpstr>
      <vt:lpstr>EXERCISE 2  Case studies </vt:lpstr>
      <vt:lpstr>Sensitivity – helping the child to manage feelings: caregiver behaviour </vt:lpstr>
      <vt:lpstr>Using an experiences book to name feelings </vt:lpstr>
      <vt:lpstr>Using stories to promote empathy </vt:lpstr>
      <vt:lpstr>Being creative: the worry jar </vt:lpstr>
      <vt:lpstr>Sensitivity-helping the child to manage feelings: child thinking and feeling</vt:lpstr>
      <vt:lpstr>Acceptance - building the child’s             self-esteem</vt:lpstr>
      <vt:lpstr>The Secure Base model</vt:lpstr>
      <vt:lpstr>Acceptance</vt:lpstr>
      <vt:lpstr>Why children may have low self-esteem    </vt:lpstr>
      <vt:lpstr>Acceptance-building the child’s self-esteem: caregiver thinking and feeling </vt:lpstr>
      <vt:lpstr>Acceptance -building the child’s self-esteem: caregiving behaviour </vt:lpstr>
      <vt:lpstr>Offering and explaining praise</vt:lpstr>
      <vt:lpstr>Building self-esteem through activities </vt:lpstr>
      <vt:lpstr>Showing pride - promoting self-esteem and resilience in a child with learning difficulties </vt:lpstr>
      <vt:lpstr>EXERCISE 3   Acceptance - building the child’s self-esteem </vt:lpstr>
      <vt:lpstr>Acceptance- building the child’s self-esteem: child thinking and feeling </vt:lpstr>
      <vt:lpstr>PowerPoint Presentation</vt:lpstr>
      <vt:lpstr>Co-operation-helping the child  to feel effective</vt:lpstr>
      <vt:lpstr>The Secure Base model</vt:lpstr>
      <vt:lpstr>PowerPoint Presentation</vt:lpstr>
      <vt:lpstr>Why children may not feel effective and find it hard to co-operate </vt:lpstr>
      <vt:lpstr>Co-operation-helping the child to feel effective: caregiver thinking and feeling</vt:lpstr>
      <vt:lpstr>Co-operation-helping the child to feel effective: caregiver behaviour</vt:lpstr>
      <vt:lpstr>Helping a child to feel effective -            and be co-operative </vt:lpstr>
      <vt:lpstr>Using fun and offering choice to         achieve co-operation </vt:lpstr>
      <vt:lpstr>Attending- the therapeutic effect of enabling a child to take the lead </vt:lpstr>
      <vt:lpstr>EXERCISE 4  Co-operation- helping children of different ages to feel effective/ be co-operative  </vt:lpstr>
      <vt:lpstr>Co-operation- helping a child to feel effective: child thinking and feeling</vt:lpstr>
      <vt:lpstr>Family membership – helping the child  to belong</vt:lpstr>
      <vt:lpstr>The Secure Base model</vt:lpstr>
      <vt:lpstr>PowerPoint Presentation</vt:lpstr>
      <vt:lpstr> EXERCISE 5 Family membership and a sense of belonging in different families </vt:lpstr>
      <vt:lpstr>Family membership-helping the child to belong: caregiver thinking and feeling </vt:lpstr>
      <vt:lpstr>Family membership - helping the child to belong: caregiver behaviour </vt:lpstr>
      <vt:lpstr>Welcoming a child as part of the family </vt:lpstr>
      <vt:lpstr>Foster and birth family memberships </vt:lpstr>
      <vt:lpstr>Comfortable birth relative contact </vt:lpstr>
      <vt:lpstr>Family membership-helping the child to belong: child thinking and feeling </vt:lpstr>
      <vt:lpstr>PowerPoint Presentation</vt:lpstr>
      <vt:lpstr>Using the Secure Base model in practice</vt:lpstr>
      <vt:lpstr>Using the Secure Base model-            examples of areas of practice </vt:lpstr>
      <vt:lpstr>Secure Base model tools for practice</vt:lpstr>
      <vt:lpstr> EXERCISE 6  Using the Secure Base model</vt:lpstr>
      <vt:lpstr>The Secure Base model</vt:lpstr>
      <vt:lpstr>Additional resources</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of the session</dc:title>
  <dc:creator>Mary Beek (SWK)</dc:creator>
  <cp:lastModifiedBy>Gillian Schofield (SWK - Staff)</cp:lastModifiedBy>
  <cp:revision>71</cp:revision>
  <cp:lastPrinted>2026-02-24T21:16:44Z</cp:lastPrinted>
  <dcterms:created xsi:type="dcterms:W3CDTF">2016-12-19T12:25:47Z</dcterms:created>
  <dcterms:modified xsi:type="dcterms:W3CDTF">2026-03-16T09:56:57Z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0x010100067746FDAABC9A42A959AEB2CAA35F75</vt:lpwstr>
  </property>
</Properties>
</file>