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7" r:id="rId5"/>
    <p:sldId id="258" r:id="rId6"/>
    <p:sldId id="259"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4660"/>
  </p:normalViewPr>
  <p:slideViewPr>
    <p:cSldViewPr snapToGrid="0">
      <p:cViewPr varScale="1">
        <p:scale>
          <a:sx n="62" d="100"/>
          <a:sy n="62" d="100"/>
        </p:scale>
        <p:origin x="7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C3ED69-D2ED-4CAE-9BBC-0A4502508A62}" type="datetimeFigureOut">
              <a:rPr lang="en-GB" smtClean="0"/>
              <a:t>14/07/2021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CFADD-62AE-4C43-BC25-2F336D77FD17}" type="slidenum">
              <a:rPr lang="en-GB" smtClean="0"/>
              <a:t>‹#›</a:t>
            </a:fld>
            <a:endParaRPr lang="en-GB"/>
          </a:p>
        </p:txBody>
      </p:sp>
    </p:spTree>
    <p:extLst>
      <p:ext uri="{BB962C8B-B14F-4D97-AF65-F5344CB8AC3E}">
        <p14:creationId xmlns:p14="http://schemas.microsoft.com/office/powerpoint/2010/main" val="9878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2</a:t>
            </a:fld>
            <a:endParaRPr lang="en-GB"/>
          </a:p>
        </p:txBody>
      </p:sp>
    </p:spTree>
    <p:extLst>
      <p:ext uri="{BB962C8B-B14F-4D97-AF65-F5344CB8AC3E}">
        <p14:creationId xmlns:p14="http://schemas.microsoft.com/office/powerpoint/2010/main" val="2642290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Safeguarding is everyone's business but it can be hard for school and college staff to deal with. Note that all three Munro reviews are available on the iCAN website.</a:t>
            </a:r>
          </a:p>
        </p:txBody>
      </p:sp>
      <p:sp>
        <p:nvSpPr>
          <p:cNvPr id="4" name="Slide Number Placeholder 3"/>
          <p:cNvSpPr>
            <a:spLocks noGrp="1"/>
          </p:cNvSpPr>
          <p:nvPr>
            <p:ph type="sldNum" sz="quarter" idx="10"/>
          </p:nvPr>
        </p:nvSpPr>
        <p:spPr/>
        <p:txBody>
          <a:bodyPr/>
          <a:lstStyle/>
          <a:p>
            <a:fld id="{10E56EDE-651F-48AA-9166-BD6E46C9B714}" type="slidenum">
              <a:rPr lang="en-GB" smtClean="0"/>
              <a:t>3</a:t>
            </a:fld>
            <a:endParaRPr lang="en-GB"/>
          </a:p>
        </p:txBody>
      </p:sp>
    </p:spTree>
    <p:extLst>
      <p:ext uri="{BB962C8B-B14F-4D97-AF65-F5344CB8AC3E}">
        <p14:creationId xmlns:p14="http://schemas.microsoft.com/office/powerpoint/2010/main" val="408583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explore what might</a:t>
            </a:r>
            <a:r>
              <a:rPr lang="en-GB" baseline="0" dirty="0"/>
              <a:t> stop children from telling and staff from really listening – barriers</a:t>
            </a:r>
          </a:p>
          <a:p>
            <a:r>
              <a:rPr lang="en-GB" baseline="0" dirty="0"/>
              <a:t>Group exercise:</a:t>
            </a:r>
          </a:p>
          <a:p>
            <a:r>
              <a:rPr lang="en-GB" baseline="0" dirty="0"/>
              <a:t>On the </a:t>
            </a:r>
            <a:r>
              <a:rPr lang="en-GB" b="1" baseline="0" dirty="0"/>
              <a:t>Barriers handout</a:t>
            </a:r>
            <a:r>
              <a:rPr lang="en-GB" baseline="0" dirty="0"/>
              <a:t>, list some barriers for children and staff.</a:t>
            </a:r>
          </a:p>
          <a:p>
            <a:endParaRPr lang="en-GB" baseline="0" dirty="0"/>
          </a:p>
        </p:txBody>
      </p:sp>
      <p:sp>
        <p:nvSpPr>
          <p:cNvPr id="4" name="Slide Number Placeholder 3"/>
          <p:cNvSpPr>
            <a:spLocks noGrp="1"/>
          </p:cNvSpPr>
          <p:nvPr>
            <p:ph type="sldNum" sz="quarter" idx="10"/>
          </p:nvPr>
        </p:nvSpPr>
        <p:spPr/>
        <p:txBody>
          <a:bodyPr/>
          <a:lstStyle/>
          <a:p>
            <a:fld id="{10E56EDE-651F-48AA-9166-BD6E46C9B714}" type="slidenum">
              <a:rPr lang="en-GB" smtClean="0"/>
              <a:t>4</a:t>
            </a:fld>
            <a:endParaRPr lang="en-GB"/>
          </a:p>
        </p:txBody>
      </p:sp>
    </p:spTree>
    <p:extLst>
      <p:ext uri="{BB962C8B-B14F-4D97-AF65-F5344CB8AC3E}">
        <p14:creationId xmlns:p14="http://schemas.microsoft.com/office/powerpoint/2010/main" val="224575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Signpost to literature review which gives outline of research on what prevents children from telling. Or hand out printout</a:t>
            </a:r>
            <a:r>
              <a:rPr lang="en-GB" baseline="0" dirty="0"/>
              <a:t> of literature review.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Allow further discussion and comparison of points raised by staff after doing the exercise.</a:t>
            </a:r>
          </a:p>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5</a:t>
            </a:fld>
            <a:endParaRPr lang="en-GB"/>
          </a:p>
        </p:txBody>
      </p:sp>
    </p:spTree>
    <p:extLst>
      <p:ext uri="{BB962C8B-B14F-4D97-AF65-F5344CB8AC3E}">
        <p14:creationId xmlns:p14="http://schemas.microsoft.com/office/powerpoint/2010/main" val="3617706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6</a:t>
            </a:fld>
            <a:endParaRPr lang="en-GB"/>
          </a:p>
        </p:txBody>
      </p:sp>
    </p:spTree>
    <p:extLst>
      <p:ext uri="{BB962C8B-B14F-4D97-AF65-F5344CB8AC3E}">
        <p14:creationId xmlns:p14="http://schemas.microsoft.com/office/powerpoint/2010/main" val="3936982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will explore what might</a:t>
            </a:r>
            <a:r>
              <a:rPr lang="en-GB" baseline="0" dirty="0"/>
              <a:t> enable children to tell and teachers to effectively help and support them.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Group exercise: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On the </a:t>
            </a:r>
            <a:r>
              <a:rPr kumimoji="0" lang="en-GB" sz="1200" b="1" i="0" u="none" strike="noStrike" kern="1200" cap="none" spc="0" normalizeH="0" baseline="0" noProof="0" dirty="0">
                <a:ln>
                  <a:noFill/>
                </a:ln>
                <a:solidFill>
                  <a:prstClr val="black"/>
                </a:solidFill>
                <a:effectLst/>
                <a:uLnTx/>
                <a:uFillTx/>
                <a:latin typeface="+mn-lt"/>
                <a:ea typeface="+mn-ea"/>
                <a:cs typeface="+mn-cs"/>
              </a:rPr>
              <a:t>Enablers handout</a:t>
            </a:r>
            <a:r>
              <a:rPr kumimoji="0" lang="en-GB" sz="1200" b="0" i="0" u="none" strike="noStrike" kern="1200" cap="none" spc="0" normalizeH="0" baseline="0" noProof="0" dirty="0">
                <a:ln>
                  <a:noFill/>
                </a:ln>
                <a:solidFill>
                  <a:prstClr val="black"/>
                </a:solidFill>
                <a:effectLst/>
                <a:uLnTx/>
                <a:uFillTx/>
                <a:latin typeface="+mn-lt"/>
                <a:ea typeface="+mn-ea"/>
                <a:cs typeface="+mn-cs"/>
              </a:rPr>
              <a:t>, list some enablers for children and staff.</a:t>
            </a:r>
          </a:p>
          <a:p>
            <a:endParaRPr lang="en-GB" baseline="0" dirty="0"/>
          </a:p>
        </p:txBody>
      </p:sp>
      <p:sp>
        <p:nvSpPr>
          <p:cNvPr id="4" name="Slide Number Placeholder 3"/>
          <p:cNvSpPr>
            <a:spLocks noGrp="1"/>
          </p:cNvSpPr>
          <p:nvPr>
            <p:ph type="sldNum" sz="quarter" idx="10"/>
          </p:nvPr>
        </p:nvSpPr>
        <p:spPr/>
        <p:txBody>
          <a:bodyPr/>
          <a:lstStyle/>
          <a:p>
            <a:fld id="{10E56EDE-651F-48AA-9166-BD6E46C9B714}" type="slidenum">
              <a:rPr lang="en-GB" smtClean="0"/>
              <a:t>7</a:t>
            </a:fld>
            <a:endParaRPr lang="en-GB"/>
          </a:p>
        </p:txBody>
      </p:sp>
    </p:spTree>
    <p:extLst>
      <p:ext uri="{BB962C8B-B14F-4D97-AF65-F5344CB8AC3E}">
        <p14:creationId xmlns:p14="http://schemas.microsoft.com/office/powerpoint/2010/main" val="1678968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Allow further discussion and comparison of points raised by staff after doing the exercise.</a:t>
            </a:r>
          </a:p>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8</a:t>
            </a:fld>
            <a:endParaRPr lang="en-GB"/>
          </a:p>
        </p:txBody>
      </p:sp>
    </p:spTree>
    <p:extLst>
      <p:ext uri="{BB962C8B-B14F-4D97-AF65-F5344CB8AC3E}">
        <p14:creationId xmlns:p14="http://schemas.microsoft.com/office/powerpoint/2010/main" val="4170792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9</a:t>
            </a:fld>
            <a:endParaRPr lang="en-GB"/>
          </a:p>
        </p:txBody>
      </p:sp>
    </p:spTree>
    <p:extLst>
      <p:ext uri="{BB962C8B-B14F-4D97-AF65-F5344CB8AC3E}">
        <p14:creationId xmlns:p14="http://schemas.microsoft.com/office/powerpoint/2010/main" val="1770925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Developing an action plan could be the next step to improve safeguarding in your school. Participants may need a</a:t>
            </a:r>
            <a:r>
              <a:rPr lang="en-GB" baseline="0" dirty="0"/>
              <a:t> safe space to raise organisational factors that could be improved, think about how that may be done.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Celebrate what you do well!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NOTE TO FACILITATOR: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WE </a:t>
            </a:r>
            <a:r>
              <a:rPr kumimoji="0" lang="en-GB" sz="1050" b="1" i="0" u="none" strike="noStrike" kern="1200" cap="none" spc="0" normalizeH="0" baseline="0" noProof="0" dirty="0">
                <a:ln>
                  <a:noFill/>
                </a:ln>
                <a:solidFill>
                  <a:prstClr val="black"/>
                </a:solidFill>
                <a:effectLst/>
                <a:uLnTx/>
                <a:uFillTx/>
                <a:latin typeface="+mn-lt"/>
                <a:ea typeface="+mn-ea"/>
                <a:cs typeface="+mn-cs"/>
              </a:rPr>
              <a:t>ARE KEEN TO COLLECT FEEDBACK ABOUT WHO IS USING THE TRAINING MATERIALS AND HOW EFFECTIVE THEY ARE.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black"/>
                </a:solidFill>
                <a:effectLst/>
                <a:uLnTx/>
                <a:uFillTx/>
                <a:latin typeface="+mn-lt"/>
                <a:ea typeface="+mn-ea"/>
                <a:cs typeface="+mn-cs"/>
              </a:rPr>
              <a:t>YOUR FEEDBACK CAN HELP US DEVELOP THE MATERIALS FURTHER SO PLEASE SEND YOUR COMMENTS TO jeanette.cossar@uea.ac.uk INCLUDING YOUR ROLE, SCHOOL AND FEEDBACK.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THANK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10E56EDE-651F-48AA-9166-BD6E46C9B714}" type="slidenum">
              <a:rPr lang="en-GB" smtClean="0"/>
              <a:t>10</a:t>
            </a:fld>
            <a:endParaRPr lang="en-GB"/>
          </a:p>
        </p:txBody>
      </p:sp>
    </p:spTree>
    <p:extLst>
      <p:ext uri="{BB962C8B-B14F-4D97-AF65-F5344CB8AC3E}">
        <p14:creationId xmlns:p14="http://schemas.microsoft.com/office/powerpoint/2010/main" val="339642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C43F6D0-1100-41D1-8316-EADB901A33AA}" type="datetimeFigureOut">
              <a:rPr lang="en-GB" smtClean="0"/>
              <a:t>14/07/2021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81078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43F6D0-1100-41D1-8316-EADB901A33AA}" type="datetimeFigureOut">
              <a:rPr lang="en-GB" smtClean="0"/>
              <a:t>14/07/2021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23933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43F6D0-1100-41D1-8316-EADB901A33AA}" type="datetimeFigureOut">
              <a:rPr lang="en-GB" smtClean="0"/>
              <a:t>14/07/2021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3027882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C43F6D0-1100-41D1-8316-EADB901A33AA}" type="datetimeFigureOut">
              <a:rPr lang="en-GB" smtClean="0"/>
              <a:t>14/07/2021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389683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F6D0-1100-41D1-8316-EADB901A33AA}" type="datetimeFigureOut">
              <a:rPr lang="en-GB" smtClean="0"/>
              <a:t>14/07/2021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1202795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C43F6D0-1100-41D1-8316-EADB901A33AA}" type="datetimeFigureOut">
              <a:rPr lang="en-GB" smtClean="0"/>
              <a:t>14/07/2021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3538877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C43F6D0-1100-41D1-8316-EADB901A33AA}" type="datetimeFigureOut">
              <a:rPr lang="en-GB" smtClean="0"/>
              <a:t>14/07/2021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251628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C43F6D0-1100-41D1-8316-EADB901A33AA}" type="datetimeFigureOut">
              <a:rPr lang="en-GB" smtClean="0"/>
              <a:t>14/07/2021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5822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F6D0-1100-41D1-8316-EADB901A33AA}" type="datetimeFigureOut">
              <a:rPr lang="en-GB" smtClean="0"/>
              <a:t>14/07/2021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2244245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F6D0-1100-41D1-8316-EADB901A33AA}" type="datetimeFigureOut">
              <a:rPr lang="en-GB" smtClean="0"/>
              <a:t>14/07/2021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59630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F6D0-1100-41D1-8316-EADB901A33AA}" type="datetimeFigureOut">
              <a:rPr lang="en-GB" smtClean="0"/>
              <a:t>14/07/2021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0CF2A-2728-4A97-83A6-F5F02D1FB26E}" type="slidenum">
              <a:rPr lang="en-GB" smtClean="0"/>
              <a:t>‹#›</a:t>
            </a:fld>
            <a:endParaRPr lang="en-GB"/>
          </a:p>
        </p:txBody>
      </p:sp>
    </p:spTree>
    <p:extLst>
      <p:ext uri="{BB962C8B-B14F-4D97-AF65-F5344CB8AC3E}">
        <p14:creationId xmlns:p14="http://schemas.microsoft.com/office/powerpoint/2010/main" val="355816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F6D0-1100-41D1-8316-EADB901A33AA}" type="datetimeFigureOut">
              <a:rPr lang="en-GB" smtClean="0"/>
              <a:t>14/07/2021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0CF2A-2728-4A97-83A6-F5F02D1FB26E}" type="slidenum">
              <a:rPr lang="en-GB" smtClean="0"/>
              <a:t>‹#›</a:t>
            </a:fld>
            <a:endParaRPr lang="en-GB"/>
          </a:p>
        </p:txBody>
      </p:sp>
    </p:spTree>
    <p:extLst>
      <p:ext uri="{BB962C8B-B14F-4D97-AF65-F5344CB8AC3E}">
        <p14:creationId xmlns:p14="http://schemas.microsoft.com/office/powerpoint/2010/main" val="3962322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munro-review-of-child-protection-part-1-a-systems-analysi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4009" y="132806"/>
            <a:ext cx="11103982" cy="2387600"/>
          </a:xfrm>
        </p:spPr>
        <p:txBody>
          <a:bodyPr/>
          <a:lstStyle/>
          <a:p>
            <a:r>
              <a:rPr lang="en-GB" sz="4400" dirty="0">
                <a:solidFill>
                  <a:prstClr val="black"/>
                </a:solidFill>
              </a:rPr>
              <a:t>Insights from Children about Abuse and Neglect</a:t>
            </a:r>
            <a:endParaRPr lang="en-GB" dirty="0"/>
          </a:p>
        </p:txBody>
      </p:sp>
      <p:sp>
        <p:nvSpPr>
          <p:cNvPr id="3" name="Subtitle 2"/>
          <p:cNvSpPr>
            <a:spLocks noGrp="1"/>
          </p:cNvSpPr>
          <p:nvPr>
            <p:ph type="subTitle" idx="1"/>
          </p:nvPr>
        </p:nvSpPr>
        <p:spPr/>
        <p:txBody>
          <a:bodyPr/>
          <a:lstStyle/>
          <a:p>
            <a:r>
              <a:rPr lang="en-GB" sz="4000" dirty="0"/>
              <a:t>Barriers and enablers</a:t>
            </a:r>
          </a:p>
          <a:p>
            <a:endParaRPr lang="en-GB" dirty="0"/>
          </a:p>
        </p:txBody>
      </p:sp>
      <p:pic>
        <p:nvPicPr>
          <p:cNvPr id="4" name="Picture 3"/>
          <p:cNvPicPr>
            <a:picLocks noChangeAspect="1"/>
          </p:cNvPicPr>
          <p:nvPr/>
        </p:nvPicPr>
        <p:blipFill>
          <a:blip r:embed="rId2"/>
          <a:stretch>
            <a:fillRect/>
          </a:stretch>
        </p:blipFill>
        <p:spPr>
          <a:xfrm>
            <a:off x="527166" y="5655045"/>
            <a:ext cx="2219136" cy="883997"/>
          </a:xfrm>
          <a:prstGeom prst="rect">
            <a:avLst/>
          </a:prstGeom>
        </p:spPr>
      </p:pic>
      <p:pic>
        <p:nvPicPr>
          <p:cNvPr id="5" name="Picture 4"/>
          <p:cNvPicPr>
            <a:picLocks noChangeAspect="1"/>
          </p:cNvPicPr>
          <p:nvPr/>
        </p:nvPicPr>
        <p:blipFill>
          <a:blip r:embed="rId3"/>
          <a:stretch>
            <a:fillRect/>
          </a:stretch>
        </p:blipFill>
        <p:spPr>
          <a:xfrm>
            <a:off x="7330349" y="5648949"/>
            <a:ext cx="1365622" cy="944962"/>
          </a:xfrm>
          <a:prstGeom prst="rect">
            <a:avLst/>
          </a:prstGeom>
        </p:spPr>
      </p:pic>
      <p:pic>
        <p:nvPicPr>
          <p:cNvPr id="6" name="Picture 5"/>
          <p:cNvPicPr>
            <a:picLocks noChangeAspect="1"/>
          </p:cNvPicPr>
          <p:nvPr/>
        </p:nvPicPr>
        <p:blipFill>
          <a:blip r:embed="rId4"/>
          <a:stretch>
            <a:fillRect/>
          </a:stretch>
        </p:blipFill>
        <p:spPr>
          <a:xfrm>
            <a:off x="10155789" y="5648949"/>
            <a:ext cx="1475360" cy="890093"/>
          </a:xfrm>
          <a:prstGeom prst="rect">
            <a:avLst/>
          </a:prstGeom>
        </p:spPr>
      </p:pic>
      <p:pic>
        <p:nvPicPr>
          <p:cNvPr id="7" name="Picture 6"/>
          <p:cNvPicPr>
            <a:picLocks noChangeAspect="1"/>
          </p:cNvPicPr>
          <p:nvPr/>
        </p:nvPicPr>
        <p:blipFill>
          <a:blip r:embed="rId5"/>
          <a:stretch>
            <a:fillRect/>
          </a:stretch>
        </p:blipFill>
        <p:spPr>
          <a:xfrm>
            <a:off x="4048669" y="5648949"/>
            <a:ext cx="1859441" cy="1140051"/>
          </a:xfrm>
          <a:prstGeom prst="rect">
            <a:avLst/>
          </a:prstGeom>
        </p:spPr>
      </p:pic>
    </p:spTree>
    <p:extLst>
      <p:ext uri="{BB962C8B-B14F-4D97-AF65-F5344CB8AC3E}">
        <p14:creationId xmlns:p14="http://schemas.microsoft.com/office/powerpoint/2010/main" val="70188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points</a:t>
            </a:r>
          </a:p>
        </p:txBody>
      </p:sp>
      <p:sp>
        <p:nvSpPr>
          <p:cNvPr id="3" name="Content Placeholder 2"/>
          <p:cNvSpPr>
            <a:spLocks noGrp="1"/>
          </p:cNvSpPr>
          <p:nvPr>
            <p:ph idx="1"/>
          </p:nvPr>
        </p:nvSpPr>
        <p:spPr/>
        <p:txBody>
          <a:bodyPr/>
          <a:lstStyle/>
          <a:p>
            <a:r>
              <a:rPr lang="en-GB" dirty="0"/>
              <a:t>Children need supportive environments and relationships to allow them to talk about abuse and neglect</a:t>
            </a:r>
          </a:p>
          <a:p>
            <a:r>
              <a:rPr lang="en-GB" dirty="0"/>
              <a:t>School and college </a:t>
            </a:r>
            <a:r>
              <a:rPr lang="en-GB"/>
              <a:t>staff need </a:t>
            </a:r>
            <a:r>
              <a:rPr lang="en-GB" dirty="0"/>
              <a:t>knowledge and training to respond effectively to children who disclose abuse and neglect</a:t>
            </a:r>
          </a:p>
          <a:p>
            <a:r>
              <a:rPr lang="en-GB" dirty="0"/>
              <a:t>Schools and colleges need resources and supportive environments to allow staff to listen and respond to children who disclose abuse and neglect</a:t>
            </a:r>
          </a:p>
        </p:txBody>
      </p:sp>
    </p:spTree>
    <p:extLst>
      <p:ext uri="{BB962C8B-B14F-4D97-AF65-F5344CB8AC3E}">
        <p14:creationId xmlns:p14="http://schemas.microsoft.com/office/powerpoint/2010/main" val="4210761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of the session</a:t>
            </a:r>
          </a:p>
        </p:txBody>
      </p:sp>
      <p:sp>
        <p:nvSpPr>
          <p:cNvPr id="3" name="Content Placeholder 2"/>
          <p:cNvSpPr>
            <a:spLocks noGrp="1"/>
          </p:cNvSpPr>
          <p:nvPr>
            <p:ph idx="1"/>
          </p:nvPr>
        </p:nvSpPr>
        <p:spPr/>
        <p:txBody>
          <a:bodyPr/>
          <a:lstStyle/>
          <a:p>
            <a:r>
              <a:rPr lang="en-GB" dirty="0"/>
              <a:t>Exploring how school and college staff can manage interactions with children who have been abused and neglected</a:t>
            </a:r>
          </a:p>
          <a:p>
            <a:pPr marL="0" indent="0">
              <a:buNone/>
            </a:pPr>
            <a:endParaRPr lang="en-GB" dirty="0"/>
          </a:p>
          <a:p>
            <a:r>
              <a:rPr lang="en-GB" dirty="0"/>
              <a:t>Considering barriers and enablers to telling from children’s point of view </a:t>
            </a:r>
          </a:p>
          <a:p>
            <a:endParaRPr lang="en-GB" dirty="0"/>
          </a:p>
          <a:p>
            <a:r>
              <a:rPr lang="en-GB" dirty="0"/>
              <a:t>Considering barriers and enablers for staff supporting children</a:t>
            </a:r>
          </a:p>
          <a:p>
            <a:pPr marL="0" indent="0">
              <a:buNone/>
            </a:pPr>
            <a:endParaRPr lang="en-GB" dirty="0"/>
          </a:p>
        </p:txBody>
      </p:sp>
    </p:spTree>
    <p:extLst>
      <p:ext uri="{BB962C8B-B14F-4D97-AF65-F5344CB8AC3E}">
        <p14:creationId xmlns:p14="http://schemas.microsoft.com/office/powerpoint/2010/main" val="1071940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70560" y="772161"/>
            <a:ext cx="10881360" cy="5100320"/>
          </a:xfrm>
          <a:prstGeom prst="wedgeRoundRectCallout">
            <a:avLst/>
          </a:prstGeom>
          <a:solidFill>
            <a:srgbClr val="5B9BD5"/>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32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Professionals in universal services cannot and should not replace the function of social work, but they do need to be able to understand, engage and think professionally about the children, young people and families they are working with (Munro, 2010, p26)</a:t>
            </a: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 </a:t>
            </a: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20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Munro, E. (2010) the Munro Review of </a:t>
            </a:r>
            <a:r>
              <a:rPr kumimoji="0" lang="en-GB" sz="2000" b="0" i="0" u="none" strike="noStrike" kern="0" cap="none" spc="0" normalizeH="0" baseline="0" noProof="0" dirty="0" err="1">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Chlid</a:t>
            </a:r>
            <a:r>
              <a:rPr kumimoji="0" lang="en-GB" sz="20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 Protection, Part One: A systems analysis. Available at: </a:t>
            </a:r>
            <a:r>
              <a:rPr kumimoji="0" lang="en-GB" sz="2000" b="0" i="0" u="sng" strike="noStrike" kern="0" cap="none" spc="0" normalizeH="0" baseline="0" noProof="0" dirty="0">
                <a:ln>
                  <a:noFill/>
                </a:ln>
                <a:solidFill>
                  <a:srgbClr val="0563C1"/>
                </a:solidFill>
                <a:effectLst/>
                <a:uLnTx/>
                <a:uFillTx/>
                <a:latin typeface="Calibri" panose="020F0502020204030204"/>
                <a:ea typeface="Calibri" panose="020F0502020204030204" pitchFamily="34" charset="0"/>
                <a:cs typeface="Times New Roman" panose="02020603050405020304" pitchFamily="18" charset="0"/>
                <a:hlinkClick r:id="rId3"/>
              </a:rPr>
              <a:t>https://www.gov.uk/government/publications/munro-review-of-child-protection-part-1-a-systems-analysis</a:t>
            </a:r>
            <a:endParaRPr kumimoji="0" lang="en-GB" sz="20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 </a:t>
            </a: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58670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Barriers</a:t>
            </a:r>
          </a:p>
        </p:txBody>
      </p:sp>
      <p:sp>
        <p:nvSpPr>
          <p:cNvPr id="3" name="Content Placeholder 2"/>
          <p:cNvSpPr>
            <a:spLocks noGrp="1"/>
          </p:cNvSpPr>
          <p:nvPr>
            <p:ph idx="1"/>
          </p:nvPr>
        </p:nvSpPr>
        <p:spPr>
          <a:xfrm>
            <a:off x="838200" y="2598358"/>
            <a:ext cx="10515600" cy="4351338"/>
          </a:xfrm>
        </p:spPr>
        <p:txBody>
          <a:bodyPr/>
          <a:lstStyle/>
          <a:p>
            <a:r>
              <a:rPr lang="en-GB" dirty="0"/>
              <a:t>It can be really difficult for both children and school or college staff to talk about and deal with concerns about abuse and neglect</a:t>
            </a:r>
          </a:p>
          <a:p>
            <a:pPr marL="0" indent="0">
              <a:buNone/>
            </a:pPr>
            <a:endParaRPr lang="en-GB" dirty="0"/>
          </a:p>
          <a:p>
            <a:r>
              <a:rPr lang="en-GB" dirty="0"/>
              <a:t>What stops children from telling?</a:t>
            </a:r>
          </a:p>
          <a:p>
            <a:pPr marL="0" indent="0">
              <a:buNone/>
            </a:pPr>
            <a:endParaRPr lang="en-GB" dirty="0"/>
          </a:p>
          <a:p>
            <a:r>
              <a:rPr lang="en-GB" dirty="0"/>
              <a:t>What stops teachers from listening and responding?</a:t>
            </a:r>
          </a:p>
          <a:p>
            <a:endParaRPr lang="en-GB" dirty="0"/>
          </a:p>
        </p:txBody>
      </p:sp>
    </p:spTree>
    <p:extLst>
      <p:ext uri="{BB962C8B-B14F-4D97-AF65-F5344CB8AC3E}">
        <p14:creationId xmlns:p14="http://schemas.microsoft.com/office/powerpoint/2010/main" val="195780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55320" y="595630"/>
          <a:ext cx="7498080" cy="612648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695152521"/>
                    </a:ext>
                  </a:extLst>
                </a:gridCol>
              </a:tblGrid>
              <a:tr h="478294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200" dirty="0">
                          <a:solidFill>
                            <a:schemeClr val="dk1"/>
                          </a:solidFill>
                          <a:effectLst/>
                          <a:latin typeface="+mn-lt"/>
                          <a:ea typeface="+mn-ea"/>
                          <a:cs typeface="+mn-cs"/>
                        </a:rPr>
                        <a:t>Age, gender, ethnicity (younger children, boys, minority ethnic groups)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kern="1200" dirty="0">
                          <a:solidFill>
                            <a:schemeClr val="dk1"/>
                          </a:solidFill>
                          <a:effectLst/>
                          <a:latin typeface="+mn-lt"/>
                          <a:ea typeface="+mn-ea"/>
                          <a:cs typeface="+mn-cs"/>
                        </a:rPr>
                        <a:t>Emotional: shame, embarrassment, self-blame</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They</a:t>
                      </a:r>
                      <a:r>
                        <a:rPr lang="en-GB" sz="2000" kern="1200" baseline="0" dirty="0">
                          <a:solidFill>
                            <a:schemeClr val="dk1"/>
                          </a:solidFill>
                          <a:effectLst/>
                          <a:latin typeface="+mn-lt"/>
                          <a:ea typeface="+mn-ea"/>
                          <a:cs typeface="+mn-cs"/>
                        </a:rPr>
                        <a:t> </a:t>
                      </a:r>
                      <a:r>
                        <a:rPr lang="en-GB" sz="2000" kern="1200" dirty="0">
                          <a:solidFill>
                            <a:schemeClr val="dk1"/>
                          </a:solidFill>
                          <a:effectLst/>
                          <a:latin typeface="+mn-lt"/>
                          <a:ea typeface="+mn-ea"/>
                          <a:cs typeface="+mn-cs"/>
                        </a:rPr>
                        <a:t>can’t get the words out, not having the vocabulary</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Lack of recognition that what is happening counts as abuse</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Loyalty to family members</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Fear: someone they</a:t>
                      </a:r>
                      <a:r>
                        <a:rPr lang="en-GB" sz="2000" kern="1200" baseline="0" dirty="0">
                          <a:solidFill>
                            <a:schemeClr val="dk1"/>
                          </a:solidFill>
                          <a:effectLst/>
                          <a:latin typeface="+mn-lt"/>
                          <a:ea typeface="+mn-ea"/>
                          <a:cs typeface="+mn-cs"/>
                        </a:rPr>
                        <a:t> </a:t>
                      </a:r>
                      <a:r>
                        <a:rPr lang="en-GB" sz="2000" kern="1200" dirty="0">
                          <a:solidFill>
                            <a:schemeClr val="dk1"/>
                          </a:solidFill>
                          <a:effectLst/>
                          <a:latin typeface="+mn-lt"/>
                          <a:ea typeface="+mn-ea"/>
                          <a:cs typeface="+mn-cs"/>
                        </a:rPr>
                        <a:t>care about may get into trouble, they might get taken away from family, worry about brothers and sisters</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Fear: No one will believe them</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Fear: it happened a long time ago</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Fear: they will have to go home to family who will know they have told</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Fear: threats from abuser of consequences of telling</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Self-reliance – they are used to dealing with</a:t>
                      </a:r>
                      <a:r>
                        <a:rPr lang="en-GB" sz="2000" kern="1200" baseline="0" dirty="0">
                          <a:solidFill>
                            <a:schemeClr val="dk1"/>
                          </a:solidFill>
                          <a:effectLst/>
                          <a:latin typeface="+mn-lt"/>
                          <a:ea typeface="+mn-ea"/>
                          <a:cs typeface="+mn-cs"/>
                        </a:rPr>
                        <a:t> things on their own</a:t>
                      </a:r>
                      <a:r>
                        <a:rPr lang="en-GB" sz="2000" kern="1200" dirty="0">
                          <a:solidFill>
                            <a:schemeClr val="dk1"/>
                          </a:solidFill>
                          <a:effectLst/>
                          <a:latin typeface="+mn-lt"/>
                          <a:ea typeface="+mn-ea"/>
                          <a:cs typeface="+mn-cs"/>
                        </a:rPr>
                        <a:t>, they can’t trust anyone with it</a:t>
                      </a:r>
                    </a:p>
                    <a:p>
                      <a:pPr marL="285750" lvl="0" indent="-285750">
                        <a:buFont typeface="Arial" panose="020B0604020202020204" pitchFamily="34" charset="0"/>
                        <a:buChar char="•"/>
                      </a:pPr>
                      <a:r>
                        <a:rPr lang="en-GB" sz="2000" kern="1200" dirty="0">
                          <a:solidFill>
                            <a:schemeClr val="dk1"/>
                          </a:solidFill>
                          <a:effectLst/>
                          <a:latin typeface="+mn-lt"/>
                          <a:ea typeface="+mn-ea"/>
                          <a:cs typeface="+mn-cs"/>
                        </a:rPr>
                        <a:t>Negative past experience of telling, careful what they say around professionals – no one will do anything or they’ll do something the child</a:t>
                      </a:r>
                      <a:r>
                        <a:rPr lang="en-GB" sz="2000" kern="1200" baseline="0" dirty="0">
                          <a:solidFill>
                            <a:schemeClr val="dk1"/>
                          </a:solidFill>
                          <a:effectLst/>
                          <a:latin typeface="+mn-lt"/>
                          <a:ea typeface="+mn-ea"/>
                          <a:cs typeface="+mn-cs"/>
                        </a:rPr>
                        <a:t> </a:t>
                      </a:r>
                      <a:r>
                        <a:rPr lang="en-GB" sz="2000" kern="1200" dirty="0">
                          <a:solidFill>
                            <a:schemeClr val="dk1"/>
                          </a:solidFill>
                          <a:effectLst/>
                          <a:latin typeface="+mn-lt"/>
                          <a:ea typeface="+mn-ea"/>
                          <a:cs typeface="+mn-cs"/>
                        </a:rPr>
                        <a:t>doesn’t want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kern="1200" dirty="0">
                        <a:solidFill>
                          <a:schemeClr val="dk1"/>
                        </a:solidFill>
                        <a:effectLst/>
                        <a:latin typeface="+mn-lt"/>
                        <a:ea typeface="+mn-ea"/>
                        <a:cs typeface="+mn-cs"/>
                      </a:endParaRPr>
                    </a:p>
                    <a:p>
                      <a:endParaRPr lang="en-GB" dirty="0"/>
                    </a:p>
                  </a:txBody>
                  <a:tcPr>
                    <a:solidFill>
                      <a:schemeClr val="accent1">
                        <a:lumMod val="40000"/>
                        <a:lumOff val="60000"/>
                      </a:schemeClr>
                    </a:solidFill>
                  </a:tcPr>
                </a:tc>
                <a:extLst>
                  <a:ext uri="{0D108BD9-81ED-4DB2-BD59-A6C34878D82A}">
                    <a16:rowId xmlns:a16="http://schemas.microsoft.com/office/drawing/2014/main" val="883856028"/>
                  </a:ext>
                </a:extLst>
              </a:tr>
            </a:tbl>
          </a:graphicData>
        </a:graphic>
      </p:graphicFrame>
      <p:pic>
        <p:nvPicPr>
          <p:cNvPr id="7" name="Picture 6"/>
          <p:cNvPicPr>
            <a:picLocks noChangeAspect="1"/>
          </p:cNvPicPr>
          <p:nvPr/>
        </p:nvPicPr>
        <p:blipFill>
          <a:blip r:embed="rId3"/>
          <a:stretch>
            <a:fillRect/>
          </a:stretch>
        </p:blipFill>
        <p:spPr>
          <a:xfrm>
            <a:off x="8683524" y="810644"/>
            <a:ext cx="2810500" cy="2859272"/>
          </a:xfrm>
          <a:prstGeom prst="rect">
            <a:avLst/>
          </a:prstGeom>
        </p:spPr>
      </p:pic>
      <p:graphicFrame>
        <p:nvGraphicFramePr>
          <p:cNvPr id="9" name="Table 8"/>
          <p:cNvGraphicFramePr>
            <a:graphicFrameLocks noGrp="1"/>
          </p:cNvGraphicFramePr>
          <p:nvPr/>
        </p:nvGraphicFramePr>
        <p:xfrm>
          <a:off x="655320" y="169545"/>
          <a:ext cx="7498080" cy="37084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141055834"/>
                    </a:ext>
                  </a:extLst>
                </a:gridCol>
              </a:tblGrid>
              <a:tr h="370840">
                <a:tc>
                  <a:txBody>
                    <a:bodyPr/>
                    <a:lstStyle/>
                    <a:p>
                      <a:r>
                        <a:rPr lang="en-GB" dirty="0"/>
                        <a:t>Barriers to telling from the child’s point of view:</a:t>
                      </a:r>
                    </a:p>
                  </a:txBody>
                  <a:tcPr/>
                </a:tc>
                <a:extLst>
                  <a:ext uri="{0D108BD9-81ED-4DB2-BD59-A6C34878D82A}">
                    <a16:rowId xmlns:a16="http://schemas.microsoft.com/office/drawing/2014/main" val="1381568189"/>
                  </a:ext>
                </a:extLst>
              </a:tr>
            </a:tbl>
          </a:graphicData>
        </a:graphic>
      </p:graphicFrame>
    </p:spTree>
    <p:extLst>
      <p:ext uri="{BB962C8B-B14F-4D97-AF65-F5344CB8AC3E}">
        <p14:creationId xmlns:p14="http://schemas.microsoft.com/office/powerpoint/2010/main" val="318968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3862" y="780164"/>
            <a:ext cx="2816596" cy="2859272"/>
          </a:xfrm>
          <a:prstGeom prst="rect">
            <a:avLst/>
          </a:prstGeom>
        </p:spPr>
      </p:pic>
      <p:graphicFrame>
        <p:nvGraphicFramePr>
          <p:cNvPr id="6" name="Table 5"/>
          <p:cNvGraphicFramePr>
            <a:graphicFrameLocks noGrp="1"/>
          </p:cNvGraphicFramePr>
          <p:nvPr/>
        </p:nvGraphicFramePr>
        <p:xfrm>
          <a:off x="4404360" y="342265"/>
          <a:ext cx="7498080" cy="37084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141055834"/>
                    </a:ext>
                  </a:extLst>
                </a:gridCol>
              </a:tblGrid>
              <a:tr h="370840">
                <a:tc>
                  <a:txBody>
                    <a:bodyPr/>
                    <a:lstStyle/>
                    <a:p>
                      <a:r>
                        <a:rPr lang="en-GB" dirty="0"/>
                        <a:t>Barriers to listening and responding from the teacher’s point of view:</a:t>
                      </a:r>
                    </a:p>
                  </a:txBody>
                  <a:tcPr/>
                </a:tc>
                <a:extLst>
                  <a:ext uri="{0D108BD9-81ED-4DB2-BD59-A6C34878D82A}">
                    <a16:rowId xmlns:a16="http://schemas.microsoft.com/office/drawing/2014/main" val="1381568189"/>
                  </a:ext>
                </a:extLst>
              </a:tr>
            </a:tbl>
          </a:graphicData>
        </a:graphic>
      </p:graphicFrame>
      <p:graphicFrame>
        <p:nvGraphicFramePr>
          <p:cNvPr id="7" name="Content Placeholder 5"/>
          <p:cNvGraphicFramePr>
            <a:graphicFrameLocks noGrp="1"/>
          </p:cNvGraphicFramePr>
          <p:nvPr>
            <p:ph idx="1"/>
          </p:nvPr>
        </p:nvGraphicFramePr>
        <p:xfrm>
          <a:off x="4404360" y="763905"/>
          <a:ext cx="7498080" cy="551688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695152521"/>
                    </a:ext>
                  </a:extLst>
                </a:gridCol>
              </a:tblGrid>
              <a:tr h="4782949">
                <a:tc>
                  <a:txBody>
                    <a:bodyPr/>
                    <a:lstStyle/>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 haven’t got time for this</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It’s not my job, I’m a teacher</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It doesn’t happen to children here</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This is painful to hear</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What if I’m wrong about this?</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Her parents seem so nice</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I’m scared of her parents</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 don’t know what to do, what if I do the wrong thing</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 don’t know what to say to her</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Someone else must already know, the family is well known</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Someone else will deal with it</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If I make a referral no one will do anything and she will lose trust in me</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 haven’t had enough training</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I’m not sure what the process is</a:t>
                      </a:r>
                    </a:p>
                    <a:p>
                      <a:pPr marL="285750" lvl="0" indent="-285750">
                        <a:buFont typeface="Arial" panose="020B0604020202020204" pitchFamily="34" charset="0"/>
                        <a:buChar char="•"/>
                      </a:pPr>
                      <a:r>
                        <a:rPr lang="en-GB" sz="2000" b="1" kern="1200" dirty="0">
                          <a:solidFill>
                            <a:schemeClr val="tx1"/>
                          </a:solidFill>
                          <a:effectLst/>
                          <a:latin typeface="+mn-lt"/>
                          <a:ea typeface="+mn-ea"/>
                          <a:cs typeface="+mn-cs"/>
                        </a:rPr>
                        <a:t>Limited resources for pastoral support, restricted budgets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800" kern="1200" dirty="0">
                        <a:solidFill>
                          <a:schemeClr val="dk1"/>
                        </a:solidFill>
                        <a:effectLst/>
                        <a:latin typeface="+mn-lt"/>
                        <a:ea typeface="+mn-ea"/>
                        <a:cs typeface="+mn-cs"/>
                      </a:endParaRPr>
                    </a:p>
                    <a:p>
                      <a:endParaRPr lang="en-GB" dirty="0"/>
                    </a:p>
                  </a:txBody>
                  <a:tcPr>
                    <a:solidFill>
                      <a:schemeClr val="accent1">
                        <a:lumMod val="40000"/>
                        <a:lumOff val="60000"/>
                      </a:schemeClr>
                    </a:solidFill>
                  </a:tcPr>
                </a:tc>
                <a:extLst>
                  <a:ext uri="{0D108BD9-81ED-4DB2-BD59-A6C34878D82A}">
                    <a16:rowId xmlns:a16="http://schemas.microsoft.com/office/drawing/2014/main" val="883856028"/>
                  </a:ext>
                </a:extLst>
              </a:tr>
            </a:tbl>
          </a:graphicData>
        </a:graphic>
      </p:graphicFrame>
    </p:spTree>
    <p:extLst>
      <p:ext uri="{BB962C8B-B14F-4D97-AF65-F5344CB8AC3E}">
        <p14:creationId xmlns:p14="http://schemas.microsoft.com/office/powerpoint/2010/main" val="185981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Enablers</a:t>
            </a:r>
          </a:p>
        </p:txBody>
      </p:sp>
      <p:sp>
        <p:nvSpPr>
          <p:cNvPr id="3" name="Content Placeholder 2"/>
          <p:cNvSpPr>
            <a:spLocks noGrp="1"/>
          </p:cNvSpPr>
          <p:nvPr>
            <p:ph idx="1"/>
          </p:nvPr>
        </p:nvSpPr>
        <p:spPr>
          <a:xfrm>
            <a:off x="838200" y="2598358"/>
            <a:ext cx="10515600" cy="4351338"/>
          </a:xfrm>
        </p:spPr>
        <p:txBody>
          <a:bodyPr/>
          <a:lstStyle/>
          <a:p>
            <a:r>
              <a:rPr lang="en-GB" dirty="0"/>
              <a:t>It can be really difficult for both children and school or college staff to talk about and deal with concerns about abuse and neglect</a:t>
            </a:r>
          </a:p>
          <a:p>
            <a:pPr marL="0" indent="0">
              <a:buNone/>
            </a:pPr>
            <a:endParaRPr lang="en-GB" dirty="0"/>
          </a:p>
          <a:p>
            <a:r>
              <a:rPr lang="en-GB" dirty="0"/>
              <a:t>What enables children to tell?</a:t>
            </a:r>
          </a:p>
          <a:p>
            <a:pPr marL="0" indent="0">
              <a:buNone/>
            </a:pPr>
            <a:endParaRPr lang="en-GB" dirty="0"/>
          </a:p>
          <a:p>
            <a:pPr lvl="0"/>
            <a:r>
              <a:rPr lang="en-GB" dirty="0"/>
              <a:t>What enables teachers to </a:t>
            </a:r>
            <a:r>
              <a:rPr lang="en-GB" dirty="0">
                <a:solidFill>
                  <a:prstClr val="black"/>
                </a:solidFill>
              </a:rPr>
              <a:t>manage interactions with children who tell them about abuse and neglect</a:t>
            </a:r>
            <a:r>
              <a:rPr lang="en-GB" dirty="0"/>
              <a:t>?</a:t>
            </a:r>
          </a:p>
          <a:p>
            <a:endParaRPr lang="en-GB" dirty="0"/>
          </a:p>
        </p:txBody>
      </p:sp>
    </p:spTree>
    <p:extLst>
      <p:ext uri="{BB962C8B-B14F-4D97-AF65-F5344CB8AC3E}">
        <p14:creationId xmlns:p14="http://schemas.microsoft.com/office/powerpoint/2010/main" val="1964071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55320" y="595630"/>
          <a:ext cx="7498080" cy="533400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695152521"/>
                    </a:ext>
                  </a:extLst>
                </a:gridCol>
              </a:tblGrid>
              <a:tr h="4782949">
                <a:tc>
                  <a:txBody>
                    <a:bodyPr/>
                    <a:lstStyle/>
                    <a:p>
                      <a:pPr marL="285750" lvl="0" indent="-285750">
                        <a:buFont typeface="Arial" panose="020B0604020202020204" pitchFamily="34" charset="0"/>
                        <a:buChar char="•"/>
                      </a:pPr>
                      <a:r>
                        <a:rPr lang="en-GB" sz="2800" b="0" kern="1200" dirty="0">
                          <a:solidFill>
                            <a:schemeClr val="tx1"/>
                          </a:solidFill>
                          <a:effectLst/>
                          <a:latin typeface="+mn-lt"/>
                          <a:ea typeface="+mn-ea"/>
                          <a:cs typeface="+mn-cs"/>
                        </a:rPr>
                        <a:t>School is a safe place to be</a:t>
                      </a:r>
                    </a:p>
                    <a:p>
                      <a:pPr marL="0" indent="0">
                        <a:buFont typeface="Arial" panose="020B0604020202020204" pitchFamily="34" charset="0"/>
                        <a:buNone/>
                      </a:pPr>
                      <a:endParaRPr lang="en-GB" sz="2800" b="0"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2800" b="0" kern="1200" dirty="0">
                          <a:solidFill>
                            <a:schemeClr val="tx1"/>
                          </a:solidFill>
                          <a:effectLst/>
                          <a:latin typeface="+mn-lt"/>
                          <a:ea typeface="+mn-ea"/>
                          <a:cs typeface="+mn-cs"/>
                        </a:rPr>
                        <a:t>Education about relationships and abuse is included in the curriculum so pupils are aware of risks and have the words to voice concerns</a:t>
                      </a:r>
                    </a:p>
                    <a:p>
                      <a:pPr marL="0" indent="0">
                        <a:buFont typeface="Arial" panose="020B0604020202020204" pitchFamily="34" charset="0"/>
                        <a:buNone/>
                      </a:pPr>
                      <a:endParaRPr lang="en-GB" sz="2800" b="0"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2800" b="0" kern="1200" dirty="0">
                          <a:solidFill>
                            <a:schemeClr val="tx1"/>
                          </a:solidFill>
                          <a:effectLst/>
                          <a:latin typeface="+mn-lt"/>
                          <a:ea typeface="+mn-ea"/>
                          <a:cs typeface="+mn-cs"/>
                        </a:rPr>
                        <a:t>Pupils are encouraged to approach staff with concerns</a:t>
                      </a:r>
                    </a:p>
                    <a:p>
                      <a:pPr marL="0" indent="0">
                        <a:buFont typeface="Arial" panose="020B0604020202020204" pitchFamily="34" charset="0"/>
                        <a:buNone/>
                      </a:pPr>
                      <a:endParaRPr lang="en-GB" sz="2800" b="0"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2800" b="0" kern="1200" dirty="0">
                          <a:solidFill>
                            <a:schemeClr val="tx1"/>
                          </a:solidFill>
                          <a:effectLst/>
                          <a:latin typeface="+mn-lt"/>
                          <a:ea typeface="+mn-ea"/>
                          <a:cs typeface="+mn-cs"/>
                        </a:rPr>
                        <a:t>Pupils can form trusting relationships with members of staff</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kern="1200" dirty="0">
                        <a:solidFill>
                          <a:schemeClr val="dk1"/>
                        </a:solidFill>
                        <a:effectLst/>
                        <a:latin typeface="+mn-lt"/>
                        <a:ea typeface="+mn-ea"/>
                        <a:cs typeface="+mn-cs"/>
                      </a:endParaRPr>
                    </a:p>
                    <a:p>
                      <a:endParaRPr lang="en-GB" dirty="0"/>
                    </a:p>
                  </a:txBody>
                  <a:tcPr>
                    <a:solidFill>
                      <a:schemeClr val="accent1">
                        <a:lumMod val="40000"/>
                        <a:lumOff val="60000"/>
                      </a:schemeClr>
                    </a:solidFill>
                  </a:tcPr>
                </a:tc>
                <a:extLst>
                  <a:ext uri="{0D108BD9-81ED-4DB2-BD59-A6C34878D82A}">
                    <a16:rowId xmlns:a16="http://schemas.microsoft.com/office/drawing/2014/main" val="883856028"/>
                  </a:ext>
                </a:extLst>
              </a:tr>
            </a:tbl>
          </a:graphicData>
        </a:graphic>
      </p:graphicFrame>
      <p:pic>
        <p:nvPicPr>
          <p:cNvPr id="7" name="Picture 6"/>
          <p:cNvPicPr>
            <a:picLocks noChangeAspect="1"/>
          </p:cNvPicPr>
          <p:nvPr/>
        </p:nvPicPr>
        <p:blipFill>
          <a:blip r:embed="rId3"/>
          <a:stretch>
            <a:fillRect/>
          </a:stretch>
        </p:blipFill>
        <p:spPr>
          <a:xfrm>
            <a:off x="8683524" y="810644"/>
            <a:ext cx="2810500" cy="2859272"/>
          </a:xfrm>
          <a:prstGeom prst="rect">
            <a:avLst/>
          </a:prstGeom>
        </p:spPr>
      </p:pic>
      <p:graphicFrame>
        <p:nvGraphicFramePr>
          <p:cNvPr id="9" name="Table 8"/>
          <p:cNvGraphicFramePr>
            <a:graphicFrameLocks noGrp="1"/>
          </p:cNvGraphicFramePr>
          <p:nvPr/>
        </p:nvGraphicFramePr>
        <p:xfrm>
          <a:off x="655320" y="169545"/>
          <a:ext cx="7498080" cy="37084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141055834"/>
                    </a:ext>
                  </a:extLst>
                </a:gridCol>
              </a:tblGrid>
              <a:tr h="370840">
                <a:tc>
                  <a:txBody>
                    <a:bodyPr/>
                    <a:lstStyle/>
                    <a:p>
                      <a:r>
                        <a:rPr lang="en-GB" dirty="0"/>
                        <a:t>Enablers for the child:</a:t>
                      </a:r>
                    </a:p>
                  </a:txBody>
                  <a:tcPr/>
                </a:tc>
                <a:extLst>
                  <a:ext uri="{0D108BD9-81ED-4DB2-BD59-A6C34878D82A}">
                    <a16:rowId xmlns:a16="http://schemas.microsoft.com/office/drawing/2014/main" val="1381568189"/>
                  </a:ext>
                </a:extLst>
              </a:tr>
            </a:tbl>
          </a:graphicData>
        </a:graphic>
      </p:graphicFrame>
    </p:spTree>
    <p:extLst>
      <p:ext uri="{BB962C8B-B14F-4D97-AF65-F5344CB8AC3E}">
        <p14:creationId xmlns:p14="http://schemas.microsoft.com/office/powerpoint/2010/main" val="299269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3862" y="780164"/>
            <a:ext cx="2816596" cy="2859272"/>
          </a:xfrm>
          <a:prstGeom prst="rect">
            <a:avLst/>
          </a:prstGeom>
        </p:spPr>
      </p:pic>
      <p:graphicFrame>
        <p:nvGraphicFramePr>
          <p:cNvPr id="6" name="Table 5"/>
          <p:cNvGraphicFramePr>
            <a:graphicFrameLocks noGrp="1"/>
          </p:cNvGraphicFramePr>
          <p:nvPr/>
        </p:nvGraphicFramePr>
        <p:xfrm>
          <a:off x="4404360" y="220345"/>
          <a:ext cx="7498080" cy="37084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141055834"/>
                    </a:ext>
                  </a:extLst>
                </a:gridCol>
              </a:tblGrid>
              <a:tr h="370840">
                <a:tc>
                  <a:txBody>
                    <a:bodyPr/>
                    <a:lstStyle/>
                    <a:p>
                      <a:r>
                        <a:rPr lang="en-GB" dirty="0"/>
                        <a:t>Enablers for the</a:t>
                      </a:r>
                      <a:r>
                        <a:rPr lang="en-GB" baseline="0" dirty="0"/>
                        <a:t> teacher*</a:t>
                      </a:r>
                      <a:r>
                        <a:rPr lang="en-GB" dirty="0"/>
                        <a:t>:</a:t>
                      </a:r>
                    </a:p>
                  </a:txBody>
                  <a:tcPr/>
                </a:tc>
                <a:extLst>
                  <a:ext uri="{0D108BD9-81ED-4DB2-BD59-A6C34878D82A}">
                    <a16:rowId xmlns:a16="http://schemas.microsoft.com/office/drawing/2014/main" val="1381568189"/>
                  </a:ext>
                </a:extLst>
              </a:tr>
            </a:tbl>
          </a:graphicData>
        </a:graphic>
      </p:graphicFrame>
      <p:graphicFrame>
        <p:nvGraphicFramePr>
          <p:cNvPr id="7" name="Content Placeholder 5"/>
          <p:cNvGraphicFramePr>
            <a:graphicFrameLocks noGrp="1"/>
          </p:cNvGraphicFramePr>
          <p:nvPr>
            <p:ph idx="1"/>
          </p:nvPr>
        </p:nvGraphicFramePr>
        <p:xfrm>
          <a:off x="4404360" y="601345"/>
          <a:ext cx="7498080" cy="5821680"/>
        </p:xfrm>
        <a:graphic>
          <a:graphicData uri="http://schemas.openxmlformats.org/drawingml/2006/table">
            <a:tbl>
              <a:tblPr firstRow="1" bandRow="1">
                <a:tableStyleId>{5C22544A-7EE6-4342-B048-85BDC9FD1C3A}</a:tableStyleId>
              </a:tblPr>
              <a:tblGrid>
                <a:gridCol w="7498080">
                  <a:extLst>
                    <a:ext uri="{9D8B030D-6E8A-4147-A177-3AD203B41FA5}">
                      <a16:colId xmlns:a16="http://schemas.microsoft.com/office/drawing/2014/main" val="695152521"/>
                    </a:ext>
                  </a:extLst>
                </a:gridCol>
              </a:tblGrid>
              <a:tr h="4782949">
                <a:tc>
                  <a:txBody>
                    <a:bodyPr/>
                    <a:lstStyle/>
                    <a:p>
                      <a:pPr marL="342900" indent="-342900">
                        <a:buFont typeface="Arial" panose="020B0604020202020204" pitchFamily="34" charset="0"/>
                        <a:buChar char="•"/>
                      </a:pPr>
                      <a:r>
                        <a:rPr lang="en-GB" sz="2000" b="0" kern="1200" dirty="0">
                          <a:solidFill>
                            <a:schemeClr val="tx1"/>
                          </a:solidFill>
                          <a:effectLst/>
                          <a:latin typeface="+mn-lt"/>
                          <a:ea typeface="+mn-ea"/>
                          <a:cs typeface="+mn-cs"/>
                        </a:rPr>
                        <a:t>Senior managers within schools encourage a culture where safeguarding is central </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Well-funded services including pastoral support</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Appropriate spaces for children to go to within the school</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Staff know students well enough to recognise potential signs of abuse such as changes in behaviour</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Staff have access to high quality training, including non-teaching staff</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There are strong collaborative links between school staff and other agencies </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Adults and children are respectful of each other and there are effective measures to address bullying and other forms of abuse by peers or adults within school</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There is a culture of openness and trust amongst staff and between staff and students</a:t>
                      </a:r>
                    </a:p>
                    <a:p>
                      <a:pPr marL="342900" indent="-342900">
                        <a:buFont typeface="Arial" panose="020B0604020202020204" pitchFamily="34" charset="0"/>
                        <a:buChar char="•"/>
                      </a:pPr>
                      <a:r>
                        <a:rPr lang="en-GB" sz="2000" b="0" kern="1200" dirty="0">
                          <a:solidFill>
                            <a:schemeClr val="tx1"/>
                          </a:solidFill>
                          <a:effectLst/>
                          <a:latin typeface="+mn-lt"/>
                          <a:ea typeface="+mn-ea"/>
                          <a:cs typeface="+mn-cs"/>
                        </a:rPr>
                        <a:t>There is a culture of participation where students are involved in the development of policy and systems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kern="1200" dirty="0">
                        <a:solidFill>
                          <a:schemeClr val="tx1"/>
                        </a:solidFill>
                        <a:effectLst/>
                        <a:latin typeface="+mn-lt"/>
                        <a:ea typeface="+mn-ea"/>
                        <a:cs typeface="+mn-cs"/>
                      </a:endParaRPr>
                    </a:p>
                    <a:p>
                      <a:endParaRPr lang="en-GB" dirty="0"/>
                    </a:p>
                  </a:txBody>
                  <a:tcPr>
                    <a:solidFill>
                      <a:schemeClr val="accent1">
                        <a:lumMod val="40000"/>
                        <a:lumOff val="60000"/>
                      </a:schemeClr>
                    </a:solidFill>
                  </a:tcPr>
                </a:tc>
                <a:extLst>
                  <a:ext uri="{0D108BD9-81ED-4DB2-BD59-A6C34878D82A}">
                    <a16:rowId xmlns:a16="http://schemas.microsoft.com/office/drawing/2014/main" val="883856028"/>
                  </a:ext>
                </a:extLst>
              </a:tr>
            </a:tbl>
          </a:graphicData>
        </a:graphic>
      </p:graphicFrame>
      <p:sp>
        <p:nvSpPr>
          <p:cNvPr id="2" name="TextBox 1"/>
          <p:cNvSpPr txBox="1"/>
          <p:nvPr/>
        </p:nvSpPr>
        <p:spPr>
          <a:xfrm>
            <a:off x="157480" y="5153917"/>
            <a:ext cx="2926542" cy="1384995"/>
          </a:xfrm>
          <a:prstGeom prst="rect">
            <a:avLst/>
          </a:prstGeom>
          <a:noFill/>
        </p:spPr>
        <p:txBody>
          <a:bodyPr wrap="square" rtlCol="0">
            <a:spAutoFit/>
          </a:bodyPr>
          <a:lstStyle/>
          <a:p>
            <a:r>
              <a:rPr lang="en-GB" sz="1400" dirty="0"/>
              <a:t>* The points listed include findings from </a:t>
            </a:r>
            <a:r>
              <a:rPr lang="en-GB" sz="1400" dirty="0" err="1"/>
              <a:t>Lefevre</a:t>
            </a:r>
            <a:r>
              <a:rPr lang="en-GB" sz="1400" dirty="0"/>
              <a:t> et al (2013) Good Practice in Safeguarding and Child Protection in Secondary Schools, London: Office of the Children’s Commissioner</a:t>
            </a:r>
          </a:p>
        </p:txBody>
      </p:sp>
    </p:spTree>
    <p:extLst>
      <p:ext uri="{BB962C8B-B14F-4D97-AF65-F5344CB8AC3E}">
        <p14:creationId xmlns:p14="http://schemas.microsoft.com/office/powerpoint/2010/main" val="264079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055FC5F00BB9468DF6F2FF66D18640" ma:contentTypeVersion="13" ma:contentTypeDescription="Create a new document." ma:contentTypeScope="" ma:versionID="786a876b4a7cfafcd3aca3db8302f032">
  <xsd:schema xmlns:xsd="http://www.w3.org/2001/XMLSchema" xmlns:xs="http://www.w3.org/2001/XMLSchema" xmlns:p="http://schemas.microsoft.com/office/2006/metadata/properties" xmlns:ns3="5ab10d92-06ec-4a27-b10f-74d66451dbdd" xmlns:ns4="521d9a2d-57e8-4630-951d-a7826a0963a2" targetNamespace="http://schemas.microsoft.com/office/2006/metadata/properties" ma:root="true" ma:fieldsID="22f99a7b5d4aa7e0559e4e8879aaa94f" ns3:_="" ns4:_="">
    <xsd:import namespace="5ab10d92-06ec-4a27-b10f-74d66451dbdd"/>
    <xsd:import namespace="521d9a2d-57e8-4630-951d-a7826a0963a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10d92-06ec-4a27-b10f-74d66451db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1d9a2d-57e8-4630-951d-a7826a0963a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BFC266-B3F6-4FF2-8ACE-E6940D184D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b10d92-06ec-4a27-b10f-74d66451dbdd"/>
    <ds:schemaRef ds:uri="521d9a2d-57e8-4630-951d-a7826a0963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600A11-C70C-4D2C-A343-430BE44B1D12}">
  <ds:schemaRefs>
    <ds:schemaRef ds:uri="http://schemas.microsoft.com/sharepoint/v3/contenttype/forms"/>
  </ds:schemaRefs>
</ds:datastoreItem>
</file>

<file path=customXml/itemProps3.xml><?xml version="1.0" encoding="utf-8"?>
<ds:datastoreItem xmlns:ds="http://schemas.openxmlformats.org/officeDocument/2006/customXml" ds:itemID="{9B6FFF94-F4D9-4A5D-A7BF-2E7DD1309E5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1051</Words>
  <Application>Microsoft Office PowerPoint</Application>
  <PresentationFormat>Widescreen</PresentationFormat>
  <Paragraphs>105</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Insights from Children about Abuse and Neglect</vt:lpstr>
      <vt:lpstr>Aims of the session</vt:lpstr>
      <vt:lpstr>PowerPoint Presentation</vt:lpstr>
      <vt:lpstr>Barriers</vt:lpstr>
      <vt:lpstr>PowerPoint Presentation</vt:lpstr>
      <vt:lpstr>PowerPoint Presentation</vt:lpstr>
      <vt:lpstr>Enablers</vt:lpstr>
      <vt:lpstr>PowerPoint Presentation</vt:lpstr>
      <vt:lpstr>PowerPoint Presentation</vt:lpstr>
      <vt:lpstr>Learning points</vt:lpstr>
    </vt:vector>
  </TitlesOfParts>
  <Company>University of East Anglia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Insights from Children about Abuse and Neglect</dc:title>
  <dc:creator>Penny Sorensen (SWK)</dc:creator>
  <cp:lastModifiedBy>Carly Dean (FPS-SSF - Staff)</cp:lastModifiedBy>
  <cp:revision>2</cp:revision>
  <dcterms:created xsi:type="dcterms:W3CDTF">2017-07-11T12:23:56Z</dcterms:created>
  <dcterms:modified xsi:type="dcterms:W3CDTF">2021-07-14T12:25:19Z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0x0101009F055FC5F00BB9468DF6F2FF66D18640</vt:lpwstr>
  </property>
</Properties>
</file>